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58.xml"/>
  <Override ContentType="application/vnd.openxmlformats-officedocument.presentationml.comments+xml" PartName="/ppt/comments/comment140.xml"/>
  <Override ContentType="application/vnd.openxmlformats-officedocument.presentationml.comments+xml" PartName="/ppt/comments/comment23.xml"/>
  <Override ContentType="application/vnd.openxmlformats-officedocument.presentationml.comments+xml" PartName="/ppt/comments/comment31.xml"/>
  <Override ContentType="application/vnd.openxmlformats-officedocument.presentationml.comments+xml" PartName="/ppt/comments/comment124.xml"/>
  <Override ContentType="application/vnd.openxmlformats-officedocument.presentationml.comments+xml" PartName="/ppt/comments/comment74.xml"/>
  <Override ContentType="application/vnd.openxmlformats-officedocument.presentationml.comments+xml" PartName="/ppt/comments/comment82.xml"/>
  <Override ContentType="application/vnd.openxmlformats-officedocument.presentationml.comments+xml" PartName="/ppt/comments/comment15.xml"/>
  <Override ContentType="application/vnd.openxmlformats-officedocument.presentationml.comments+xml" PartName="/ppt/comments/comment132.xml"/>
  <Override ContentType="application/vnd.openxmlformats-officedocument.presentationml.comments+xml" PartName="/ppt/comments/comment106.xml"/>
  <Override ContentType="application/vnd.openxmlformats-officedocument.presentationml.comments+xml" PartName="/ppt/comments/comment41.xml"/>
  <Override ContentType="application/vnd.openxmlformats-officedocument.presentationml.comments+xml" PartName="/ppt/comments/comment108.xml"/>
  <Override ContentType="application/vnd.openxmlformats-officedocument.presentationml.comments+xml" PartName="/ppt/comments/comment84.xml"/>
  <Override ContentType="application/vnd.openxmlformats-officedocument.presentationml.comments+xml" PartName="/ppt/comments/comment2.xml"/>
  <Override ContentType="application/vnd.openxmlformats-officedocument.presentationml.comments+xml" PartName="/ppt/comments/comment48.xml"/>
  <Override ContentType="application/vnd.openxmlformats-officedocument.presentationml.comments+xml" PartName="/ppt/comments/comment150.xml"/>
  <Override ContentType="application/vnd.openxmlformats-officedocument.presentationml.comments+xml" PartName="/ppt/comments/comment142.xml"/>
  <Override ContentType="application/vnd.openxmlformats-officedocument.presentationml.comments+xml" PartName="/ppt/comments/comment116.xml"/>
  <Override ContentType="application/vnd.openxmlformats-officedocument.presentationml.comments+xml" PartName="/ppt/comments/comment66.xml"/>
  <Override ContentType="application/vnd.openxmlformats-officedocument.presentationml.comments+xml" PartName="/ppt/comments/comment92.xml"/>
  <Override ContentType="application/vnd.openxmlformats-officedocument.presentationml.comments+xml" PartName="/ppt/comments/comment134.xml"/>
  <Override ContentType="application/vnd.openxmlformats-officedocument.presentationml.comments+xml" PartName="/ppt/comments/comment99.xml"/>
  <Override ContentType="application/vnd.openxmlformats-officedocument.presentationml.comments+xml" PartName="/ppt/comments/comment72.xml"/>
  <Override ContentType="application/vnd.openxmlformats-officedocument.presentationml.comments+xml" PartName="/ppt/comments/comment56.xml"/>
  <Override ContentType="application/vnd.openxmlformats-officedocument.presentationml.comments+xml" PartName="/ppt/comments/comment147.xml"/>
  <Override ContentType="application/vnd.openxmlformats-officedocument.presentationml.comments+xml" PartName="/ppt/comments/comment43.xml"/>
  <Override ContentType="application/vnd.openxmlformats-officedocument.presentationml.comments+xml" PartName="/ppt/comments/comment13.xml"/>
  <Override ContentType="application/vnd.openxmlformats-officedocument.presentationml.comments+xml" PartName="/ppt/comments/comment104.xml"/>
  <Override ContentType="application/vnd.openxmlformats-officedocument.presentationml.comments+xml" PartName="/ppt/comments/comment90.xml"/>
  <Override ContentType="application/vnd.openxmlformats-officedocument.presentationml.comments+xml" PartName="/ppt/comments/comment11.xml"/>
  <Override ContentType="application/vnd.openxmlformats-officedocument.presentationml.comments+xml" PartName="/ppt/comments/comment149.xml"/>
  <Override ContentType="application/vnd.openxmlformats-officedocument.presentationml.comments+xml" PartName="/ppt/comments/comment122.xml"/>
  <Override ContentType="application/vnd.openxmlformats-officedocument.presentationml.comments+xml" PartName="/ppt/comments/comment86.xml"/>
  <Override ContentType="application/vnd.openxmlformats-officedocument.presentationml.comments+xml" PartName="/ppt/comments/comment68.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38.xml"/>
  <Override ContentType="application/vnd.openxmlformats-officedocument.presentationml.comments+xml" PartName="/ppt/comments/comment118.xml"/>
  <Override ContentType="application/vnd.openxmlformats-officedocument.presentationml.comments+xml" PartName="/ppt/comments/comment28.xml"/>
  <Override ContentType="application/vnd.openxmlformats-officedocument.presentationml.comments+xml" PartName="/ppt/comments/comment53.xml"/>
  <Override ContentType="application/vnd.openxmlformats-officedocument.presentationml.comments+xml" PartName="/ppt/comments/comment145.xml"/>
  <Override ContentType="application/vnd.openxmlformats-officedocument.presentationml.comments+xml" PartName="/ppt/comments/comment102.xml"/>
  <Override ContentType="application/vnd.openxmlformats-officedocument.presentationml.comments+xml" PartName="/ppt/comments/comment10.xml"/>
  <Override ContentType="application/vnd.openxmlformats-officedocument.presentationml.comments+xml" PartName="/ppt/comments/comment96.xml"/>
  <Override ContentType="application/vnd.openxmlformats-officedocument.presentationml.comments+xml" PartName="/ppt/comments/comment36.xml"/>
  <Override ContentType="application/vnd.openxmlformats-officedocument.presentationml.comments+xml" PartName="/ppt/comments/comment137.xml"/>
  <Override ContentType="application/vnd.openxmlformats-officedocument.presentationml.comments+xml" PartName="/ppt/comments/comment45.xml"/>
  <Override ContentType="application/vnd.openxmlformats-officedocument.presentationml.comments+xml" PartName="/ppt/comments/comment70.xml"/>
  <Override ContentType="application/vnd.openxmlformats-officedocument.presentationml.comments+xml" PartName="/ppt/comments/comment88.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128.xml"/>
  <Override ContentType="application/vnd.openxmlformats-officedocument.presentationml.comments+xml" PartName="/ppt/comments/comment111.xml"/>
  <Override ContentType="application/vnd.openxmlformats-officedocument.presentationml.comments+xml" PartName="/ppt/comments/comment62.xml"/>
  <Override ContentType="application/vnd.openxmlformats-officedocument.presentationml.comments+xml" PartName="/ppt/comments/comment79.xml"/>
  <Override ContentType="application/vnd.openxmlformats-officedocument.presentationml.comments+xml" PartName="/ppt/comments/comment77.xml"/>
  <Override ContentType="application/vnd.openxmlformats-officedocument.presentationml.comments+xml" PartName="/ppt/comments/comment126.xml"/>
  <Override ContentType="application/vnd.openxmlformats-officedocument.presentationml.comments+xml" PartName="/ppt/comments/comment17.xml"/>
  <Override ContentType="application/vnd.openxmlformats-officedocument.presentationml.comments+xml" PartName="/ppt/comments/comment109.xml"/>
  <Override ContentType="application/vnd.openxmlformats-officedocument.presentationml.comments+xml" PartName="/ppt/comments/comment113.xml"/>
  <Override ContentType="application/vnd.openxmlformats-officedocument.presentationml.comments+xml" PartName="/ppt/comments/comment21.xml"/>
  <Override ContentType="application/vnd.openxmlformats-officedocument.presentationml.comments+xml" PartName="/ppt/comments/comment34.xml"/>
  <Override ContentType="application/vnd.openxmlformats-officedocument.presentationml.comments+xml" PartName="/ppt/comments/comment139.xml"/>
  <Override ContentType="application/vnd.openxmlformats-officedocument.presentationml.comments+xml" PartName="/ppt/comments/comment47.xml"/>
  <Override ContentType="application/vnd.openxmlformats-officedocument.presentationml.comments+xml" PartName="/ppt/comments/comment100.xml"/>
  <Override ContentType="application/vnd.openxmlformats-officedocument.presentationml.comments+xml" PartName="/ppt/comments/comment143.xml"/>
  <Override ContentType="application/vnd.openxmlformats-officedocument.presentationml.comments+xml" PartName="/ppt/comments/comment130.xml"/>
  <Override ContentType="application/vnd.openxmlformats-officedocument.presentationml.comments+xml" PartName="/ppt/comments/comment4.xml"/>
  <Override ContentType="application/vnd.openxmlformats-officedocument.presentationml.comments+xml" PartName="/ppt/comments/comment81.xml"/>
  <Override ContentType="application/vnd.openxmlformats-officedocument.presentationml.comments+xml" PartName="/ppt/comments/comment64.xml"/>
  <Override ContentType="application/vnd.openxmlformats-officedocument.presentationml.comments+xml" PartName="/ppt/comments/comment94.xml"/>
  <Override ContentType="application/vnd.openxmlformats-officedocument.presentationml.comments+xml" PartName="/ppt/comments/comment51.xml"/>
  <Override ContentType="application/vnd.openxmlformats-officedocument.presentationml.comments+xml" PartName="/ppt/comments/comment1.xml"/>
  <Override ContentType="application/vnd.openxmlformats-officedocument.presentationml.comments+xml" PartName="/ppt/comments/comment83.xml"/>
  <Override ContentType="application/vnd.openxmlformats-officedocument.presentationml.comments+xml" PartName="/ppt/comments/comment115.xml"/>
  <Override ContentType="application/vnd.openxmlformats-officedocument.presentationml.comments+xml" PartName="/ppt/comments/comment123.xml"/>
  <Override ContentType="application/vnd.openxmlformats-officedocument.presentationml.comments+xml" PartName="/ppt/comments/comment32.xml"/>
  <Override ContentType="application/vnd.openxmlformats-officedocument.presentationml.comments+xml" PartName="/ppt/comments/comment24.xml"/>
  <Override ContentType="application/vnd.openxmlformats-officedocument.presentationml.comments+xml" PartName="/ppt/comments/comment141.xml"/>
  <Override ContentType="application/vnd.openxmlformats-officedocument.presentationml.comments+xml" PartName="/ppt/comments/comment91.xml"/>
  <Override ContentType="application/vnd.openxmlformats-officedocument.presentationml.comments+xml" PartName="/ppt/comments/comment67.xml"/>
  <Override ContentType="application/vnd.openxmlformats-officedocument.presentationml.comments+xml" PartName="/ppt/comments/comment65.xml"/>
  <Override ContentType="application/vnd.openxmlformats-officedocument.presentationml.comments+xml" PartName="/ppt/comments/comment133.xml"/>
  <Override ContentType="application/vnd.openxmlformats-officedocument.presentationml.comments+xml" PartName="/ppt/comments/comment22.xml"/>
  <Override ContentType="application/vnd.openxmlformats-officedocument.presentationml.comments+xml" PartName="/ppt/comments/comment125.xml"/>
  <Override ContentType="application/vnd.openxmlformats-officedocument.presentationml.comments+xml" PartName="/ppt/comments/comment49.xml"/>
  <Override ContentType="application/vnd.openxmlformats-officedocument.presentationml.comments+xml" PartName="/ppt/comments/comment75.xml"/>
  <Override ContentType="application/vnd.openxmlformats-officedocument.presentationml.comments+xml" PartName="/ppt/comments/comment57.xml"/>
  <Override ContentType="application/vnd.openxmlformats-officedocument.presentationml.comments+xml" PartName="/ppt/comments/comment40.xml"/>
  <Override ContentType="application/vnd.openxmlformats-officedocument.presentationml.comments+xml" PartName="/ppt/comments/comment107.xml"/>
  <Override ContentType="application/vnd.openxmlformats-officedocument.presentationml.comments+xml" PartName="/ppt/comments/comment14.xml"/>
  <Override ContentType="application/vnd.openxmlformats-officedocument.presentationml.comments+xml" PartName="/ppt/comments/comment121.xml"/>
  <Override ContentType="application/vnd.openxmlformats-officedocument.presentationml.comments+xml" PartName="/ppt/comments/comment151.xml"/>
  <Override ContentType="application/vnd.openxmlformats-officedocument.presentationml.comments+xml" PartName="/ppt/comments/comment42.xml"/>
  <Override ContentType="application/vnd.openxmlformats-officedocument.presentationml.comments+xml" PartName="/ppt/comments/comment8.xml"/>
  <Override ContentType="application/vnd.openxmlformats-officedocument.presentationml.comments+xml" PartName="/ppt/comments/comment85.xml"/>
  <Override ContentType="application/vnd.openxmlformats-officedocument.presentationml.comments+xml" PartName="/ppt/comments/comment117.xml"/>
  <Override ContentType="application/vnd.openxmlformats-officedocument.presentationml.comments+xml" PartName="/ppt/comments/comment39.xml"/>
  <Override ContentType="application/vnd.openxmlformats-officedocument.presentationml.comments+xml" PartName="/ppt/comments/comment69.xml"/>
  <Override ContentType="application/vnd.openxmlformats-officedocument.presentationml.comments+xml" PartName="/ppt/comments/comment26.xml"/>
  <Override ContentType="application/vnd.openxmlformats-officedocument.presentationml.comments+xml" PartName="/ppt/comments/comment60.xml"/>
  <Override ContentType="application/vnd.openxmlformats-officedocument.presentationml.comments+xml" PartName="/ppt/comments/comment73.xml"/>
  <Override ContentType="application/vnd.openxmlformats-officedocument.presentationml.comments+xml" PartName="/ppt/comments/comment30.xml"/>
  <Override ContentType="application/vnd.openxmlformats-officedocument.presentationml.comments+xml" PartName="/ppt/comments/comment105.xml"/>
  <Override ContentType="application/vnd.openxmlformats-officedocument.presentationml.comments+xml" PartName="/ppt/comments/comment98.xml"/>
  <Override ContentType="application/vnd.openxmlformats-officedocument.presentationml.comments+xml" PartName="/ppt/comments/comment135.xml"/>
  <Override ContentType="application/vnd.openxmlformats-officedocument.presentationml.comments+xml" PartName="/ppt/comments/comment148.xml"/>
  <Override ContentType="application/vnd.openxmlformats-officedocument.presentationml.comments+xml" PartName="/ppt/comments/comment12.xml"/>
  <Override ContentType="application/vnd.openxmlformats-officedocument.presentationml.comments+xml" PartName="/ppt/comments/comment55.xml"/>
  <Override ContentType="application/vnd.openxmlformats-officedocument.presentationml.comments+xml" PartName="/ppt/comments/comment61.xml"/>
  <Override ContentType="application/vnd.openxmlformats-officedocument.presentationml.comments+xml" PartName="/ppt/comments/comment110.xml"/>
  <Override ContentType="application/vnd.openxmlformats-officedocument.presentationml.comments+xml" PartName="/ppt/comments/comment136.xml"/>
  <Override ContentType="application/vnd.openxmlformats-officedocument.presentationml.comments+xml" PartName="/ppt/comments/comment37.xml"/>
  <Override ContentType="application/vnd.openxmlformats-officedocument.presentationml.comments+xml" PartName="/ppt/comments/comment54.xml"/>
  <Override ContentType="application/vnd.openxmlformats-officedocument.presentationml.comments+xml" PartName="/ppt/comments/comment52.xml"/>
  <Override ContentType="application/vnd.openxmlformats-officedocument.presentationml.comments+xml" PartName="/ppt/comments/comment119.xml"/>
  <Override ContentType="application/vnd.openxmlformats-officedocument.presentationml.comments+xml" PartName="/ppt/comments/comment35.xml"/>
  <Override ContentType="application/vnd.openxmlformats-officedocument.presentationml.comments+xml" PartName="/ppt/comments/comment78.xml"/>
  <Override ContentType="application/vnd.openxmlformats-officedocument.presentationml.comments+xml" PartName="/ppt/comments/comment120.xml"/>
  <Override ContentType="application/vnd.openxmlformats-officedocument.presentationml.comments+xml" PartName="/ppt/comments/comment97.xml"/>
  <Override ContentType="application/vnd.openxmlformats-officedocument.presentationml.comments+xml" PartName="/ppt/comments/comment71.xml"/>
  <Override ContentType="application/vnd.openxmlformats-officedocument.presentationml.comments+xml" PartName="/ppt/comments/comment87.xml"/>
  <Override ContentType="application/vnd.openxmlformats-officedocument.presentationml.comments+xml" PartName="/ppt/comments/comment7.xml"/>
  <Override ContentType="application/vnd.openxmlformats-officedocument.presentationml.comments+xml" PartName="/ppt/comments/comment138.xml"/>
  <Override ContentType="application/vnd.openxmlformats-officedocument.presentationml.comments+xml" PartName="/ppt/comments/comment44.xml"/>
  <Override ContentType="application/vnd.openxmlformats-officedocument.presentationml.comments+xml" PartName="/ppt/comments/comment112.xml"/>
  <Override ContentType="application/vnd.openxmlformats-officedocument.presentationml.comments+xml" PartName="/ppt/comments/comment18.xml"/>
  <Override ContentType="application/vnd.openxmlformats-officedocument.presentationml.comments+xml" PartName="/ppt/comments/comment129.xml"/>
  <Override ContentType="application/vnd.openxmlformats-officedocument.presentationml.comments+xml" PartName="/ppt/comments/comment146.xml"/>
  <Override ContentType="application/vnd.openxmlformats-officedocument.presentationml.comments+xml" PartName="/ppt/comments/comment103.xml"/>
  <Override ContentType="application/vnd.openxmlformats-officedocument.presentationml.comments+xml" PartName="/ppt/comments/comment27.xml"/>
  <Override ContentType="application/vnd.openxmlformats-officedocument.presentationml.comments+xml" PartName="/ppt/comments/comment20.xml"/>
  <Override ContentType="application/vnd.openxmlformats-officedocument.presentationml.comments+xml" PartName="/ppt/comments/comment93.xml"/>
  <Override ContentType="application/vnd.openxmlformats-officedocument.presentationml.comments+xml" PartName="/ppt/comments/comment50.xml"/>
  <Override ContentType="application/vnd.openxmlformats-officedocument.presentationml.comments+xml" PartName="/ppt/comments/comment63.xml"/>
  <Override ContentType="application/vnd.openxmlformats-officedocument.presentationml.comments+xml" PartName="/ppt/comments/comment3.xml"/>
  <Override ContentType="application/vnd.openxmlformats-officedocument.presentationml.comments+xml" PartName="/ppt/comments/comment80.xml"/>
  <Override ContentType="application/vnd.openxmlformats-officedocument.presentationml.comments+xml" PartName="/ppt/comments/comment16.xml"/>
  <Override ContentType="application/vnd.openxmlformats-officedocument.presentationml.comments+xml" PartName="/ppt/comments/comment89.xml"/>
  <Override ContentType="application/vnd.openxmlformats-officedocument.presentationml.comments+xml" PartName="/ppt/comments/comment59.xml"/>
  <Override ContentType="application/vnd.openxmlformats-officedocument.presentationml.comments+xml" PartName="/ppt/comments/comment95.xml"/>
  <Override ContentType="application/vnd.openxmlformats-officedocument.presentationml.comments+xml" PartName="/ppt/comments/comment127.xml"/>
  <Override ContentType="application/vnd.openxmlformats-officedocument.presentationml.comments+xml" PartName="/ppt/comments/comment76.xml"/>
  <Override ContentType="application/vnd.openxmlformats-officedocument.presentationml.comments+xml" PartName="/ppt/comments/comment114.xml"/>
  <Override ContentType="application/vnd.openxmlformats-officedocument.presentationml.comments+xml" PartName="/ppt/comments/comment5.xml"/>
  <Override ContentType="application/vnd.openxmlformats-officedocument.presentationml.comments+xml" PartName="/ppt/comments/comment46.xml"/>
  <Override ContentType="application/vnd.openxmlformats-officedocument.presentationml.comments+xml" PartName="/ppt/comments/comment33.xml"/>
  <Override ContentType="application/vnd.openxmlformats-officedocument.presentationml.comments+xml" PartName="/ppt/comments/comment101.xml"/>
  <Override ContentType="application/vnd.openxmlformats-officedocument.presentationml.comments+xml" PartName="/ppt/comments/comment29.xml"/>
  <Override ContentType="application/vnd.openxmlformats-officedocument.presentationml.comments+xml" PartName="/ppt/comments/comment131.xml"/>
  <Override ContentType="application/vnd.openxmlformats-officedocument.presentationml.comments+xml" PartName="/ppt/comments/comment144.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Lst>
  <p:sldSz cy="6858000" cx="9144000"/>
  <p:notesSz cx="6858000" cy="9144000"/>
  <p:embeddedFontLst>
    <p:embeddedFont>
      <p:font typeface="Roboto"/>
      <p:regular r:id="rId185"/>
      <p:bold r:id="rId186"/>
      <p:italic r:id="rId187"/>
      <p:boldItalic r:id="rId1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3" name="jorgeneo560"/>
  <p:cmAuthor clrIdx="1" id="1" initials="" lastIdx="22" name="Juan Esteban Yurquina"/>
  <p:cmAuthor clrIdx="2" id="2" initials="" lastIdx="23" name="Enzo Juarez"/>
  <p:cmAuthor clrIdx="3" id="3" initials="" lastIdx="23" name="Mateo Figall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A16444-F34E-4804-BBA8-A53AC711FF5E}">
  <a:tblStyle styleId="{DEA16444-F34E-4804-BBA8-A53AC711FF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187" Type="http://schemas.openxmlformats.org/officeDocument/2006/relationships/font" Target="fonts/Roboto-italic.fntdata"/><Relationship Id="rId47" Type="http://schemas.openxmlformats.org/officeDocument/2006/relationships/slide" Target="slides/slide39.xml"/><Relationship Id="rId186" Type="http://schemas.openxmlformats.org/officeDocument/2006/relationships/font" Target="fonts/Roboto-bold.fntdata"/><Relationship Id="rId185" Type="http://schemas.openxmlformats.org/officeDocument/2006/relationships/font" Target="fonts/Roboto-regular.fntdata"/><Relationship Id="rId49" Type="http://schemas.openxmlformats.org/officeDocument/2006/relationships/slide" Target="slides/slide41.xml"/><Relationship Id="rId184" Type="http://schemas.openxmlformats.org/officeDocument/2006/relationships/slide" Target="slides/slide17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88" Type="http://schemas.openxmlformats.org/officeDocument/2006/relationships/font" Target="fonts/Roboto-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36" Type="http://schemas.openxmlformats.org/officeDocument/2006/relationships/slide" Target="slides/slide28.xml"/><Relationship Id="rId175" Type="http://schemas.openxmlformats.org/officeDocument/2006/relationships/slide" Target="slides/slide167.xml"/><Relationship Id="rId39" Type="http://schemas.openxmlformats.org/officeDocument/2006/relationships/slide" Target="slides/slide31.xml"/><Relationship Id="rId174" Type="http://schemas.openxmlformats.org/officeDocument/2006/relationships/slide" Target="slides/slide166.xml"/><Relationship Id="rId38" Type="http://schemas.openxmlformats.org/officeDocument/2006/relationships/slide" Target="slides/slide30.xml"/><Relationship Id="rId173" Type="http://schemas.openxmlformats.org/officeDocument/2006/relationships/slide" Target="slides/slide165.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1.xml"/><Relationship Id="rId4" Type="http://schemas.openxmlformats.org/officeDocument/2006/relationships/tableStyles" Target="tableStyles.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commentAuthors" Target="commentAuthors.xml"/><Relationship Id="rId147" Type="http://schemas.openxmlformats.org/officeDocument/2006/relationships/slide" Target="slides/slide139.xml"/><Relationship Id="rId6" Type="http://schemas.openxmlformats.org/officeDocument/2006/relationships/slideMaster" Target="slideMasters/slideMaster1.xml"/><Relationship Id="rId146" Type="http://schemas.openxmlformats.org/officeDocument/2006/relationships/slide" Target="slides/slide138.xml"/><Relationship Id="rId7" Type="http://schemas.openxmlformats.org/officeDocument/2006/relationships/slideMaster" Target="slideMasters/slideMaster2.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65" Type="http://schemas.openxmlformats.org/officeDocument/2006/relationships/slide" Target="slides/slide57.xml"/><Relationship Id="rId171" Type="http://schemas.openxmlformats.org/officeDocument/2006/relationships/slide" Target="slides/slide163.xml"/><Relationship Id="rId68" Type="http://schemas.openxmlformats.org/officeDocument/2006/relationships/slide" Target="slides/slide60.xml"/><Relationship Id="rId170" Type="http://schemas.openxmlformats.org/officeDocument/2006/relationships/slide" Target="slides/slide162.xml"/><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69" Type="http://schemas.openxmlformats.org/officeDocument/2006/relationships/slide" Target="slides/slide61.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54" Type="http://schemas.openxmlformats.org/officeDocument/2006/relationships/slide" Target="slides/slide46.xml"/><Relationship Id="rId160" Type="http://schemas.openxmlformats.org/officeDocument/2006/relationships/slide" Target="slides/slide152.xml"/><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2-25T04:19:06.372">
    <p:pos x="6000" y="0"/>
    <p:text>ok</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02-25T04:20:33.837">
    <p:pos x="6000" y="0"/>
    <p:text>ok</p:text>
  </p:cm>
</p:cmLst>
</file>

<file path=ppt/comments/comment10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5" dt="2022-02-25T06:07:57.058">
    <p:pos x="6000" y="0"/>
    <p:text>ok</p:text>
  </p:cm>
</p:cmLst>
</file>

<file path=ppt/comments/comment10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6" dt="2022-02-25T06:07:57.657">
    <p:pos x="6000" y="0"/>
    <p:text>ok</p:text>
  </p:cm>
</p:cmLst>
</file>

<file path=ppt/comments/comment10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7" dt="2022-02-25T06:08:30.049">
    <p:pos x="6000" y="0"/>
    <p:text>ok</p:text>
  </p:cm>
</p:cmLst>
</file>

<file path=ppt/comments/comment10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8" dt="2022-02-25T06:11:14.789">
    <p:pos x="6000" y="0"/>
    <p:text>ok</p:text>
  </p:cm>
</p:cmLst>
</file>

<file path=ppt/comments/comment10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9" dt="2022-02-25T06:15:54.344">
    <p:pos x="6000" y="0"/>
    <p:text>ok</p:text>
  </p:cm>
</p:cmLst>
</file>

<file path=ppt/comments/comment10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0" dt="2022-02-25T06:23:54.868">
    <p:pos x="6000" y="0"/>
    <p:text>ok</p:text>
  </p:cm>
</p:cmLst>
</file>

<file path=ppt/comments/comment10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1" dt="2022-02-25T06:23:55.582">
    <p:pos x="6000" y="0"/>
    <p:text>ok</p:text>
  </p:cm>
</p:cmLst>
</file>

<file path=ppt/comments/comment10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2" dt="2022-02-25T06:40:11.407">
    <p:pos x="6000" y="0"/>
    <p:text>ok</p:text>
  </p:cm>
</p:cmLst>
</file>

<file path=ppt/comments/comment10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3" dt="2022-02-25T06:40:12.472">
    <p:pos x="6000" y="0"/>
    <p:text>ok</p:text>
  </p:cm>
</p:cmLst>
</file>

<file path=ppt/comments/comment10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4" dt="2022-02-25T06:40:16.779">
    <p:pos x="6000" y="0"/>
    <p:text>ok</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02-25T04:20:39.582">
    <p:pos x="6000" y="0"/>
    <p:text>ok</p:text>
  </p:cm>
</p:cmLst>
</file>

<file path=ppt/comments/comment1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5" dt="2022-02-25T06:44:27.858">
    <p:pos x="6000" y="0"/>
    <p:text>ok</p:text>
  </p:cm>
</p:cmLst>
</file>

<file path=ppt/comments/comment1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6" dt="2022-02-25T06:44:31.039">
    <p:pos x="6000" y="0"/>
    <p:text>ok</p:text>
  </p:cm>
</p:cmLst>
</file>

<file path=ppt/comments/comment1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7" dt="2022-02-25T09:25:19.413">
    <p:pos x="6000" y="0"/>
    <p:text>ok</p:text>
  </p:cm>
</p:cmLst>
</file>

<file path=ppt/comments/comment1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8" dt="2022-02-25T09:25:23.658">
    <p:pos x="6000" y="0"/>
    <p:text>ok</p:text>
  </p:cm>
</p:cmLst>
</file>

<file path=ppt/comments/comment1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9" dt="2022-02-25T09:26:01.787">
    <p:pos x="6000" y="0"/>
    <p:text>ok</p:text>
  </p:cm>
</p:cmLst>
</file>

<file path=ppt/comments/comment1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0" dt="2022-02-25T09:26:03.474">
    <p:pos x="6000" y="0"/>
    <p:text>ok</p:text>
  </p:cm>
</p:cmLst>
</file>

<file path=ppt/comments/comment1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1" dt="2022-02-25T09:26:06.997">
    <p:pos x="6000" y="0"/>
    <p:text>ok</p:text>
  </p:cm>
</p:cmLst>
</file>

<file path=ppt/comments/comment1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2" dt="2022-02-25T09:26:44.257">
    <p:pos x="6000" y="0"/>
    <p:text>ok</p:text>
  </p:cm>
</p:cmLst>
</file>

<file path=ppt/comments/comment1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3" dt="2022-02-25T09:26:44.826">
    <p:pos x="6000" y="0"/>
    <p:text>ok</p:text>
  </p:cm>
</p:cmLst>
</file>

<file path=ppt/comments/comment1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2-02-25T17:08:19.575">
    <p:pos x="6000" y="0"/>
    <p:text>ok</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2-25T04:21:08.857">
    <p:pos x="6000" y="0"/>
    <p:text>ok</p:text>
  </p:cm>
</p:cmLst>
</file>

<file path=ppt/comments/comment1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 dt="2022-02-25T17:08:26.494">
    <p:pos x="0" y="773"/>
    <p:text>ok</p:text>
  </p:cm>
</p:cmLst>
</file>

<file path=ppt/comments/comment1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3" dt="2022-02-25T17:08:32.163">
    <p:pos x="528" y="672"/>
    <p:text>ok</p:text>
  </p:cm>
</p:cmLst>
</file>

<file path=ppt/comments/comment1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4" dt="2022-02-25T17:08:56.982">
    <p:pos x="144" y="672"/>
    <p:text>ok</p:text>
  </p:cm>
</p:cmLst>
</file>

<file path=ppt/comments/comment1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5" dt="2022-02-25T17:09:30.901">
    <p:pos x="6000" y="0"/>
    <p:text>ok</p:text>
  </p:cm>
</p:cmLst>
</file>

<file path=ppt/comments/comment1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6" dt="2022-02-25T17:09:41.240">
    <p:pos x="6000" y="0"/>
    <p:text>ok</p:text>
  </p:cm>
</p:cmLst>
</file>

<file path=ppt/comments/comment1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7" dt="2022-02-25T17:09:56.661">
    <p:pos x="6000" y="0"/>
    <p:text>ok</p:text>
  </p:cm>
</p:cmLst>
</file>

<file path=ppt/comments/comment1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8" dt="2022-02-25T17:10:04.513">
    <p:pos x="6000" y="0"/>
    <p:text>ok</p:text>
  </p:cm>
</p:cmLst>
</file>

<file path=ppt/comments/comment1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9" dt="2022-02-25T17:10:13.361">
    <p:pos x="144" y="672"/>
    <p:text>ok</p:text>
  </p:cm>
</p:cmLst>
</file>

<file path=ppt/comments/comment1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0" dt="2022-02-25T17:10:22.331">
    <p:pos x="144" y="672"/>
    <p:text>ok</p:text>
  </p:cm>
</p:cmLst>
</file>

<file path=ppt/comments/comment1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1" dt="2022-02-25T17:10:32.069">
    <p:pos x="6000" y="0"/>
    <p:text>ok</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2-02-25T04:21:14.669">
    <p:pos x="6000" y="0"/>
    <p:text>ok</p:text>
  </p:cm>
</p:cmLst>
</file>

<file path=ppt/comments/comment1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2" dt="2022-02-25T17:10:45.777">
    <p:pos x="6000" y="0"/>
    <p:text>ok</p:text>
  </p:cm>
</p:cmLst>
</file>

<file path=ppt/comments/comment1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3" dt="2022-02-25T17:10:51.585">
    <p:pos x="6000" y="0"/>
    <p:text>ok</p:text>
  </p:cm>
</p:cmLst>
</file>

<file path=ppt/comments/comment1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4" dt="2022-02-25T17:11:06.051">
    <p:pos x="6000" y="0"/>
    <p:text>ok</p:text>
  </p:cm>
</p:cmLst>
</file>

<file path=ppt/comments/comment13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5" dt="2022-02-25T17:11:14.663">
    <p:pos x="144" y="672"/>
    <p:text>ok</p:text>
  </p:cm>
</p:cmLst>
</file>

<file path=ppt/comments/comment13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4" dt="2022-02-25T05:28:10.573">
    <p:pos x="6000" y="0"/>
    <p:text>ok</p:text>
  </p:cm>
</p:cmLst>
</file>

<file path=ppt/comments/comment13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5" dt="2022-02-25T05:28:18.942">
    <p:pos x="6000" y="0"/>
    <p:text>ok</p:text>
  </p:cm>
</p:cmLst>
</file>

<file path=ppt/comments/comment13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6" dt="2022-02-25T05:28:25.808">
    <p:pos x="6000" y="0"/>
    <p:text>ok</p:text>
  </p:cm>
</p:cmLst>
</file>

<file path=ppt/comments/comment13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7" dt="2022-02-25T05:28:32.506">
    <p:pos x="6000" y="0"/>
    <p:text>ok</p:text>
  </p:cm>
</p:cmLst>
</file>

<file path=ppt/comments/comment13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8" dt="2022-02-25T05:28:40.388">
    <p:pos x="6000" y="0"/>
    <p:text>ok</p:text>
  </p:cm>
</p:cmLst>
</file>

<file path=ppt/comments/comment13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9" dt="2022-02-25T05:28:47.841">
    <p:pos x="6000" y="0"/>
    <p:text>ok</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02-25T04:21:20.178">
    <p:pos x="6000" y="0"/>
    <p:text>ok</p:text>
  </p:cm>
</p:cmLst>
</file>

<file path=ppt/comments/comment14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0" dt="2022-02-25T05:28:58.390">
    <p:pos x="6000" y="0"/>
    <p:text>ok</p:text>
  </p:cm>
</p:cmLst>
</file>

<file path=ppt/comments/comment14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1" dt="2022-02-25T05:29:06.603">
    <p:pos x="6000" y="0"/>
    <p:text>ok</p:text>
  </p:cm>
</p:cmLst>
</file>

<file path=ppt/comments/comment14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2" dt="2022-02-25T05:29:12.482">
    <p:pos x="6000" y="0"/>
    <p:text>ok</p:text>
  </p:cm>
</p:cmLst>
</file>

<file path=ppt/comments/comment14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3" dt="2022-02-25T05:29:20.420">
    <p:pos x="6000" y="0"/>
    <p:text>ok</p:text>
  </p:cm>
</p:cmLst>
</file>

<file path=ppt/comments/comment14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6" dt="2022-02-25T17:11:26.809">
    <p:pos x="6000" y="0"/>
    <p:text>ok</p:text>
  </p:cm>
</p:cmLst>
</file>

<file path=ppt/comments/comment14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7" dt="2022-02-25T17:11:33.418">
    <p:pos x="6000" y="0"/>
    <p:text>ok</p:text>
  </p:cm>
</p:cmLst>
</file>

<file path=ppt/comments/comment14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8" dt="2022-02-25T17:11:37.951">
    <p:pos x="6000" y="0"/>
    <p:text>ok</p:text>
  </p:cm>
</p:cmLst>
</file>

<file path=ppt/comments/comment14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9" dt="2022-02-25T17:11:42.868">
    <p:pos x="6000" y="0"/>
    <p:text>ok</p:text>
  </p:cm>
</p:cmLst>
</file>

<file path=ppt/comments/comment14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0" dt="2022-02-25T17:11:48.195">
    <p:pos x="6000" y="0"/>
    <p:text>ok</p:text>
  </p:cm>
</p:cmLst>
</file>

<file path=ppt/comments/comment14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1" dt="2022-02-25T17:11:58.335">
    <p:pos x="6000" y="0"/>
    <p:text>ok</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2-02-25T04:21:24.403">
    <p:pos x="6000" y="0"/>
    <p:text>ok</p:text>
  </p:cm>
</p:cmLst>
</file>

<file path=ppt/comments/comment15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2" dt="2022-02-25T17:12:03.577">
    <p:pos x="6000" y="0"/>
    <p:text>ok</p:text>
  </p:cm>
</p:cmLst>
</file>

<file path=ppt/comments/comment15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3" dt="2022-02-25T17:12:21.054">
    <p:pos x="6000" y="0"/>
    <p:text>Creo q royo clava conclusión</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2-02-25T04:21:31.166">
    <p:pos x="6000" y="0"/>
    <p:text>ok</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2-02-25T04:21:36.357">
    <p:pos x="6000" y="0"/>
    <p:text>ok</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2-02-25T04:21:41.502">
    <p:pos x="6000" y="0"/>
    <p:text>ok</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2-02-25T04:21:47.070">
    <p:pos x="6000" y="0"/>
    <p:text>ok</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2-25T04:19:24.227">
    <p:pos x="6000" y="0"/>
    <p:text>ok</p:tex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 dt="2022-02-25T04:21:51.438">
    <p:pos x="6000" y="0"/>
    <p:text>ok</p:tex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 dt="2022-02-25T04:22:01.621">
    <p:pos x="6000" y="0"/>
    <p:text>ok</p:tex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 dt="2022-02-25T04:22:06.142">
    <p:pos x="6000" y="0"/>
    <p:text>ok</p:tex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02-25T05:49:19.187">
    <p:pos x="6000" y="0"/>
    <p:text>ok</p:tex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2-02-25T05:49:47.071">
    <p:pos x="6000" y="0"/>
    <p:text>ok</p:tex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2-02-25T05:49:57.394">
    <p:pos x="6000" y="0"/>
    <p:text>ok</p:tex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2-02-25T05:50:20.225">
    <p:pos x="6000" y="0"/>
    <p:text>ok</p:tex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2-02-25T05:50:29.279">
    <p:pos x="6000" y="0"/>
    <p:text>ok</p:tex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2-02-25T05:50:41.607">
    <p:pos x="6000" y="0"/>
    <p:text>ok</p:text>
  </p:cm>
</p:cmLst>
</file>

<file path=ppt/comments/comment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2-02-25T05:50:53.907">
    <p:pos x="6000" y="0"/>
    <p:text>ok</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2-25T04:19:37.430">
    <p:pos x="6000" y="0"/>
    <p:text>ok</p:text>
  </p:cm>
</p:cmLst>
</file>

<file path=ppt/comments/comment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8" dt="2022-02-25T05:51:00.754">
    <p:pos x="6000" y="0"/>
    <p:text>ok</p:text>
  </p:cm>
</p:cmLst>
</file>

<file path=ppt/comments/comment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9" dt="2022-02-25T05:51:08.281">
    <p:pos x="6000" y="0"/>
    <p:text>ok</p:text>
  </p:cm>
</p:cmLst>
</file>

<file path=ppt/comments/comment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0" dt="2022-02-25T05:51:17.369">
    <p:pos x="6000" y="0"/>
    <p:text>ok</p:text>
  </p:cm>
</p:cmLst>
</file>

<file path=ppt/comments/comment3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1" dt="2022-02-25T05:51:24.450">
    <p:pos x="6000" y="0"/>
    <p:text>ok</p:text>
  </p:cm>
</p:cmLst>
</file>

<file path=ppt/comments/comment3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2" dt="2022-02-25T05:51:33.683">
    <p:pos x="6000" y="0"/>
    <p:text>ok</p:text>
  </p:cm>
</p:cmLst>
</file>

<file path=ppt/comments/comment3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3" dt="2022-02-25T04:22:31.952">
    <p:pos x="6000" y="0"/>
    <p:text>ok</p:text>
  </p:cm>
</p:cmLst>
</file>

<file path=ppt/comments/comment3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4" dt="2022-02-25T04:22:35.582">
    <p:pos x="6000" y="0"/>
    <p:text>ok</p:text>
  </p:cm>
</p:cmLst>
</file>

<file path=ppt/comments/comment3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5" dt="2022-02-25T04:22:40.680">
    <p:pos x="6000" y="0"/>
    <p:text>ok</p:text>
  </p:cm>
</p:cmLst>
</file>

<file path=ppt/comments/comment3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6" dt="2022-02-25T04:22:47.721">
    <p:pos x="6000" y="0"/>
    <p:text>ok</p:text>
  </p:cm>
</p:cmLst>
</file>

<file path=ppt/comments/comment3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7" dt="2022-02-25T04:22:51.963">
    <p:pos x="6000" y="0"/>
    <p:text>ok</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2-25T04:19:46.034">
    <p:pos x="6000" y="0"/>
    <p:text>ok</p:text>
  </p:cm>
</p:cmLst>
</file>

<file path=ppt/comments/comment4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8" dt="2022-02-25T04:23:06.178">
    <p:pos x="6000" y="0"/>
    <p:text>ok</p:text>
  </p:cm>
</p:cmLst>
</file>

<file path=ppt/comments/comment4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9" dt="2022-02-25T04:23:11.572">
    <p:pos x="6000" y="0"/>
    <p:text>ok</p:text>
  </p:cm>
</p:cmLst>
</file>

<file path=ppt/comments/comment4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0" dt="2022-02-25T04:23:17.396">
    <p:pos x="6000" y="0"/>
    <p:text>ok</p:text>
  </p:cm>
</p:cmLst>
</file>

<file path=ppt/comments/comment4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1" dt="2022-02-25T04:23:24.166">
    <p:pos x="6000" y="0"/>
    <p:text>ok</p:text>
  </p:cm>
</p:cmLst>
</file>

<file path=ppt/comments/comment4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2" dt="2022-02-25T04:23:27.654">
    <p:pos x="6000" y="0"/>
    <p:text>ok</p:text>
  </p:cm>
</p:cmLst>
</file>

<file path=ppt/comments/comment4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3" dt="2022-02-25T04:23:32.036">
    <p:pos x="6000" y="0"/>
    <p:text>ok</p:text>
  </p:cm>
</p:cmLst>
</file>

<file path=ppt/comments/comment4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4" dt="2022-02-25T04:23:37.996">
    <p:pos x="6000" y="0"/>
    <p:text>ok</p:text>
  </p:cm>
</p:cmLst>
</file>

<file path=ppt/comments/comment4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5" dt="2022-02-25T04:23:40.679">
    <p:pos x="6000" y="0"/>
    <p:text>ok</p:text>
  </p:cm>
</p:cmLst>
</file>

<file path=ppt/comments/comment4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6" dt="2022-02-25T04:23:45.345">
    <p:pos x="6000" y="0"/>
    <p:text>ok</p:text>
  </p:cm>
</p:cmLst>
</file>

<file path=ppt/comments/comment4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7" dt="2022-02-25T04:23:49.134">
    <p:pos x="6000" y="0"/>
    <p:text>ok</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2-25T04:19:54.568">
    <p:pos x="6000" y="0"/>
    <p:text>ok</p:text>
  </p:cm>
</p:cmLst>
</file>

<file path=ppt/comments/comment5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8" dt="2022-02-25T04:23:53.950">
    <p:pos x="6000" y="0"/>
    <p:text>ok</p:text>
  </p:cm>
</p:cmLst>
</file>

<file path=ppt/comments/comment5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9" dt="2022-02-25T04:23:58.733">
    <p:pos x="6000" y="0"/>
    <p:text>ok</p:text>
  </p:cm>
</p:cmLst>
</file>

<file path=ppt/comments/comment5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0" dt="2022-02-25T04:24:04.525">
    <p:pos x="6000" y="0"/>
    <p:text>ok</p:text>
  </p:cm>
</p:cmLst>
</file>

<file path=ppt/comments/comment5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1" dt="2022-02-25T04:24:10.134">
    <p:pos x="6000" y="0"/>
    <p:text>ok</p:text>
  </p:cm>
</p:cmLst>
</file>

<file path=ppt/comments/comment5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2" dt="2022-02-25T04:24:16.581">
    <p:pos x="6000" y="0"/>
    <p:text>ok</p:text>
  </p:cm>
</p:cmLst>
</file>

<file path=ppt/comments/comment5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3" dt="2022-02-25T04:24:22.703">
    <p:pos x="6000" y="0"/>
    <p:text>ok</p:text>
  </p:cm>
</p:cmLst>
</file>

<file path=ppt/comments/comment5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4" dt="2022-02-25T04:24:27.774">
    <p:pos x="6000" y="0"/>
    <p:text>ok</p:text>
  </p:cm>
</p:cmLst>
</file>

<file path=ppt/comments/comment5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5" dt="2022-02-25T04:24:33.074">
    <p:pos x="6000" y="0"/>
    <p:text>ok</p:text>
  </p:cm>
</p:cmLst>
</file>

<file path=ppt/comments/comment5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6" dt="2022-02-25T04:24:36.691">
    <p:pos x="6000" y="0"/>
    <p:text>ok</p:text>
  </p:cm>
</p:cmLst>
</file>

<file path=ppt/comments/comment5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7" dt="2022-02-25T04:24:41.824">
    <p:pos x="6000" y="0"/>
    <p:text>ok</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2-25T04:20:11.112">
    <p:pos x="6000" y="0"/>
    <p:text>ok</p:text>
  </p:cm>
</p:cmLst>
</file>

<file path=ppt/comments/comment6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8" dt="2022-02-25T04:24:45.906">
    <p:pos x="6000" y="0"/>
    <p:text>ok</p:text>
  </p:cm>
</p:cmLst>
</file>

<file path=ppt/comments/comment6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9" dt="2022-02-25T04:24:51.336">
    <p:pos x="6000" y="0"/>
    <p:text>ok</p:text>
  </p:cm>
</p:cmLst>
</file>

<file path=ppt/comments/comment6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0" dt="2022-02-25T04:24:56.888">
    <p:pos x="6000" y="0"/>
    <p:text>oñk</p:text>
  </p:cm>
</p:cmLst>
</file>

<file path=ppt/comments/comment6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1" dt="2022-02-25T04:25:01.752">
    <p:pos x="6000" y="0"/>
    <p:text>ok</p:text>
  </p:cm>
</p:cmLst>
</file>

<file path=ppt/comments/comment6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2" dt="2022-02-25T04:25:06.943">
    <p:pos x="6000" y="0"/>
    <p:text>ok</p:text>
  </p:cm>
</p:cmLst>
</file>

<file path=ppt/comments/comment6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3" dt="2022-02-25T04:25:17.967">
    <p:pos x="6000" y="0"/>
    <p:text>ok</p:text>
  </p:cm>
</p:cmLst>
</file>

<file path=ppt/comments/comment6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4" dt="2022-02-25T04:25:23.094">
    <p:pos x="6000" y="0"/>
    <p:text>ok</p:text>
  </p:cm>
</p:cmLst>
</file>

<file path=ppt/comments/comment6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5" dt="2022-02-25T04:25:28.247">
    <p:pos x="6000" y="0"/>
    <p:text>ok</p:text>
  </p:cm>
</p:cmLst>
</file>

<file path=ppt/comments/comment6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6" dt="2022-02-25T04:25:34.851">
    <p:pos x="6000" y="0"/>
    <p:text>ok</p:text>
  </p:cm>
</p:cmLst>
</file>

<file path=ppt/comments/comment6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7" dt="2022-02-25T04:25:39.592">
    <p:pos x="6000" y="0"/>
    <p:text>ok</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2-25T04:20:17.202">
    <p:pos x="6000" y="0"/>
    <p:text>ok</p:text>
  </p:cm>
</p:cmLst>
</file>

<file path=ppt/comments/comment7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8" dt="2022-02-25T04:25:44.259">
    <p:pos x="6000" y="0"/>
    <p:text>ok</p:text>
  </p:cm>
</p:cmLst>
</file>

<file path=ppt/comments/comment7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9" dt="2022-02-25T04:25:51.502">
    <p:pos x="6000" y="0"/>
    <p:text>ok</p:text>
  </p:cm>
</p:cmLst>
</file>

<file path=ppt/comments/comment7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0" dt="2022-02-25T04:25:58.895">
    <p:pos x="6000" y="0"/>
    <p:text>ok</p:text>
  </p:cm>
</p:cmLst>
</file>

<file path=ppt/comments/comment7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1" dt="2022-02-25T04:26:04.570">
    <p:pos x="6000" y="0"/>
    <p:text>ok</p:text>
  </p:cm>
</p:cmLst>
</file>

<file path=ppt/comments/comment7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2" dt="2022-02-25T04:26:11.616">
    <p:pos x="6000" y="0"/>
    <p:text>ok</p:text>
  </p:cm>
</p:cmLst>
</file>

<file path=ppt/comments/comment7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3" dt="2022-02-25T05:18:54.059">
    <p:pos x="6000" y="0"/>
    <p:text>ok</p:text>
  </p:cm>
</p:cmLst>
</file>

<file path=ppt/comments/comment7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4" dt="2022-02-25T05:19:01.869">
    <p:pos x="6000" y="0"/>
    <p:text>ok</p:text>
  </p:cm>
</p:cmLst>
</file>

<file path=ppt/comments/comment7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5" dt="2022-02-25T05:19:11.457">
    <p:pos x="6000" y="0"/>
    <p:text>ok</p:text>
  </p:cm>
</p:cmLst>
</file>

<file path=ppt/comments/comment7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6" dt="2022-02-25T05:19:17.137">
    <p:pos x="6000" y="0"/>
    <p:text>ok</p:text>
  </p:cm>
</p:cmLst>
</file>

<file path=ppt/comments/comment7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7" dt="2022-02-25T05:19:22.667">
    <p:pos x="6000" y="0"/>
    <p:text>ok</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2-25T04:20:22.843">
    <p:pos x="6000" y="0"/>
    <p:text>ok</p:text>
  </p:cm>
</p:cmLst>
</file>

<file path=ppt/comments/comment8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8" dt="2022-02-25T05:19:27.271">
    <p:pos x="6000" y="0"/>
    <p:text>ok</p:text>
  </p:cm>
</p:cmLst>
</file>

<file path=ppt/comments/comment8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9" dt="2022-02-25T05:19:34.215">
    <p:pos x="6000" y="0"/>
    <p:text>ok</p:text>
  </p:cm>
</p:cmLst>
</file>

<file path=ppt/comments/comment8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0" dt="2022-02-25T05:19:41.342">
    <p:pos x="6000" y="0"/>
    <p:text>ok</p:text>
  </p:cm>
</p:cmLst>
</file>

<file path=ppt/comments/comment8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1" dt="2022-02-25T05:19:49.680">
    <p:pos x="6000" y="0"/>
    <p:text>ok</p:text>
  </p:cm>
</p:cmLst>
</file>

<file path=ppt/comments/comment8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2" dt="2022-02-25T05:19:56.251">
    <p:pos x="6000" y="0"/>
    <p:text>ok</p:text>
  </p:cm>
</p:cmLst>
</file>

<file path=ppt/comments/comment8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3" dt="2022-02-25T05:20:05.615">
    <p:pos x="6000" y="0"/>
    <p:text>ok</p:text>
  </p:cm>
</p:cmLst>
</file>

<file path=ppt/comments/comment8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3" dt="2022-02-25T14:17:46.512">
    <p:pos x="6000" y="0"/>
    <p:text>ok</p:text>
  </p:cm>
</p:cmLst>
</file>

<file path=ppt/comments/comment8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4" dt="2022-02-25T14:18:08.919">
    <p:pos x="6000" y="0"/>
    <p:text>ok</p:text>
  </p:cm>
</p:cmLst>
</file>

<file path=ppt/comments/comment8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5" dt="2022-02-25T14:18:14.770">
    <p:pos x="6000" y="0"/>
    <p:text>ok</p:text>
  </p:cm>
</p:cmLst>
</file>

<file path=ppt/comments/comment8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6" dt="2022-02-25T14:18:20.782">
    <p:pos x="6000" y="0"/>
    <p:text>ok</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02-25T04:20:28.456">
    <p:pos x="6000" y="0"/>
    <p:text>ok</p:text>
  </p:cm>
</p:cmLst>
</file>

<file path=ppt/comments/comment9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7" dt="2022-02-25T14:18:26.585">
    <p:pos x="6000" y="0"/>
    <p:text>ok</p:text>
  </p:cm>
</p:cmLst>
</file>

<file path=ppt/comments/comment9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8" dt="2022-02-25T14:18:37.099">
    <p:pos x="6000" y="0"/>
    <p:text>ok</p:text>
  </p:cm>
</p:cmLst>
</file>

<file path=ppt/comments/comment9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9" dt="2022-02-25T14:21:58.031">
    <p:pos x="6000" y="0"/>
    <p:text>ok</p:text>
  </p:cm>
</p:cmLst>
</file>

<file path=ppt/comments/comment9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0" dt="2022-02-25T14:21:39.539">
    <p:pos x="6000" y="0"/>
    <p:text>ok</p:text>
  </p:cm>
</p:cmLst>
</file>

<file path=ppt/comments/comment9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1" dt="2022-02-25T14:21:19.697">
    <p:pos x="6000" y="0"/>
    <p:text>ok</p:text>
  </p:cm>
</p:cmLst>
</file>

<file path=ppt/comments/comment9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2" dt="2022-02-25T14:21:04.406">
    <p:pos x="6000" y="0"/>
    <p:text>ok</p:text>
  </p:cm>
</p:cmLst>
</file>

<file path=ppt/comments/comment9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2-02-25T09:27:59.232">
    <p:pos x="6000" y="0"/>
    <p:text>ok</p:text>
  </p:cm>
</p:cmLst>
</file>

<file path=ppt/comments/comment9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2-02-25T05:00:46.657">
    <p:pos x="6000" y="0"/>
    <p:text>ok</p:text>
  </p:cm>
</p:cmLst>
</file>

<file path=ppt/comments/comment9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2-02-25T05:00:47.244">
    <p:pos x="6000" y="0"/>
    <p:text>ok</p:text>
  </p:cm>
</p:cmLst>
</file>

<file path=ppt/comments/comment9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 dt="2022-02-25T06:07:56.183">
    <p:pos x="6000" y="0"/>
    <p:text>ok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94" name="Google Shape;19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f31acfe22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13" name="Google Shape;313;g10f31acfe22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561" name="Google Shape;156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72" name="Google Shape;157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89" name="Google Shape;1589;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03" name="Google Shape;1603;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16" name="Google Shape;161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27" name="Google Shape;162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10ddd32ba15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39" name="Google Shape;1639;g10ddd32ba15_3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11462e8b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51" name="Google Shape;1651;g111462e8b8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1122ff0fb3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63" name="Google Shape;1663;g11122ff0fb3_0_4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5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74" name="Google Shape;1674;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f31acfe2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24" name="Google Shape;324;g10f31acfe22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83" name="Google Shape;168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0f6d3dfbe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94" name="Google Shape;1694;g10f6d3dfbe6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0c8672f227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10c8672f2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706" name="Google Shape;1706;g10c8672f227_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1105672c241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1105672c24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742" name="Google Shape;1742;g1105672c241_1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5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770" name="Google Shape;177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1105672c241_1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48" name="Google Shape;1848;g1105672c241_1_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5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87" name="Google Shape;188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d1c6d26288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d1c6d2628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907" name="Google Shape;1907;gd1c6d26288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p5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924" name="Google Shape;192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d1c6d26288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d1c6d2628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936" name="Google Shape;1936;gd1c6d26288_0_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f31acfe2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35" name="Google Shape;335;g10f31acfe22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950" name="Google Shape;1950;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110b27ea8ea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04" name="Google Shape;2004;g110b27ea8ea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32" name="Google Shape;203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110b27ea8ea_0_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110b27ea8e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052" name="Google Shape;2052;g110b27ea8ea_0_14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69" name="Google Shape;2069;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110b27ea8ea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80" name="Google Shape;2080;g110b27ea8ea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110b27ea8ea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95" name="Google Shape;2095;g110b27ea8ea_0_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6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10" name="Google Shape;2110;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19" name="Google Shape;2119;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1110698dccb_1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30" name="Google Shape;2130;g1110698dccb_1_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f31acfe22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46" name="Google Shape;346;g10f31acfe22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42" name="Google Shape;214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1110698dccb_1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53" name="Google Shape;2153;g1110698dccb_1_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p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64" name="Google Shape;2164;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110698dccb_1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75" name="Google Shape;2175;g1110698dccb_1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186" name="Google Shape;218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2187" name="Google Shape;2187;p6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p6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98" name="Google Shape;219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68: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2211" name="Google Shape;221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2" name="Google Shape;2212;p68: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p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21" name="Google Shape;222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233" name="Google Shape;2233;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34" name="Google Shape;2234;p7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110df589147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246" name="Google Shape;2246;g110df589147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47" name="Google Shape;2247;g110df589147_2_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f31acfe2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57" name="Google Shape;357;g10f31acfe22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p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58" name="Google Shape;2258;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p7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74" name="Google Shape;227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110df589147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85" name="Google Shape;2285;g110df589147_2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110df589147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96" name="Google Shape;2296;g110df589147_2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110df589147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307" name="Google Shape;2307;g110df589147_2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110df589147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318" name="Google Shape;2318;g110df589147_2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329" name="Google Shape;2329;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p7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340" name="Google Shape;2340;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1110ff49fb8_0_3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1110ff49fb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350" name="Google Shape;2350;g1110ff49fb8_0_3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398" name="Google Shape;239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399" name="Google Shape;2399;p7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f31acfe22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68" name="Google Shape;368;g10f31acfe22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g110df589147_4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110df589147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10" name="Google Shape;2410;g110df589147_4_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110e14155a1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110e14155a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33" name="Google Shape;2433;g110e14155a1_0_4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110e14155a1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110e14155a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52" name="Google Shape;2452;g110e14155a1_0_7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g110e14155a1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110e14155a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63" name="Google Shape;2463;g110e14155a1_0_6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p8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473" name="Google Shape;2473;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110e14155a1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110e14155a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83" name="Google Shape;2483;g110e14155a1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110e14155a1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110e14155a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94" name="Google Shape;2494;g110e14155a1_0_9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10fe6774468_2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10fe6774468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505" name="Google Shape;2505;g10fe6774468_2_10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110e14155a1_0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110e14155a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516" name="Google Shape;2516;g110e14155a1_0_10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p8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26" name="Google Shape;2526;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f31acfe22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79" name="Google Shape;379;g10f31acfe22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1110ff49fb8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36" name="Google Shape;2536;g1110ff49fb8_0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g1110ff49fb8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47" name="Google Shape;2547;g1110ff49fb8_0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1110ff49fb8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58" name="Google Shape;2558;g1110ff49fb8_0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1110ff49fb8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69" name="Google Shape;2569;g1110ff49fb8_0_2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1110ff49fb8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80" name="Google Shape;2580;g1110ff49fb8_0_2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1110ff49fb8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91" name="Google Shape;2591;g1110ff49fb8_0_2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1110ff49fb8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02" name="Google Shape;2602;g1110ff49fb8_0_2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1110ff49fb8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13" name="Google Shape;2613;g1110ff49fb8_0_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1110ff49fb8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24" name="Google Shape;2624;g1110ff49fb8_0_3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p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35" name="Google Shape;2635;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90" name="Google Shape;39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110e14155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44" name="Google Shape;2644;g110e14155a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g110e14155a1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4" name="Google Shape;2654;g110e14155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655" name="Google Shape;2655;g110e14155a1_0_1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110e14155a1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110e14155a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666" name="Google Shape;2666;g110e14155a1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10fe6774468_2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10fe6774468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678" name="Google Shape;2678;g10fe6774468_2_5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10fe6774468_2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10fe6774468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689" name="Google Shape;2689;g10fe6774468_2_6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g10fe6774468_2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9" name="Google Shape;2699;g10fe6774468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00" name="Google Shape;2700;g10fe6774468_2_7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p9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710" name="Google Shape;2710;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c8693598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07" name="Google Shape;407;g10c86935988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c86935988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24" name="Google Shape;424;g10c86935988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3" name="Google Shape;20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39" name="Google Shape;43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10698dccb_1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53" name="Google Shape;453;g1110698dccb_1_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10698dccb_1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67" name="Google Shape;467;g1110698dccb_1_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80" name="Google Shape;48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c86935988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91" name="Google Shape;491;g10c86935988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09" name="Google Shape;50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c86935988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20" name="Google Shape;520;g10c86935988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32" name="Google Shape;53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41" name="Google Shape;54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122ff0fb3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53" name="Google Shape;553;g11122ff0fb3_0_4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122ff0fb3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4" name="Google Shape;214;g11122ff0fb3_0_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65" name="Google Shape;56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78" name="Google Shape;57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92" name="Google Shape;59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07" name="Google Shape;60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21" name="Google Shape;62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35" name="Google Shape;63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51" name="Google Shape;65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66" name="Google Shape;66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81" name="Google Shape;68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682" name="Google Shape;682;p2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97" name="Google Shape;69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5" name="Google Shape;22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06" name="Google Shape;70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18" name="Google Shape;71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0c86935988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34" name="Google Shape;734;g10c86935988_0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0c86935988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46" name="Google Shape;746;g10c86935988_0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58" name="Google Shape;75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10b27ea8ea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74" name="Google Shape;774;g110b27ea8ea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10b27ea8ea_2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90" name="Google Shape;790;g110b27ea8ea_2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02" name="Google Shape;80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10b27ea8ea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15" name="Google Shape;815;g110b27ea8ea_2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10b27ea8ea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30" name="Google Shape;830;g110b27ea8ea_2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1" name="Google Shape;26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0b27ea8ea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44" name="Google Shape;844;g110b27ea8ea_2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10b27ea8ea_2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57" name="Google Shape;857;g110b27ea8ea_2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10b27ea8ea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70" name="Google Shape;870;g110b27ea8ea_2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10b27ea8ea_2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83" name="Google Shape;883;g110b27ea8ea_2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10b27ea8ea_2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98" name="Google Shape;898;g110b27ea8ea_2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10b27ea8ea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12" name="Google Shape;912;g110b27ea8ea_2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10b27ea8ea_2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25" name="Google Shape;925;g110b27ea8ea_2_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38" name="Google Shape;93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47" name="Google Shape;94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10b27ea8ea_2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60" name="Google Shape;960;g110b27ea8ea_2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71" name="Google Shape;27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78" name="Google Shape;97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10b27ea8ea_2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96" name="Google Shape;996;g110b27ea8ea_2_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10b27ea8ea_2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16" name="Google Shape;1016;g110b27ea8ea_2_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10b27ea8ea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42" name="Google Shape;1042;g110b27ea8ea_2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10b27ea8ea_2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64" name="Google Shape;1064;g110b27ea8ea_2_3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10b27ea8ea_2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77" name="Google Shape;1077;g110b27ea8ea_2_3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10b27ea8ea_2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90" name="Google Shape;1090;g110b27ea8ea_2_3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10b27ea8ea_2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03" name="Google Shape;1103;g110b27ea8ea_2_3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16" name="Google Shape;111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10b27ea8ea_2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41" name="Google Shape;1141;g110b27ea8ea_2_4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80" name="Google Shape;28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10b27ea8ea_2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68" name="Google Shape;1168;g110b27ea8ea_2_4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10b27ea8ea_2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81" name="Google Shape;1181;g110b27ea8ea_2_4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94" name="Google Shape;119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110698dccb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07" name="Google Shape;1207;g1110698dccb_1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1110698dccb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20" name="Google Shape;1220;g1110698dccb_1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33" name="Google Shape;123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1110698dccb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48" name="Google Shape;1248;g1110698dccb_1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110698dccb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64" name="Google Shape;1264;g1110698dccb_1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76" name="Google Shape;127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289" name="Google Shape;128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290" name="Google Shape;1290;p3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156b8f8c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91" name="Google Shape;291;g11156b8f8c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110698dccb_1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302" name="Google Shape;1302;g1110698dccb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03" name="Google Shape;1303;g1110698dccb_1_6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110698dccb_1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316" name="Google Shape;1316;g1110698dccb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17" name="Google Shape;1317;g1110698dccb_1_9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110698dccb_1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337" name="Google Shape;1337;g1110698dccb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38" name="Google Shape;1338;g1110698dccb_1_12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110698dccb_1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351" name="Google Shape;1351;g1110698dccb_1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52" name="Google Shape;1352;g1110698dccb_1_14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110698dccb_1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364" name="Google Shape;1364;g1110698dccb_1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65" name="Google Shape;1365;g1110698dccb_1_16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77" name="Google Shape;137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87" name="Google Shape;1387;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110698dccb_1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00" name="Google Shape;1400;g1110698dccb_1_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1110698dccb_1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12" name="Google Shape;1412;g1110698dccb_1_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10698dccb_1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24" name="Google Shape;1424;g1110698dccb_1_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02" name="Google Shape;30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4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37" name="Google Shape;1437;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46" name="Google Shape;14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4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63" name="Google Shape;146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78" name="Google Shape;147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4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91" name="Google Shape;149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06" name="Google Shape;150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17" name="Google Shape;151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11122ff0fb3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28" name="Google Shape;1528;g11122ff0fb3_0_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11122ff0fb3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39" name="Google Shape;1539;g11122ff0fb3_0_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11122ff0fb3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50" name="Google Shape;1550;g11122ff0fb3_0_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cxnSp>
        <p:nvCxnSpPr>
          <p:cNvPr id="21" name="Google Shape;21;p2"/>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cxnSp>
        <p:nvCxnSpPr>
          <p:cNvPr id="22" name="Google Shape;22;p2"/>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23" name="Google Shape;23;p2"/>
          <p:cNvSpPr txBox="1"/>
          <p:nvPr/>
        </p:nvSpPr>
        <p:spPr>
          <a:xfrm>
            <a:off x="76200" y="76200"/>
            <a:ext cx="1447800" cy="822324"/>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Team 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Here</a:t>
            </a:r>
            <a:endParaRPr b="0" i="0" sz="1400" u="none" cap="none" strike="noStrike">
              <a:solidFill>
                <a:srgbClr val="000000"/>
              </a:solidFill>
              <a:latin typeface="Arial"/>
              <a:ea typeface="Arial"/>
              <a:cs typeface="Arial"/>
              <a:sym typeface="Arial"/>
            </a:endParaRPr>
          </a:p>
        </p:txBody>
      </p:sp>
      <p:sp>
        <p:nvSpPr>
          <p:cNvPr id="24" name="Google Shape;24;p2"/>
          <p:cNvSpPr txBox="1"/>
          <p:nvPr>
            <p:ph type="ctrTitle"/>
          </p:nvPr>
        </p:nvSpPr>
        <p:spPr>
          <a:xfrm>
            <a:off x="685800" y="2130425"/>
            <a:ext cx="7772400" cy="1470024"/>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accent2"/>
              </a:buClr>
              <a:buSzPts val="1400"/>
              <a:buFont typeface="Arial"/>
              <a:buNone/>
              <a:defRPr b="1" i="0" sz="32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25" name="Google Shape;25;p2"/>
          <p:cNvSpPr txBox="1"/>
          <p:nvPr>
            <p:ph idx="1" type="subTitle"/>
          </p:nvPr>
        </p:nvSpPr>
        <p:spPr>
          <a:xfrm>
            <a:off x="1371600" y="4343400"/>
            <a:ext cx="6400799" cy="12954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 name="Google Shape;26;p2"/>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 name="Google Shape;27;p2"/>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sp>
        <p:nvSpPr>
          <p:cNvPr id="80" name="Google Shape;80;p11"/>
          <p:cNvSpPr txBox="1"/>
          <p:nvPr>
            <p:ph type="title"/>
          </p:nvPr>
        </p:nvSpPr>
        <p:spPr>
          <a:xfrm>
            <a:off x="457200" y="273050"/>
            <a:ext cx="3008313" cy="1162049"/>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81" name="Google Shape;81;p11"/>
          <p:cNvSpPr txBox="1"/>
          <p:nvPr>
            <p:ph idx="1" type="body"/>
          </p:nvPr>
        </p:nvSpPr>
        <p:spPr>
          <a:xfrm>
            <a:off x="3575050" y="273050"/>
            <a:ext cx="5111750" cy="5853112"/>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1"/>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83" name="Google Shape;83;p11"/>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4" name="Google Shape;84;p11"/>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5" name="Google Shape;85;p1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2"/>
          <p:cNvSpPr txBox="1"/>
          <p:nvPr>
            <p:ph type="title"/>
          </p:nvPr>
        </p:nvSpPr>
        <p:spPr>
          <a:xfrm>
            <a:off x="1792288" y="4800600"/>
            <a:ext cx="5486399" cy="566737"/>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88" name="Google Shape;88;p12"/>
          <p:cNvSpPr/>
          <p:nvPr>
            <p:ph idx="2" type="pic"/>
          </p:nvPr>
        </p:nvSpPr>
        <p:spPr>
          <a:xfrm>
            <a:off x="1792288" y="612775"/>
            <a:ext cx="5486399" cy="4114800"/>
          </a:xfrm>
          <a:prstGeom prst="rect">
            <a:avLst/>
          </a:prstGeom>
          <a:noFill/>
          <a:ln>
            <a:noFill/>
          </a:ln>
        </p:spPr>
      </p:sp>
      <p:sp>
        <p:nvSpPr>
          <p:cNvPr id="89" name="Google Shape;89;p12"/>
          <p:cNvSpPr txBox="1"/>
          <p:nvPr>
            <p:ph idx="1" type="body"/>
          </p:nvPr>
        </p:nvSpPr>
        <p:spPr>
          <a:xfrm>
            <a:off x="1792288" y="5367337"/>
            <a:ext cx="5486399" cy="804861"/>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90" name="Google Shape;90;p12"/>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1" name="Google Shape;91;p12"/>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2" name="Google Shape;92;p1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3" name="Shape 93"/>
        <p:cNvGrpSpPr/>
        <p:nvPr/>
      </p:nvGrpSpPr>
      <p:grpSpPr>
        <a:xfrm>
          <a:off x="0" y="0"/>
          <a:ext cx="0" cy="0"/>
          <a:chOff x="0" y="0"/>
          <a:chExt cx="0" cy="0"/>
        </a:xfrm>
      </p:grpSpPr>
      <p:sp>
        <p:nvSpPr>
          <p:cNvPr id="94" name="Google Shape;94;p13"/>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95" name="Google Shape;95;p13"/>
          <p:cNvSpPr txBox="1"/>
          <p:nvPr>
            <p:ph idx="1" type="body"/>
          </p:nvPr>
        </p:nvSpPr>
        <p:spPr>
          <a:xfrm>
            <a:off x="228600" y="1066800"/>
            <a:ext cx="4267199"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6" name="Google Shape;96;p13"/>
          <p:cNvSpPr txBox="1"/>
          <p:nvPr>
            <p:ph idx="2" type="body"/>
          </p:nvPr>
        </p:nvSpPr>
        <p:spPr>
          <a:xfrm>
            <a:off x="4648200" y="1066800"/>
            <a:ext cx="4267199"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7" name="Google Shape;97;p13"/>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8" name="Google Shape;98;p13"/>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9" name="Google Shape;99;p1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2" name="Shape 112"/>
        <p:cNvGrpSpPr/>
        <p:nvPr/>
      </p:nvGrpSpPr>
      <p:grpSpPr>
        <a:xfrm>
          <a:off x="0" y="0"/>
          <a:ext cx="0" cy="0"/>
          <a:chOff x="0" y="0"/>
          <a:chExt cx="0" cy="0"/>
        </a:xfrm>
      </p:grpSpPr>
      <p:cxnSp>
        <p:nvCxnSpPr>
          <p:cNvPr id="113" name="Google Shape;113;p15"/>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sp>
        <p:nvSpPr>
          <p:cNvPr id="114" name="Google Shape;114;p15"/>
          <p:cNvSpPr txBox="1"/>
          <p:nvPr/>
        </p:nvSpPr>
        <p:spPr>
          <a:xfrm>
            <a:off x="76200" y="76200"/>
            <a:ext cx="1447800" cy="822300"/>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400" u="none" cap="none" strike="noStrike">
              <a:solidFill>
                <a:srgbClr val="000000"/>
              </a:solidFill>
              <a:latin typeface="Arial"/>
              <a:ea typeface="Arial"/>
              <a:cs typeface="Arial"/>
              <a:sym typeface="Arial"/>
            </a:endParaRPr>
          </a:p>
        </p:txBody>
      </p:sp>
      <p:cxnSp>
        <p:nvCxnSpPr>
          <p:cNvPr id="115" name="Google Shape;115;p15"/>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116" name="Google Shape;116;p15"/>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2"/>
              </a:buClr>
              <a:buSzPts val="1400"/>
              <a:buFont typeface="Arial"/>
              <a:buNone/>
              <a:defRPr b="1" i="0" sz="32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17" name="Google Shape;117;p15"/>
          <p:cNvSpPr txBox="1"/>
          <p:nvPr>
            <p:ph idx="1" type="subTitle"/>
          </p:nvPr>
        </p:nvSpPr>
        <p:spPr>
          <a:xfrm>
            <a:off x="1371600" y="4343400"/>
            <a:ext cx="6400800" cy="129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15"/>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9" name="Google Shape;119;p15"/>
          <p:cNvSpPr txBox="1"/>
          <p:nvPr>
            <p:ph idx="12" type="sldNum"/>
          </p:nvPr>
        </p:nvSpPr>
        <p:spPr>
          <a:xfrm>
            <a:off x="8001000" y="6477000"/>
            <a:ext cx="685800" cy="247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0" name="Shape 120"/>
        <p:cNvGrpSpPr/>
        <p:nvPr/>
      </p:nvGrpSpPr>
      <p:grpSpPr>
        <a:xfrm>
          <a:off x="0" y="0"/>
          <a:ext cx="0" cy="0"/>
          <a:chOff x="0" y="0"/>
          <a:chExt cx="0" cy="0"/>
        </a:xfrm>
      </p:grpSpPr>
      <p:sp>
        <p:nvSpPr>
          <p:cNvPr id="121" name="Google Shape;121;p16"/>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22" name="Google Shape;122;p16"/>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3" name="Google Shape;123;p16"/>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4" name="Google Shape;124;p16"/>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5" name="Google Shape;125;p1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126" name="Shape 126"/>
        <p:cNvGrpSpPr/>
        <p:nvPr/>
      </p:nvGrpSpPr>
      <p:grpSpPr>
        <a:xfrm>
          <a:off x="0" y="0"/>
          <a:ext cx="0" cy="0"/>
          <a:chOff x="0" y="0"/>
          <a:chExt cx="0" cy="0"/>
        </a:xfrm>
      </p:grpSpPr>
      <p:sp>
        <p:nvSpPr>
          <p:cNvPr id="127" name="Google Shape;127;p17"/>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28" name="Google Shape;128;p17"/>
          <p:cNvSpPr txBox="1"/>
          <p:nvPr>
            <p:ph idx="1" type="body"/>
          </p:nvPr>
        </p:nvSpPr>
        <p:spPr>
          <a:xfrm>
            <a:off x="228600" y="1066800"/>
            <a:ext cx="8686800" cy="2514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9" name="Google Shape;129;p17"/>
          <p:cNvSpPr txBox="1"/>
          <p:nvPr>
            <p:ph idx="2" type="body"/>
          </p:nvPr>
        </p:nvSpPr>
        <p:spPr>
          <a:xfrm>
            <a:off x="228600" y="3733800"/>
            <a:ext cx="8686800" cy="2514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0" name="Google Shape;130;p17"/>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1" name="Google Shape;131;p17"/>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2" name="Google Shape;132;p1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133" name="Shape 133"/>
        <p:cNvGrpSpPr/>
        <p:nvPr/>
      </p:nvGrpSpPr>
      <p:grpSpPr>
        <a:xfrm>
          <a:off x="0" y="0"/>
          <a:ext cx="0" cy="0"/>
          <a:chOff x="0" y="0"/>
          <a:chExt cx="0" cy="0"/>
        </a:xfrm>
      </p:grpSpPr>
      <p:sp>
        <p:nvSpPr>
          <p:cNvPr id="134" name="Google Shape;134;p18"/>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35" name="Google Shape;135;p18"/>
          <p:cNvSpPr txBox="1"/>
          <p:nvPr>
            <p:ph idx="1" type="body"/>
          </p:nvPr>
        </p:nvSpPr>
        <p:spPr>
          <a:xfrm>
            <a:off x="228600" y="1066800"/>
            <a:ext cx="8686800" cy="2514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Google Shape;136;p18"/>
          <p:cNvSpPr txBox="1"/>
          <p:nvPr>
            <p:ph idx="2" type="body"/>
          </p:nvPr>
        </p:nvSpPr>
        <p:spPr>
          <a:xfrm>
            <a:off x="228600" y="3733800"/>
            <a:ext cx="8686800" cy="2514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7" name="Google Shape;137;p18"/>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8" name="Google Shape;138;p18"/>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9" name="Google Shape;139;p1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0" name="Shape 140"/>
        <p:cNvGrpSpPr/>
        <p:nvPr/>
      </p:nvGrpSpPr>
      <p:grpSpPr>
        <a:xfrm>
          <a:off x="0" y="0"/>
          <a:ext cx="0" cy="0"/>
          <a:chOff x="0" y="0"/>
          <a:chExt cx="0" cy="0"/>
        </a:xfrm>
      </p:grpSpPr>
      <p:sp>
        <p:nvSpPr>
          <p:cNvPr id="141" name="Google Shape;141;p19"/>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42" name="Google Shape;142;p19"/>
          <p:cNvSpPr txBox="1"/>
          <p:nvPr>
            <p:ph idx="1" type="body"/>
          </p:nvPr>
        </p:nvSpPr>
        <p:spPr>
          <a:xfrm>
            <a:off x="228600" y="1066800"/>
            <a:ext cx="4267200" cy="5181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3" name="Google Shape;143;p19"/>
          <p:cNvSpPr txBox="1"/>
          <p:nvPr>
            <p:ph idx="2" type="body"/>
          </p:nvPr>
        </p:nvSpPr>
        <p:spPr>
          <a:xfrm>
            <a:off x="4648200" y="1066800"/>
            <a:ext cx="4267200" cy="51816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4" name="Google Shape;144;p19"/>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5" name="Google Shape;145;p19"/>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6" name="Google Shape;146;p1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sp>
        <p:nvSpPr>
          <p:cNvPr id="148" name="Google Shape;148;p20"/>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40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49" name="Google Shape;149;p20"/>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32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5pPr>
            <a:lvl6pPr indent="-228600" lvl="5" marL="2743200" marR="0" rtl="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6pPr>
            <a:lvl7pPr indent="-228600" lvl="6" marL="3200400" marR="0" rtl="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7pPr>
            <a:lvl8pPr indent="-228600" lvl="7" marL="3657600" marR="0" rtl="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8pPr>
            <a:lvl9pPr indent="-228600" lvl="8" marL="4114800" marR="0" rtl="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9pPr>
          </a:lstStyle>
          <a:p/>
        </p:txBody>
      </p:sp>
      <p:sp>
        <p:nvSpPr>
          <p:cNvPr id="150" name="Google Shape;150;p20"/>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1" name="Google Shape;151;p20"/>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2" name="Google Shape;152;p2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3" name="Shape 153"/>
        <p:cNvGrpSpPr/>
        <p:nvPr/>
      </p:nvGrpSpPr>
      <p:grpSpPr>
        <a:xfrm>
          <a:off x="0" y="0"/>
          <a:ext cx="0" cy="0"/>
          <a:chOff x="0" y="0"/>
          <a:chExt cx="0" cy="0"/>
        </a:xfrm>
      </p:grpSpPr>
      <p:sp>
        <p:nvSpPr>
          <p:cNvPr id="154" name="Google Shape;154;p2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55" name="Google Shape;155;p21"/>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156" name="Google Shape;156;p21"/>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7" name="Google Shape;157;p21"/>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158" name="Google Shape;158;p21"/>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59" name="Google Shape;159;p21"/>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0" name="Google Shape;160;p21"/>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1" name="Google Shape;161;p2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3"/>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30" name="Google Shape;30;p3"/>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 name="Google Shape;31;p3"/>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2" name="Google Shape;32;p3"/>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 name="Google Shape;33;p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2" name="Shape 162"/>
        <p:cNvGrpSpPr/>
        <p:nvPr/>
      </p:nvGrpSpPr>
      <p:grpSpPr>
        <a:xfrm>
          <a:off x="0" y="0"/>
          <a:ext cx="0" cy="0"/>
          <a:chOff x="0" y="0"/>
          <a:chExt cx="0" cy="0"/>
        </a:xfrm>
      </p:grpSpPr>
      <p:sp>
        <p:nvSpPr>
          <p:cNvPr id="163" name="Google Shape;163;p22"/>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64" name="Google Shape;164;p22"/>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5" name="Google Shape;165;p22"/>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6" name="Google Shape;166;p2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sp>
        <p:nvSpPr>
          <p:cNvPr id="168" name="Google Shape;168;p23"/>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9" name="Google Shape;169;p23"/>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0" name="Google Shape;170;p2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1" name="Shape 171"/>
        <p:cNvGrpSpPr/>
        <p:nvPr/>
      </p:nvGrpSpPr>
      <p:grpSpPr>
        <a:xfrm>
          <a:off x="0" y="0"/>
          <a:ext cx="0" cy="0"/>
          <a:chOff x="0" y="0"/>
          <a:chExt cx="0" cy="0"/>
        </a:xfrm>
      </p:grpSpPr>
      <p:sp>
        <p:nvSpPr>
          <p:cNvPr id="172" name="Google Shape;172;p24"/>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0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73" name="Google Shape;173;p24"/>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4" name="Google Shape;174;p24"/>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175" name="Google Shape;175;p24"/>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6" name="Google Shape;176;p24"/>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7" name="Google Shape;177;p2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8" name="Shape 178"/>
        <p:cNvGrpSpPr/>
        <p:nvPr/>
      </p:nvGrpSpPr>
      <p:grpSpPr>
        <a:xfrm>
          <a:off x="0" y="0"/>
          <a:ext cx="0" cy="0"/>
          <a:chOff x="0" y="0"/>
          <a:chExt cx="0" cy="0"/>
        </a:xfrm>
      </p:grpSpPr>
      <p:sp>
        <p:nvSpPr>
          <p:cNvPr id="179" name="Google Shape;179;p25"/>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0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80" name="Google Shape;180;p25"/>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chemeClr val="dk1"/>
              </a:buClr>
              <a:buSzPts val="14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81" name="Google Shape;181;p25"/>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182" name="Google Shape;182;p25"/>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83" name="Google Shape;183;p25"/>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84" name="Google Shape;184;p2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85" name="Shape 185"/>
        <p:cNvGrpSpPr/>
        <p:nvPr/>
      </p:nvGrpSpPr>
      <p:grpSpPr>
        <a:xfrm>
          <a:off x="0" y="0"/>
          <a:ext cx="0" cy="0"/>
          <a:chOff x="0" y="0"/>
          <a:chExt cx="0" cy="0"/>
        </a:xfrm>
      </p:grpSpPr>
      <p:sp>
        <p:nvSpPr>
          <p:cNvPr id="186" name="Google Shape;186;p26"/>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87" name="Google Shape;187;p26"/>
          <p:cNvSpPr txBox="1"/>
          <p:nvPr>
            <p:ph idx="1" type="body"/>
          </p:nvPr>
        </p:nvSpPr>
        <p:spPr>
          <a:xfrm>
            <a:off x="228600" y="1066800"/>
            <a:ext cx="4267200" cy="5181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8" name="Google Shape;188;p26"/>
          <p:cNvSpPr txBox="1"/>
          <p:nvPr>
            <p:ph idx="2" type="body"/>
          </p:nvPr>
        </p:nvSpPr>
        <p:spPr>
          <a:xfrm>
            <a:off x="4648200" y="1066800"/>
            <a:ext cx="4267200" cy="5181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9" name="Google Shape;189;p26"/>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0" name="Google Shape;190;p26"/>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1" name="Google Shape;191;p2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34" name="Shape 34"/>
        <p:cNvGrpSpPr/>
        <p:nvPr/>
      </p:nvGrpSpPr>
      <p:grpSpPr>
        <a:xfrm>
          <a:off x="0" y="0"/>
          <a:ext cx="0" cy="0"/>
          <a:chOff x="0" y="0"/>
          <a:chExt cx="0" cy="0"/>
        </a:xfrm>
      </p:grpSpPr>
      <p:sp>
        <p:nvSpPr>
          <p:cNvPr id="35" name="Google Shape;35;p4"/>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36" name="Google Shape;36;p4"/>
          <p:cNvSpPr txBox="1"/>
          <p:nvPr>
            <p:ph idx="1" type="body"/>
          </p:nvPr>
        </p:nvSpPr>
        <p:spPr>
          <a:xfrm>
            <a:off x="228600" y="1066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Google Shape;37;p4"/>
          <p:cNvSpPr txBox="1"/>
          <p:nvPr>
            <p:ph idx="2" type="body"/>
          </p:nvPr>
        </p:nvSpPr>
        <p:spPr>
          <a:xfrm>
            <a:off x="228600" y="3733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4"/>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9" name="Google Shape;39;p4"/>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0" name="Google Shape;40;p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41" name="Shape 41"/>
        <p:cNvGrpSpPr/>
        <p:nvPr/>
      </p:nvGrpSpPr>
      <p:grpSpPr>
        <a:xfrm>
          <a:off x="0" y="0"/>
          <a:ext cx="0" cy="0"/>
          <a:chOff x="0" y="0"/>
          <a:chExt cx="0" cy="0"/>
        </a:xfrm>
      </p:grpSpPr>
      <p:sp>
        <p:nvSpPr>
          <p:cNvPr id="42" name="Google Shape;42;p5"/>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43" name="Google Shape;43;p5"/>
          <p:cNvSpPr txBox="1"/>
          <p:nvPr>
            <p:ph idx="1" type="body"/>
          </p:nvPr>
        </p:nvSpPr>
        <p:spPr>
          <a:xfrm>
            <a:off x="228600" y="1066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5"/>
          <p:cNvSpPr txBox="1"/>
          <p:nvPr>
            <p:ph idx="2" type="body"/>
          </p:nvPr>
        </p:nvSpPr>
        <p:spPr>
          <a:xfrm>
            <a:off x="228600" y="3733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5"/>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6" name="Google Shape;46;p5"/>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7" name="Google Shape;47;p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8" name="Shape 48"/>
        <p:cNvGrpSpPr/>
        <p:nvPr/>
      </p:nvGrpSpPr>
      <p:grpSpPr>
        <a:xfrm>
          <a:off x="0" y="0"/>
          <a:ext cx="0" cy="0"/>
          <a:chOff x="0" y="0"/>
          <a:chExt cx="0" cy="0"/>
        </a:xfrm>
      </p:grpSpPr>
      <p:sp>
        <p:nvSpPr>
          <p:cNvPr id="49" name="Google Shape;49;p6"/>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50" name="Google Shape;50;p6"/>
          <p:cNvSpPr txBox="1"/>
          <p:nvPr>
            <p:ph idx="1" type="body"/>
          </p:nvPr>
        </p:nvSpPr>
        <p:spPr>
          <a:xfrm>
            <a:off x="228600" y="1066800"/>
            <a:ext cx="4267199" cy="51816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6"/>
          <p:cNvSpPr txBox="1"/>
          <p:nvPr>
            <p:ph idx="2" type="body"/>
          </p:nvPr>
        </p:nvSpPr>
        <p:spPr>
          <a:xfrm>
            <a:off x="4648200" y="1066800"/>
            <a:ext cx="4267199" cy="51816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6"/>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3" name="Google Shape;53;p6"/>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7"/>
          <p:cNvSpPr txBox="1"/>
          <p:nvPr>
            <p:ph type="title"/>
          </p:nvPr>
        </p:nvSpPr>
        <p:spPr>
          <a:xfrm>
            <a:off x="722312" y="4406900"/>
            <a:ext cx="7772400" cy="13620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4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57" name="Google Shape;57;p7"/>
          <p:cNvSpPr txBox="1"/>
          <p:nvPr>
            <p:ph idx="1" type="body"/>
          </p:nvPr>
        </p:nvSpPr>
        <p:spPr>
          <a:xfrm>
            <a:off x="722312"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9pPr>
          </a:lstStyle>
          <a:p/>
        </p:txBody>
      </p:sp>
      <p:sp>
        <p:nvSpPr>
          <p:cNvPr id="58" name="Google Shape;58;p7"/>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9" name="Google Shape;59;p7"/>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0" name="Google Shape;60;p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63" name="Google Shape;63;p8"/>
          <p:cNvSpPr txBox="1"/>
          <p:nvPr>
            <p:ph idx="1" type="body"/>
          </p:nvPr>
        </p:nvSpPr>
        <p:spPr>
          <a:xfrm>
            <a:off x="457200" y="1535112"/>
            <a:ext cx="4040187"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64" name="Google Shape;64;p8"/>
          <p:cNvSpPr txBox="1"/>
          <p:nvPr>
            <p:ph idx="2" type="body"/>
          </p:nvPr>
        </p:nvSpPr>
        <p:spPr>
          <a:xfrm>
            <a:off x="457200" y="2174875"/>
            <a:ext cx="4040187" cy="3951287"/>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65" name="Google Shape;65;p8"/>
          <p:cNvSpPr txBox="1"/>
          <p:nvPr>
            <p:ph idx="3" type="body"/>
          </p:nvPr>
        </p:nvSpPr>
        <p:spPr>
          <a:xfrm>
            <a:off x="4645025" y="1535112"/>
            <a:ext cx="4041774"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66" name="Google Shape;66;p8"/>
          <p:cNvSpPr txBox="1"/>
          <p:nvPr>
            <p:ph idx="4" type="body"/>
          </p:nvPr>
        </p:nvSpPr>
        <p:spPr>
          <a:xfrm>
            <a:off x="4645025" y="2174875"/>
            <a:ext cx="4041774" cy="3951287"/>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67" name="Google Shape;67;p8"/>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8" name="Google Shape;68;p8"/>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9" name="Google Shape;69;p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9"/>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72" name="Google Shape;72;p9"/>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3" name="Google Shape;73;p9"/>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4" name="Google Shape;74;p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0"/>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7" name="Google Shape;77;p10"/>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8" name="Google Shape;78;p1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image" Target="../media/image4.jp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1.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1" name="Google Shape;11;p1"/>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5" name="Google Shape;15;p1"/>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cxnSp>
        <p:nvCxnSpPr>
          <p:cNvPr id="16" name="Google Shape;16;p1"/>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17" name="Google Shape;17;p1"/>
          <p:cNvSpPr txBox="1"/>
          <p:nvPr/>
        </p:nvSpPr>
        <p:spPr>
          <a:xfrm>
            <a:off x="76200" y="76200"/>
            <a:ext cx="1447800" cy="822324"/>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Team 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Here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(If You Want)</a:t>
            </a:r>
            <a:endParaRPr b="0" i="0" sz="1400" u="none" cap="none" strike="noStrike">
              <a:solidFill>
                <a:srgbClr val="000000"/>
              </a:solidFill>
              <a:latin typeface="Arial"/>
              <a:ea typeface="Arial"/>
              <a:cs typeface="Arial"/>
              <a:sym typeface="Arial"/>
            </a:endParaRPr>
          </a:p>
        </p:txBody>
      </p:sp>
      <p:sp>
        <p:nvSpPr>
          <p:cNvPr id="18" name="Google Shape;18;p1"/>
          <p:cNvSpPr/>
          <p:nvPr/>
        </p:nvSpPr>
        <p:spPr>
          <a:xfrm>
            <a:off x="8153400" y="304800"/>
            <a:ext cx="533399" cy="30479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9" name="Google Shape;19;p1"/>
          <p:cNvPicPr preferRelativeResize="0"/>
          <p:nvPr/>
        </p:nvPicPr>
        <p:blipFill rotWithShape="1">
          <a:blip r:embed="rId1">
            <a:alphaModFix/>
          </a:blip>
          <a:srcRect b="0" l="0" r="0" t="0"/>
          <a:stretch/>
        </p:blipFill>
        <p:spPr>
          <a:xfrm>
            <a:off x="7827715" y="131825"/>
            <a:ext cx="782888" cy="7825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02" name="Google Shape;102;p14"/>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3" name="Google Shape;103;p14"/>
          <p:cNvSpPr txBox="1"/>
          <p:nvPr>
            <p:ph idx="10" type="dt"/>
          </p:nvPr>
        </p:nvSpPr>
        <p:spPr>
          <a:xfrm>
            <a:off x="228600" y="6477000"/>
            <a:ext cx="2362200" cy="244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4" name="Google Shape;104;p14"/>
          <p:cNvSpPr txBox="1"/>
          <p:nvPr>
            <p:ph idx="11" type="ftr"/>
          </p:nvPr>
        </p:nvSpPr>
        <p:spPr>
          <a:xfrm>
            <a:off x="2743200" y="6477000"/>
            <a:ext cx="3657600" cy="244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5" name="Google Shape;105;p1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06" name="Google Shape;106;p14"/>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cxnSp>
        <p:nvCxnSpPr>
          <p:cNvPr id="107" name="Google Shape;107;p14"/>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108" name="Google Shape;108;p14"/>
          <p:cNvSpPr txBox="1"/>
          <p:nvPr/>
        </p:nvSpPr>
        <p:spPr>
          <a:xfrm>
            <a:off x="76200" y="76200"/>
            <a:ext cx="1447800" cy="822300"/>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Team 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Here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(If You Want)</a:t>
            </a:r>
            <a:endParaRPr b="0" i="0" sz="1400" u="none" cap="none" strike="noStrike">
              <a:solidFill>
                <a:srgbClr val="000000"/>
              </a:solidFill>
              <a:latin typeface="Arial"/>
              <a:ea typeface="Arial"/>
              <a:cs typeface="Arial"/>
              <a:sym typeface="Arial"/>
            </a:endParaRPr>
          </a:p>
        </p:txBody>
      </p:sp>
      <p:sp>
        <p:nvSpPr>
          <p:cNvPr id="109" name="Google Shape;109;p14"/>
          <p:cNvSpPr/>
          <p:nvPr/>
        </p:nvSpPr>
        <p:spPr>
          <a:xfrm>
            <a:off x="8153400" y="304800"/>
            <a:ext cx="533400" cy="3048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0" name="Google Shape;110;p14"/>
          <p:cNvPicPr preferRelativeResize="0"/>
          <p:nvPr/>
        </p:nvPicPr>
        <p:blipFill rotWithShape="1">
          <a:blip r:embed="rId1">
            <a:alphaModFix/>
          </a:blip>
          <a:srcRect b="0" l="0" r="0" t="0"/>
          <a:stretch/>
        </p:blipFill>
        <p:spPr>
          <a:xfrm>
            <a:off x="7827715" y="131825"/>
            <a:ext cx="782888" cy="782581"/>
          </a:xfrm>
          <a:prstGeom prst="rect">
            <a:avLst/>
          </a:prstGeom>
          <a:noFill/>
          <a:ln>
            <a:noFill/>
          </a:ln>
        </p:spPr>
      </p:pic>
      <p:pic>
        <p:nvPicPr>
          <p:cNvPr id="111" name="Google Shape;111;p14"/>
          <p:cNvPicPr preferRelativeResize="0"/>
          <p:nvPr/>
        </p:nvPicPr>
        <p:blipFill>
          <a:blip r:embed="rId2">
            <a:alphaModFix/>
          </a:blip>
          <a:stretch>
            <a:fillRect/>
          </a:stretch>
        </p:blipFill>
        <p:spPr>
          <a:xfrm>
            <a:off x="76200" y="76200"/>
            <a:ext cx="1447802" cy="822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comments" Target="../comments/comment6.xml"/><Relationship Id="rId4" Type="http://schemas.openxmlformats.org/officeDocument/2006/relationships/image" Target="../media/image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comments" Target="../comments/comment93.xml"/><Relationship Id="rId4" Type="http://schemas.openxmlformats.org/officeDocument/2006/relationships/image" Target="../media/image71.png"/><Relationship Id="rId5" Type="http://schemas.openxmlformats.org/officeDocument/2006/relationships/image" Target="../media/image5.jpg"/><Relationship Id="rId6" Type="http://schemas.openxmlformats.org/officeDocument/2006/relationships/image" Target="../media/image7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jpg"/><Relationship Id="rId4" Type="http://schemas.openxmlformats.org/officeDocument/2006/relationships/image" Target="../media/image7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73.png"/><Relationship Id="rId4" Type="http://schemas.openxmlformats.org/officeDocument/2006/relationships/image" Target="../media/image5.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comments" Target="../comments/comment94.xml"/><Relationship Id="rId4" Type="http://schemas.openxmlformats.org/officeDocument/2006/relationships/image" Target="../media/image5.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5.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5.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comments" Target="../comments/comment95.xml"/><Relationship Id="rId4" Type="http://schemas.openxmlformats.org/officeDocument/2006/relationships/image" Target="../media/image5.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comments" Target="../comments/comment96.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comments" Target="../comments/comment7.xml"/><Relationship Id="rId4" Type="http://schemas.openxmlformats.org/officeDocument/2006/relationships/image" Target="../media/image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comments" Target="../comments/comment97.xml"/><Relationship Id="rId4" Type="http://schemas.openxmlformats.org/officeDocument/2006/relationships/image" Target="../media/image5.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comments" Target="../comments/comment98.xml"/><Relationship Id="rId4" Type="http://schemas.openxmlformats.org/officeDocument/2006/relationships/image" Target="../media/image5.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comments" Target="../comments/comment99.xml"/><Relationship Id="rId4" Type="http://schemas.openxmlformats.org/officeDocument/2006/relationships/image" Target="../media/image77.png"/><Relationship Id="rId5" Type="http://schemas.openxmlformats.org/officeDocument/2006/relationships/image" Target="../media/image5.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comments" Target="../comments/comment100.xml"/><Relationship Id="rId4" Type="http://schemas.openxmlformats.org/officeDocument/2006/relationships/image" Target="../media/image5.jpg"/></Relationships>
</file>

<file path=ppt/slides/_rels/slide114.xml.rels><?xml version="1.0" encoding="UTF-8" standalone="yes"?><Relationships xmlns="http://schemas.openxmlformats.org/package/2006/relationships"><Relationship Id="rId11" Type="http://schemas.openxmlformats.org/officeDocument/2006/relationships/image" Target="../media/image83.png"/><Relationship Id="rId10" Type="http://schemas.openxmlformats.org/officeDocument/2006/relationships/image" Target="../media/image85.png"/><Relationship Id="rId13" Type="http://schemas.openxmlformats.org/officeDocument/2006/relationships/image" Target="../media/image86.png"/><Relationship Id="rId12"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comments" Target="../comments/comment101.xml"/><Relationship Id="rId4" Type="http://schemas.openxmlformats.org/officeDocument/2006/relationships/image" Target="../media/image78.png"/><Relationship Id="rId9" Type="http://schemas.openxmlformats.org/officeDocument/2006/relationships/image" Target="../media/image80.png"/><Relationship Id="rId15" Type="http://schemas.openxmlformats.org/officeDocument/2006/relationships/image" Target="../media/image84.png"/><Relationship Id="rId14" Type="http://schemas.openxmlformats.org/officeDocument/2006/relationships/image" Target="../media/image5.jp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7.png"/><Relationship Id="rId8" Type="http://schemas.openxmlformats.org/officeDocument/2006/relationships/image" Target="../media/image82.png"/></Relationships>
</file>

<file path=ppt/slides/_rels/slide115.xml.rels><?xml version="1.0" encoding="UTF-8" standalone="yes"?><Relationships xmlns="http://schemas.openxmlformats.org/package/2006/relationships"><Relationship Id="rId11" Type="http://schemas.openxmlformats.org/officeDocument/2006/relationships/image" Target="../media/image84.png"/><Relationship Id="rId10"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comments" Target="../comments/comment102.xml"/><Relationship Id="rId4" Type="http://schemas.openxmlformats.org/officeDocument/2006/relationships/image" Target="../media/image82.png"/><Relationship Id="rId9"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85.png"/><Relationship Id="rId7" Type="http://schemas.openxmlformats.org/officeDocument/2006/relationships/image" Target="../media/image83.png"/><Relationship Id="rId8" Type="http://schemas.openxmlformats.org/officeDocument/2006/relationships/image" Target="../media/image8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comments" Target="../comments/comment103.xml"/><Relationship Id="rId4" Type="http://schemas.openxmlformats.org/officeDocument/2006/relationships/image" Target="../media/image88.png"/><Relationship Id="rId5" Type="http://schemas.openxmlformats.org/officeDocument/2006/relationships/image" Target="../media/image91.png"/><Relationship Id="rId6" Type="http://schemas.openxmlformats.org/officeDocument/2006/relationships/image" Target="../media/image87.png"/><Relationship Id="rId7" Type="http://schemas.openxmlformats.org/officeDocument/2006/relationships/image" Target="../media/image89.png"/><Relationship Id="rId8" Type="http://schemas.openxmlformats.org/officeDocument/2006/relationships/image" Target="../media/image5.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comments" Target="../comments/comment104.xml"/><Relationship Id="rId4" Type="http://schemas.openxmlformats.org/officeDocument/2006/relationships/image" Target="../media/image89.png"/><Relationship Id="rId5" Type="http://schemas.openxmlformats.org/officeDocument/2006/relationships/image" Target="../media/image5.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comments" Target="../comments/comment105.xml"/><Relationship Id="rId4" Type="http://schemas.openxmlformats.org/officeDocument/2006/relationships/image" Target="../media/image5.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comments" Target="../comments/comment106.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comments" Target="../comments/comment8.xml"/><Relationship Id="rId4" Type="http://schemas.openxmlformats.org/officeDocument/2006/relationships/image" Target="../media/image5.jpg"/></Relationships>
</file>

<file path=ppt/slides/_rels/slide120.xml.rels><?xml version="1.0" encoding="UTF-8" standalone="yes"?><Relationships xmlns="http://schemas.openxmlformats.org/package/2006/relationships"><Relationship Id="rId11" Type="http://schemas.openxmlformats.org/officeDocument/2006/relationships/image" Target="../media/image90.png"/><Relationship Id="rId10" Type="http://schemas.openxmlformats.org/officeDocument/2006/relationships/image" Target="../media/image98.png"/><Relationship Id="rId13" Type="http://schemas.openxmlformats.org/officeDocument/2006/relationships/image" Target="../media/image5.jpg"/><Relationship Id="rId12"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comments" Target="../comments/comment107.xml"/><Relationship Id="rId4" Type="http://schemas.openxmlformats.org/officeDocument/2006/relationships/image" Target="../media/image74.png"/><Relationship Id="rId9" Type="http://schemas.openxmlformats.org/officeDocument/2006/relationships/image" Target="../media/image97.png"/><Relationship Id="rId5" Type="http://schemas.openxmlformats.org/officeDocument/2006/relationships/image" Target="../media/image84.png"/><Relationship Id="rId6" Type="http://schemas.openxmlformats.org/officeDocument/2006/relationships/image" Target="../media/image83.png"/><Relationship Id="rId7" Type="http://schemas.openxmlformats.org/officeDocument/2006/relationships/image" Target="../media/image75.png"/><Relationship Id="rId8" Type="http://schemas.openxmlformats.org/officeDocument/2006/relationships/image" Target="../media/image9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comments" Target="../comments/comment108.xml"/><Relationship Id="rId4" Type="http://schemas.openxmlformats.org/officeDocument/2006/relationships/image" Target="../media/image86.png"/><Relationship Id="rId9" Type="http://schemas.openxmlformats.org/officeDocument/2006/relationships/image" Target="../media/image83.png"/><Relationship Id="rId5" Type="http://schemas.openxmlformats.org/officeDocument/2006/relationships/image" Target="../media/image93.png"/><Relationship Id="rId6" Type="http://schemas.openxmlformats.org/officeDocument/2006/relationships/image" Target="../media/image90.png"/><Relationship Id="rId7" Type="http://schemas.openxmlformats.org/officeDocument/2006/relationships/image" Target="../media/image5.jpg"/><Relationship Id="rId8" Type="http://schemas.openxmlformats.org/officeDocument/2006/relationships/image" Target="../media/image9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5.png"/><Relationship Id="rId6" Type="http://schemas.openxmlformats.org/officeDocument/2006/relationships/image" Target="../media/image94.png"/><Relationship Id="rId7" Type="http://schemas.openxmlformats.org/officeDocument/2006/relationships/image" Target="../media/image5.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89.png"/><Relationship Id="rId4" Type="http://schemas.openxmlformats.org/officeDocument/2006/relationships/image" Target="../media/image5.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comments" Target="../comments/comment109.xml"/><Relationship Id="rId4" Type="http://schemas.openxmlformats.org/officeDocument/2006/relationships/image" Target="../media/image5.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comments" Target="../comments/comment110.xml"/><Relationship Id="rId4" Type="http://schemas.openxmlformats.org/officeDocument/2006/relationships/image" Target="../media/image5.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comments" Target="../comments/comment111.xml"/><Relationship Id="rId4" Type="http://schemas.openxmlformats.org/officeDocument/2006/relationships/image" Target="../media/image5.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comments" Target="../comments/comment112.xml"/><Relationship Id="rId4" Type="http://schemas.openxmlformats.org/officeDocument/2006/relationships/image" Target="../media/image5.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comments" Target="../comments/comment113.xml"/><Relationship Id="rId4" Type="http://schemas.openxmlformats.org/officeDocument/2006/relationships/image" Target="../media/image5.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comments" Target="../comments/comment114.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comments" Target="../comments/comment9.xml"/><Relationship Id="rId4" Type="http://schemas.openxmlformats.org/officeDocument/2006/relationships/image" Target="../media/image5.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04.png"/><Relationship Id="rId4" Type="http://schemas.openxmlformats.org/officeDocument/2006/relationships/image" Target="../media/image5.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06.png"/><Relationship Id="rId4" Type="http://schemas.openxmlformats.org/officeDocument/2006/relationships/image" Target="../media/image5.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comments" Target="../comments/comment115.xml"/><Relationship Id="rId4" Type="http://schemas.openxmlformats.org/officeDocument/2006/relationships/image" Target="../media/image100.png"/><Relationship Id="rId5" Type="http://schemas.openxmlformats.org/officeDocument/2006/relationships/image" Target="../media/image5.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comments" Target="../comments/comment116.xml"/><Relationship Id="rId4" Type="http://schemas.openxmlformats.org/officeDocument/2006/relationships/image" Target="../media/image99.png"/><Relationship Id="rId5" Type="http://schemas.openxmlformats.org/officeDocument/2006/relationships/image" Target="../media/image5.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comments" Target="../comments/comment117.xml"/><Relationship Id="rId4" Type="http://schemas.openxmlformats.org/officeDocument/2006/relationships/image" Target="../media/image5.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comments" Target="../comments/comment118.xml"/><Relationship Id="rId4" Type="http://schemas.openxmlformats.org/officeDocument/2006/relationships/image" Target="../media/image5.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comments" Target="../comments/comment119.xml"/><Relationship Id="rId4" Type="http://schemas.openxmlformats.org/officeDocument/2006/relationships/image" Target="../media/image5.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comments" Target="../comments/comment120.xml"/><Relationship Id="rId4" Type="http://schemas.openxmlformats.org/officeDocument/2006/relationships/image" Target="../media/image96.png"/><Relationship Id="rId5" Type="http://schemas.openxmlformats.org/officeDocument/2006/relationships/image" Target="../media/image5.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comments" Target="../comments/comment121.xml"/><Relationship Id="rId4" Type="http://schemas.openxmlformats.org/officeDocument/2006/relationships/image" Target="../media/image105.png"/><Relationship Id="rId5" Type="http://schemas.openxmlformats.org/officeDocument/2006/relationships/image" Target="../media/image5.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comments" Target="../comments/comment10.xml"/><Relationship Id="rId4" Type="http://schemas.openxmlformats.org/officeDocument/2006/relationships/image" Target="../media/image5.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07.png"/><Relationship Id="rId4" Type="http://schemas.openxmlformats.org/officeDocument/2006/relationships/image" Target="../media/image5.jpg"/><Relationship Id="rId5" Type="http://schemas.openxmlformats.org/officeDocument/2006/relationships/image" Target="../media/image102.png"/><Relationship Id="rId6" Type="http://schemas.openxmlformats.org/officeDocument/2006/relationships/image" Target="../media/image10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comments" Target="../comments/comment122.xml"/><Relationship Id="rId4" Type="http://schemas.openxmlformats.org/officeDocument/2006/relationships/image" Target="../media/image5.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5.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5.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5.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5.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5.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comments" Target="../comments/comment123.xml"/><Relationship Id="rId4" Type="http://schemas.openxmlformats.org/officeDocument/2006/relationships/image" Target="../media/image5.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comments" Target="../comments/comment124.xml"/><Relationship Id="rId4" Type="http://schemas.openxmlformats.org/officeDocument/2006/relationships/image" Target="../media/image5.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comments" Target="../comments/comment11.xml"/><Relationship Id="rId4" Type="http://schemas.openxmlformats.org/officeDocument/2006/relationships/image" Target="../media/image5.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comments" Target="../comments/comment125.xml"/><Relationship Id="rId4" Type="http://schemas.openxmlformats.org/officeDocument/2006/relationships/image" Target="../media/image5.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comments" Target="../comments/comment126.xml"/><Relationship Id="rId4" Type="http://schemas.openxmlformats.org/officeDocument/2006/relationships/image" Target="../media/image5.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comments" Target="../comments/comment127.xml"/><Relationship Id="rId4" Type="http://schemas.openxmlformats.org/officeDocument/2006/relationships/image" Target="../media/image5.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comments" Target="../comments/comment128.xml"/><Relationship Id="rId4" Type="http://schemas.openxmlformats.org/officeDocument/2006/relationships/image" Target="../media/image5.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comments" Target="../comments/comment129.xml"/><Relationship Id="rId4" Type="http://schemas.openxmlformats.org/officeDocument/2006/relationships/image" Target="../media/image5.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comments" Target="../comments/comment130.xml"/><Relationship Id="rId4" Type="http://schemas.openxmlformats.org/officeDocument/2006/relationships/image" Target="../media/image5.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comments" Target="../comments/comment131.xml"/><Relationship Id="rId4" Type="http://schemas.openxmlformats.org/officeDocument/2006/relationships/image" Target="../media/image5.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comments" Target="../comments/comment132.xml"/><Relationship Id="rId4" Type="http://schemas.openxmlformats.org/officeDocument/2006/relationships/image" Target="../media/image5.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comments" Target="../comments/comment133.xml"/><Relationship Id="rId4" Type="http://schemas.openxmlformats.org/officeDocument/2006/relationships/image" Target="../media/image5.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comments" Target="../comments/comment134.xm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comments" Target="../comments/comment12.xml"/><Relationship Id="rId4" Type="http://schemas.openxmlformats.org/officeDocument/2006/relationships/image" Target="../media/image5.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0.xml"/><Relationship Id="rId3" Type="http://schemas.openxmlformats.org/officeDocument/2006/relationships/comments" Target="../comments/comment135.xml"/><Relationship Id="rId4" Type="http://schemas.openxmlformats.org/officeDocument/2006/relationships/image" Target="../media/image5.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1.xml"/><Relationship Id="rId3" Type="http://schemas.openxmlformats.org/officeDocument/2006/relationships/comments" Target="../comments/comment136.xml"/><Relationship Id="rId4" Type="http://schemas.openxmlformats.org/officeDocument/2006/relationships/image" Target="../media/image5.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2.xml"/><Relationship Id="rId3" Type="http://schemas.openxmlformats.org/officeDocument/2006/relationships/comments" Target="../comments/comment137.xml"/><Relationship Id="rId4" Type="http://schemas.openxmlformats.org/officeDocument/2006/relationships/image" Target="../media/image5.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3.xml"/><Relationship Id="rId3" Type="http://schemas.openxmlformats.org/officeDocument/2006/relationships/comments" Target="../comments/comment138.xml"/><Relationship Id="rId4" Type="http://schemas.openxmlformats.org/officeDocument/2006/relationships/image" Target="../media/image5.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4.xml"/><Relationship Id="rId3" Type="http://schemas.openxmlformats.org/officeDocument/2006/relationships/comments" Target="../comments/comment139.xml"/><Relationship Id="rId4" Type="http://schemas.openxmlformats.org/officeDocument/2006/relationships/image" Target="../media/image5.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5.xml"/><Relationship Id="rId3" Type="http://schemas.openxmlformats.org/officeDocument/2006/relationships/comments" Target="../comments/comment140.xml"/><Relationship Id="rId4" Type="http://schemas.openxmlformats.org/officeDocument/2006/relationships/image" Target="../media/image5.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6.xml"/><Relationship Id="rId3" Type="http://schemas.openxmlformats.org/officeDocument/2006/relationships/comments" Target="../comments/comment141.xml"/><Relationship Id="rId4" Type="http://schemas.openxmlformats.org/officeDocument/2006/relationships/image" Target="../media/image5.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7.xml"/><Relationship Id="rId3" Type="http://schemas.openxmlformats.org/officeDocument/2006/relationships/comments" Target="../comments/comment142.xml"/><Relationship Id="rId4" Type="http://schemas.openxmlformats.org/officeDocument/2006/relationships/image" Target="../media/image5.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8.xml"/><Relationship Id="rId3" Type="http://schemas.openxmlformats.org/officeDocument/2006/relationships/comments" Target="../comments/comment143.xml"/><Relationship Id="rId4" Type="http://schemas.openxmlformats.org/officeDocument/2006/relationships/image" Target="../media/image5.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comments" Target="../comments/comment144.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13.xml"/><Relationship Id="rId4" Type="http://schemas.openxmlformats.org/officeDocument/2006/relationships/image" Target="../media/image2.png"/><Relationship Id="rId5" Type="http://schemas.openxmlformats.org/officeDocument/2006/relationships/image" Target="../media/image5.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comments" Target="../comments/comment145.xml"/><Relationship Id="rId4" Type="http://schemas.openxmlformats.org/officeDocument/2006/relationships/image" Target="../media/image5.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comments" Target="../comments/comment146.xml"/><Relationship Id="rId4" Type="http://schemas.openxmlformats.org/officeDocument/2006/relationships/image" Target="../media/image5.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comments" Target="../comments/comment147.xml"/><Relationship Id="rId4" Type="http://schemas.openxmlformats.org/officeDocument/2006/relationships/image" Target="../media/image5.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comments" Target="../comments/comment148.xml"/><Relationship Id="rId4" Type="http://schemas.openxmlformats.org/officeDocument/2006/relationships/image" Target="../media/image108.png"/><Relationship Id="rId5" Type="http://schemas.openxmlformats.org/officeDocument/2006/relationships/image" Target="../media/image5.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comments" Target="../comments/comment149.xml"/><Relationship Id="rId4" Type="http://schemas.openxmlformats.org/officeDocument/2006/relationships/image" Target="../media/image5.jpg"/><Relationship Id="rId5" Type="http://schemas.openxmlformats.org/officeDocument/2006/relationships/image" Target="../media/image10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comments" Target="../comments/comment150.xml"/><Relationship Id="rId4" Type="http://schemas.openxmlformats.org/officeDocument/2006/relationships/image" Target="../media/image5.jpg"/><Relationship Id="rId5" Type="http://schemas.openxmlformats.org/officeDocument/2006/relationships/image" Target="../media/image10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comments" Target="../comments/comment151.xml"/><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14.xml"/><Relationship Id="rId4" Type="http://schemas.openxmlformats.org/officeDocument/2006/relationships/image" Target="../media/image10.png"/><Relationship Id="rId5"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15.xml"/><Relationship Id="rId4" Type="http://schemas.openxmlformats.org/officeDocument/2006/relationships/image" Target="../media/image2.png"/><Relationship Id="rId5"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omments" Target="../comments/comment16.xml"/><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omments" Target="../comments/comment17.xml"/><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18.xml"/><Relationship Id="rId4" Type="http://schemas.openxmlformats.org/officeDocument/2006/relationships/image" Target="../media/image18.png"/><Relationship Id="rId5"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omments" Target="../comments/comment19.xml"/><Relationship Id="rId4" Type="http://schemas.openxmlformats.org/officeDocument/2006/relationships/image" Target="../media/image32.jpg"/><Relationship Id="rId5"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20.xml"/><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omments" Target="../comments/comment21.xml"/><Relationship Id="rId4"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comments" Target="../comments/comment22.xml"/><Relationship Id="rId4" Type="http://schemas.openxmlformats.org/officeDocument/2006/relationships/image" Target="../media/image6.png"/><Relationship Id="rId5"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comments" Target="../comments/comment23.xml"/><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omments" Target="../comments/comment24.xml"/><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omments" Target="../comments/comment25.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omments" Target="../comments/comment26.xml"/><Relationship Id="rId4" Type="http://schemas.openxmlformats.org/officeDocument/2006/relationships/image" Target="../media/image7.png"/><Relationship Id="rId5" Type="http://schemas.openxmlformats.org/officeDocument/2006/relationships/image" Target="../media/image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comments" Target="../comments/comment27.xml"/><Relationship Id="rId4" Type="http://schemas.openxmlformats.org/officeDocument/2006/relationships/image" Target="../media/image9.png"/><Relationship Id="rId5" Type="http://schemas.openxmlformats.org/officeDocument/2006/relationships/image" Target="../media/image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comments" Target="../comments/comment28.xml"/><Relationship Id="rId4" Type="http://schemas.openxmlformats.org/officeDocument/2006/relationships/image" Target="../media/image20.png"/><Relationship Id="rId5"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comments" Target="../comments/comment29.xml"/><Relationship Id="rId4" Type="http://schemas.openxmlformats.org/officeDocument/2006/relationships/image" Target="../media/image7.png"/><Relationship Id="rId5"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comments" Target="../comments/comment30.xml"/><Relationship Id="rId4" Type="http://schemas.openxmlformats.org/officeDocument/2006/relationships/image" Target="../media/image7.png"/><Relationship Id="rId5" Type="http://schemas.openxmlformats.org/officeDocument/2006/relationships/image" Target="../media/image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comments" Target="../comments/comment31.xml"/><Relationship Id="rId4" Type="http://schemas.openxmlformats.org/officeDocument/2006/relationships/image" Target="../media/image20.png"/><Relationship Id="rId5" Type="http://schemas.openxmlformats.org/officeDocument/2006/relationships/image" Target="../media/image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omments" Target="../comments/comment32.xml"/><Relationship Id="rId4" Type="http://schemas.openxmlformats.org/officeDocument/2006/relationships/image" Target="../media/image7.png"/><Relationship Id="rId5" Type="http://schemas.openxmlformats.org/officeDocument/2006/relationships/image" Target="../media/image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comments" Target="../comments/comment33.xml"/><Relationship Id="rId4" Type="http://schemas.openxmlformats.org/officeDocument/2006/relationships/image" Target="../media/image13.png"/><Relationship Id="rId5" Type="http://schemas.openxmlformats.org/officeDocument/2006/relationships/image" Target="../media/image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comments" Target="../comments/comment34.xml"/><Relationship Id="rId4" Type="http://schemas.openxmlformats.org/officeDocument/2006/relationships/image" Target="../media/image13.png"/><Relationship Id="rId5" Type="http://schemas.openxmlformats.org/officeDocument/2006/relationships/image" Target="../media/image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comments" Target="../comments/comment35.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omments" Target="../comments/comment36.xml"/><Relationship Id="rId4" Type="http://schemas.openxmlformats.org/officeDocument/2006/relationships/image" Target="../media/image15.png"/><Relationship Id="rId5" Type="http://schemas.openxmlformats.org/officeDocument/2006/relationships/image" Target="../media/image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omments" Target="../comments/comment37.xml"/><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omments" Target="../comments/comment38.xml"/><Relationship Id="rId4" Type="http://schemas.openxmlformats.org/officeDocument/2006/relationships/image" Target="../media/image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omments" Target="../comments/comment39.xml"/><Relationship Id="rId4" Type="http://schemas.openxmlformats.org/officeDocument/2006/relationships/image" Target="../media/image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comments" Target="../comments/comment40.xml"/><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comments" Target="../comments/comment41.xml"/><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comments" Target="../comments/comment42.xml"/><Relationship Id="rId4" Type="http://schemas.openxmlformats.org/officeDocument/2006/relationships/image" Target="../media/image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comments" Target="../comments/comment43.xml"/><Relationship Id="rId4" Type="http://schemas.openxmlformats.org/officeDocument/2006/relationships/image" Target="../media/image19.png"/><Relationship Id="rId5" Type="http://schemas.openxmlformats.org/officeDocument/2006/relationships/image" Target="../media/image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comments" Target="../comments/comment44.xml"/><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comments" Target="../comments/comment45.xml"/><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comments" Target="../comments/comment46.xml"/><Relationship Id="rId4" Type="http://schemas.openxmlformats.org/officeDocument/2006/relationships/image" Target="../media/image31.png"/><Relationship Id="rId5" Type="http://schemas.openxmlformats.org/officeDocument/2006/relationships/image" Target="../media/image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comments" Target="../comments/comment47.xml"/><Relationship Id="rId4" Type="http://schemas.openxmlformats.org/officeDocument/2006/relationships/image" Target="../media/image39.png"/><Relationship Id="rId5" Type="http://schemas.openxmlformats.org/officeDocument/2006/relationships/image" Target="../media/image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comments" Target="../comments/comment48.xml"/><Relationship Id="rId4" Type="http://schemas.openxmlformats.org/officeDocument/2006/relationships/image" Target="../media/image19.png"/><Relationship Id="rId5" Type="http://schemas.openxmlformats.org/officeDocument/2006/relationships/image" Target="../media/image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comments" Target="../comments/comment49.xml"/><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comments" Target="../comments/comment50.xml"/><Relationship Id="rId4" Type="http://schemas.openxmlformats.org/officeDocument/2006/relationships/image" Target="../media/image49.png"/><Relationship Id="rId5" Type="http://schemas.openxmlformats.org/officeDocument/2006/relationships/image" Target="../media/image35.png"/><Relationship Id="rId6" Type="http://schemas.openxmlformats.org/officeDocument/2006/relationships/image" Target="../media/image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comments" Target="../comments/comment51.xml"/><Relationship Id="rId4" Type="http://schemas.openxmlformats.org/officeDocument/2006/relationships/image" Target="../media/image36.png"/><Relationship Id="rId5" Type="http://schemas.openxmlformats.org/officeDocument/2006/relationships/image" Target="../media/image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comments" Target="../comments/comment52.xml"/><Relationship Id="rId4" Type="http://schemas.openxmlformats.org/officeDocument/2006/relationships/image" Target="../media/image41.png"/><Relationship Id="rId5" Type="http://schemas.openxmlformats.org/officeDocument/2006/relationships/image" Target="../media/image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comments" Target="../comments/comment53.xml"/><Relationship Id="rId4" Type="http://schemas.openxmlformats.org/officeDocument/2006/relationships/image" Target="../media/image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comments" Target="../comments/comment54.xml"/><Relationship Id="rId4" Type="http://schemas.openxmlformats.org/officeDocument/2006/relationships/image" Target="../media/image33.png"/><Relationship Id="rId5" Type="http://schemas.openxmlformats.org/officeDocument/2006/relationships/image" Target="../media/image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comments" Target="../comments/comment55.xml"/><Relationship Id="rId4" Type="http://schemas.openxmlformats.org/officeDocument/2006/relationships/image" Target="../media/image38.png"/><Relationship Id="rId5"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comments" Target="../comments/comment56.xml"/><Relationship Id="rId4" Type="http://schemas.openxmlformats.org/officeDocument/2006/relationships/image" Target="../media/image37.png"/><Relationship Id="rId5" Type="http://schemas.openxmlformats.org/officeDocument/2006/relationships/image" Target="../media/image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comments" Target="../comments/comment57.xml"/><Relationship Id="rId4" Type="http://schemas.openxmlformats.org/officeDocument/2006/relationships/image" Target="../media/image46.png"/><Relationship Id="rId5" Type="http://schemas.openxmlformats.org/officeDocument/2006/relationships/image" Target="../media/image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comments" Target="../comments/comment58.xml"/><Relationship Id="rId4" Type="http://schemas.openxmlformats.org/officeDocument/2006/relationships/image" Target="../media/image44.png"/><Relationship Id="rId5" Type="http://schemas.openxmlformats.org/officeDocument/2006/relationships/image" Target="../media/image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comments" Target="../comments/comment59.xml"/><Relationship Id="rId4" Type="http://schemas.openxmlformats.org/officeDocument/2006/relationships/image" Target="../media/image42.png"/><Relationship Id="rId5" Type="http://schemas.openxmlformats.org/officeDocument/2006/relationships/image" Target="../media/image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comments" Target="../comments/comment60.xml"/><Relationship Id="rId4" Type="http://schemas.openxmlformats.org/officeDocument/2006/relationships/image" Target="../media/image40.png"/><Relationship Id="rId5" Type="http://schemas.openxmlformats.org/officeDocument/2006/relationships/image" Target="../media/image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comments" Target="../comments/comment61.xml"/><Relationship Id="rId4" Type="http://schemas.openxmlformats.org/officeDocument/2006/relationships/image" Target="../media/image47.png"/><Relationship Id="rId5" Type="http://schemas.openxmlformats.org/officeDocument/2006/relationships/image" Target="../media/image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comments" Target="../comments/comment62.xml"/><Relationship Id="rId4" Type="http://schemas.openxmlformats.org/officeDocument/2006/relationships/image" Target="../media/image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comments" Target="../comments/comment63.xml"/><Relationship Id="rId4" Type="http://schemas.openxmlformats.org/officeDocument/2006/relationships/image" Target="../media/image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comments" Target="../comments/comment64.xml"/><Relationship Id="rId4" Type="http://schemas.openxmlformats.org/officeDocument/2006/relationships/image" Target="../media/image43.png"/><Relationship Id="rId5" Type="http://schemas.openxmlformats.org/officeDocument/2006/relationships/image" Target="../media/image5.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comments" Target="../comments/comment65.xml"/><Relationship Id="rId4" Type="http://schemas.openxmlformats.org/officeDocument/2006/relationships/image" Target="../media/image45.pn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comments" Target="../comments/comment66.xml"/><Relationship Id="rId4" Type="http://schemas.openxmlformats.org/officeDocument/2006/relationships/image" Target="../media/image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comments" Target="../comments/comment67.xml"/><Relationship Id="rId4" Type="http://schemas.openxmlformats.org/officeDocument/2006/relationships/image" Target="../media/image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comments" Target="../comments/comment68.xml"/><Relationship Id="rId4" Type="http://schemas.openxmlformats.org/officeDocument/2006/relationships/image" Target="../media/image37.png"/><Relationship Id="rId5" Type="http://schemas.openxmlformats.org/officeDocument/2006/relationships/image" Target="../media/image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comments" Target="../comments/comment69.xml"/><Relationship Id="rId4" Type="http://schemas.openxmlformats.org/officeDocument/2006/relationships/image" Target="../media/image48.png"/><Relationship Id="rId5" Type="http://schemas.openxmlformats.org/officeDocument/2006/relationships/image" Target="../media/image5.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comments" Target="../comments/comment70.xml"/><Relationship Id="rId4" Type="http://schemas.openxmlformats.org/officeDocument/2006/relationships/image" Target="../media/image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comments" Target="../comments/comment71.xml"/><Relationship Id="rId4" Type="http://schemas.openxmlformats.org/officeDocument/2006/relationships/image" Target="../media/image37.png"/><Relationship Id="rId5" Type="http://schemas.openxmlformats.org/officeDocument/2006/relationships/image" Target="../media/image50.png"/><Relationship Id="rId6" Type="http://schemas.openxmlformats.org/officeDocument/2006/relationships/image" Target="../media/image52.png"/><Relationship Id="rId7" Type="http://schemas.openxmlformats.org/officeDocument/2006/relationships/image" Target="../media/image5.jpg"/><Relationship Id="rId8"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comments" Target="../comments/comment72.xml"/><Relationship Id="rId4" Type="http://schemas.openxmlformats.org/officeDocument/2006/relationships/image" Target="../media/image51.png"/><Relationship Id="rId9"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5.jpg"/><Relationship Id="rId7" Type="http://schemas.openxmlformats.org/officeDocument/2006/relationships/image" Target="../media/image58.png"/><Relationship Id="rId8"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comments" Target="../comments/comment73.xml"/><Relationship Id="rId4" Type="http://schemas.openxmlformats.org/officeDocument/2006/relationships/image" Target="../media/image5.jpg"/><Relationship Id="rId5"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comments" Target="../comments/comment74.xml"/><Relationship Id="rId4" Type="http://schemas.openxmlformats.org/officeDocument/2006/relationships/image" Target="../media/image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comments" Target="../comments/comment75.xml"/><Relationship Id="rId4" Type="http://schemas.openxmlformats.org/officeDocument/2006/relationships/image" Target="../media/image59.png"/><Relationship Id="rId5"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5.xml"/><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comments" Target="../comments/comment76.xml"/><Relationship Id="rId4" Type="http://schemas.openxmlformats.org/officeDocument/2006/relationships/image" Target="../media/image57.png"/><Relationship Id="rId5" Type="http://schemas.openxmlformats.org/officeDocument/2006/relationships/image" Target="../media/image63.png"/><Relationship Id="rId6" Type="http://schemas.openxmlformats.org/officeDocument/2006/relationships/image" Target="../media/image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comments" Target="../comments/comment77.xml"/><Relationship Id="rId4" Type="http://schemas.openxmlformats.org/officeDocument/2006/relationships/image" Target="../media/image76.png"/><Relationship Id="rId5" Type="http://schemas.openxmlformats.org/officeDocument/2006/relationships/image" Target="../media/image55.png"/><Relationship Id="rId6" Type="http://schemas.openxmlformats.org/officeDocument/2006/relationships/image" Target="../media/image64.png"/><Relationship Id="rId7" Type="http://schemas.openxmlformats.org/officeDocument/2006/relationships/image" Target="../media/image59.png"/><Relationship Id="rId8" Type="http://schemas.openxmlformats.org/officeDocument/2006/relationships/image" Target="../media/image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comments" Target="../comments/comment78.xml"/><Relationship Id="rId4" Type="http://schemas.openxmlformats.org/officeDocument/2006/relationships/image" Target="../media/image57.png"/><Relationship Id="rId5" Type="http://schemas.openxmlformats.org/officeDocument/2006/relationships/image" Target="../media/image67.png"/><Relationship Id="rId6" Type="http://schemas.openxmlformats.org/officeDocument/2006/relationships/image" Target="../media/image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comments" Target="../comments/comment79.xml"/><Relationship Id="rId4" Type="http://schemas.openxmlformats.org/officeDocument/2006/relationships/image" Target="../media/image61.png"/><Relationship Id="rId5" Type="http://schemas.openxmlformats.org/officeDocument/2006/relationships/image" Target="../media/image5.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comments" Target="../comments/comment80.xml"/><Relationship Id="rId4" Type="http://schemas.openxmlformats.org/officeDocument/2006/relationships/image" Target="../media/image62.png"/><Relationship Id="rId5" Type="http://schemas.openxmlformats.org/officeDocument/2006/relationships/image" Target="../media/image5.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comments" Target="../comments/comment81.xml"/><Relationship Id="rId4" Type="http://schemas.openxmlformats.org/officeDocument/2006/relationships/image" Target="../media/image5.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comments" Target="../comments/comment82.xml"/><Relationship Id="rId4" Type="http://schemas.openxmlformats.org/officeDocument/2006/relationships/image" Target="../media/image5.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comments" Target="../comments/comment83.xml"/><Relationship Id="rId4" Type="http://schemas.openxmlformats.org/officeDocument/2006/relationships/image" Target="../media/image5.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comments" Target="../comments/comment84.xml"/><Relationship Id="rId4" Type="http://schemas.openxmlformats.org/officeDocument/2006/relationships/image" Target="../media/image5.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comments" Target="../comments/comment85.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comments" Target="../comments/comment86.xml"/><Relationship Id="rId4" Type="http://schemas.openxmlformats.org/officeDocument/2006/relationships/image" Target="../media/image5.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comments" Target="../comments/comment87.xml"/><Relationship Id="rId4" Type="http://schemas.openxmlformats.org/officeDocument/2006/relationships/image" Target="../media/image69.png"/><Relationship Id="rId5" Type="http://schemas.openxmlformats.org/officeDocument/2006/relationships/image" Target="../media/image65.png"/><Relationship Id="rId6" Type="http://schemas.openxmlformats.org/officeDocument/2006/relationships/image" Target="../media/image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comments" Target="../comments/comment88.xml"/><Relationship Id="rId4" Type="http://schemas.openxmlformats.org/officeDocument/2006/relationships/image" Target="../media/image66.png"/><Relationship Id="rId5" Type="http://schemas.openxmlformats.org/officeDocument/2006/relationships/image" Target="../media/image5.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comments" Target="../comments/comment89.xml"/><Relationship Id="rId4" Type="http://schemas.openxmlformats.org/officeDocument/2006/relationships/image" Target="../media/image68.png"/><Relationship Id="rId5" Type="http://schemas.openxmlformats.org/officeDocument/2006/relationships/image" Target="../media/image5.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comments" Target="../comments/comment90.xml"/><Relationship Id="rId4" Type="http://schemas.openxmlformats.org/officeDocument/2006/relationships/image" Target="../media/image72.png"/><Relationship Id="rId5" Type="http://schemas.openxmlformats.org/officeDocument/2006/relationships/image" Target="../media/image70.jpg"/><Relationship Id="rId6" Type="http://schemas.openxmlformats.org/officeDocument/2006/relationships/image" Target="../media/image5.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comments" Target="../comments/comment91.xml"/><Relationship Id="rId4" Type="http://schemas.openxmlformats.org/officeDocument/2006/relationships/image" Target="../media/image5.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comments" Target="../comments/comment9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20</a:t>
            </a:r>
            <a:r>
              <a:rPr lang="en-US"/>
              <a:t>22</a:t>
            </a:r>
            <a:r>
              <a:rPr b="0" i="0" lang="en-US" sz="1000" u="none" cap="none" strike="noStrike">
                <a:solidFill>
                  <a:schemeClr val="dk1"/>
                </a:solidFill>
                <a:latin typeface="Arial"/>
                <a:ea typeface="Arial"/>
                <a:cs typeface="Arial"/>
                <a:sym typeface="Arial"/>
              </a:rPr>
              <a:t> PDR:  Team </a:t>
            </a:r>
            <a:r>
              <a:rPr lang="en-US"/>
              <a:t>1064 UCASAL</a:t>
            </a:r>
            <a:endParaRPr/>
          </a:p>
        </p:txBody>
      </p:sp>
      <p:sp>
        <p:nvSpPr>
          <p:cNvPr id="197" name="Google Shape;197;p27"/>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8" name="Google Shape;198;p27"/>
          <p:cNvSpPr txBox="1"/>
          <p:nvPr>
            <p:ph type="ctrTitle"/>
          </p:nvPr>
        </p:nvSpPr>
        <p:spPr>
          <a:xfrm>
            <a:off x="685800" y="2130425"/>
            <a:ext cx="7772400" cy="1831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CanSat 20</a:t>
            </a:r>
            <a:r>
              <a:rPr lang="en-US"/>
              <a:t>22</a:t>
            </a:r>
            <a:r>
              <a:rPr b="1" i="0" lang="en-US" sz="3200" u="none" cap="none" strike="noStrike">
                <a:solidFill>
                  <a:schemeClr val="accent2"/>
                </a:solidFill>
                <a:latin typeface="Arial"/>
                <a:ea typeface="Arial"/>
                <a:cs typeface="Arial"/>
                <a:sym typeface="Arial"/>
              </a:rPr>
              <a:t> </a:t>
            </a:r>
            <a:br>
              <a:rPr b="1" i="0" lang="en-US" sz="3200" u="none" cap="none" strike="noStrike">
                <a:solidFill>
                  <a:schemeClr val="accent2"/>
                </a:solidFill>
                <a:latin typeface="Arial"/>
                <a:ea typeface="Arial"/>
                <a:cs typeface="Arial"/>
                <a:sym typeface="Arial"/>
              </a:rPr>
            </a:br>
            <a:r>
              <a:rPr b="1" i="0" lang="en-US" sz="3200" u="none" cap="none" strike="noStrike">
                <a:solidFill>
                  <a:schemeClr val="accent2"/>
                </a:solidFill>
                <a:latin typeface="Arial"/>
                <a:ea typeface="Arial"/>
                <a:cs typeface="Arial"/>
                <a:sym typeface="Arial"/>
              </a:rPr>
              <a:t>Preliminary Design Review (PDR) Outline </a:t>
            </a:r>
            <a:br>
              <a:rPr b="1" i="0" lang="en-US" sz="3200" u="none" cap="none" strike="noStrike">
                <a:solidFill>
                  <a:schemeClr val="accent2"/>
                </a:solidFill>
                <a:latin typeface="Arial"/>
                <a:ea typeface="Arial"/>
                <a:cs typeface="Arial"/>
                <a:sym typeface="Arial"/>
              </a:rPr>
            </a:br>
            <a:r>
              <a:rPr b="1" i="1" lang="en-US" sz="3200" u="none" cap="none" strike="noStrike">
                <a:solidFill>
                  <a:schemeClr val="accent2"/>
                </a:solidFill>
                <a:latin typeface="Arial"/>
                <a:ea typeface="Arial"/>
                <a:cs typeface="Arial"/>
                <a:sym typeface="Arial"/>
              </a:rPr>
              <a:t>Version 1.</a:t>
            </a:r>
            <a:r>
              <a:rPr i="1" lang="en-US"/>
              <a:t>1</a:t>
            </a:r>
            <a:endParaRPr b="1" i="1" sz="3200" u="none" cap="none" strike="noStrike">
              <a:solidFill>
                <a:schemeClr val="accent2"/>
              </a:solidFill>
              <a:latin typeface="Arial"/>
              <a:ea typeface="Arial"/>
              <a:cs typeface="Arial"/>
              <a:sym typeface="Arial"/>
            </a:endParaRPr>
          </a:p>
        </p:txBody>
      </p:sp>
      <p:sp>
        <p:nvSpPr>
          <p:cNvPr id="199" name="Google Shape;199;p27"/>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1064</a:t>
            </a:r>
            <a:endParaRPr/>
          </a:p>
          <a:p>
            <a:pPr indent="0" lvl="0" marL="0" marR="0" rtl="0" algn="ctr">
              <a:lnSpc>
                <a:spcPct val="100000"/>
              </a:lnSpc>
              <a:spcBef>
                <a:spcPts val="480"/>
              </a:spcBef>
              <a:spcAft>
                <a:spcPts val="0"/>
              </a:spcAft>
              <a:buClr>
                <a:schemeClr val="dk1"/>
              </a:buClr>
              <a:buSzPts val="2400"/>
              <a:buFont typeface="Arial"/>
              <a:buNone/>
            </a:pPr>
            <a:r>
              <a:rPr lang="en-US"/>
              <a:t>UCASAL</a:t>
            </a:r>
            <a:endParaRPr/>
          </a:p>
        </p:txBody>
      </p:sp>
      <p:pic>
        <p:nvPicPr>
          <p:cNvPr id="200" name="Google Shape;200;p2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316" name="Google Shape;316;p36"/>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317" name="Google Shape;317;p3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18" name="Google Shape;318;p3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19" name="Google Shape;319;p3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320" name="Google Shape;320;p36"/>
          <p:cNvGraphicFramePr/>
          <p:nvPr/>
        </p:nvGraphicFramePr>
        <p:xfrm>
          <a:off x="228600" y="1197175"/>
          <a:ext cx="3000000" cy="3000000"/>
        </p:xfrm>
        <a:graphic>
          <a:graphicData uri="http://schemas.openxmlformats.org/drawingml/2006/table">
            <a:tbl>
              <a:tblPr>
                <a:noFill/>
                <a:tableStyleId>{DEA16444-F34E-4804-BBA8-A53AC711FF5E}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10</a:t>
                      </a:r>
                      <a:endParaRPr/>
                    </a:p>
                  </a:txBody>
                  <a:tcPr marT="91425" marB="91425" marR="91425" marL="91425"/>
                </a:tc>
                <a:tc>
                  <a:txBody>
                    <a:bodyPr/>
                    <a:lstStyle/>
                    <a:p>
                      <a:pPr indent="0" lvl="0" marL="0" rtl="0" algn="ctr">
                        <a:spcBef>
                          <a:spcPts val="0"/>
                        </a:spcBef>
                        <a:spcAft>
                          <a:spcPts val="0"/>
                        </a:spcAft>
                        <a:buNone/>
                      </a:pPr>
                      <a:r>
                        <a:rPr lang="en-US"/>
                        <a:t>The descent rate of the CanSat (container and science payload) shall be 15 meters/second +/- 5m/s after deployment while above 400 meters.</a:t>
                      </a:r>
                      <a:endParaRPr/>
                    </a:p>
                  </a:txBody>
                  <a:tcPr marT="91425" marB="91425" marR="91425" marL="91425"/>
                </a:tc>
              </a:tr>
              <a:tr h="381000">
                <a:tc>
                  <a:txBody>
                    <a:bodyPr/>
                    <a:lstStyle/>
                    <a:p>
                      <a:pPr indent="0" lvl="0" marL="0" rtl="0" algn="ctr">
                        <a:spcBef>
                          <a:spcPts val="0"/>
                        </a:spcBef>
                        <a:spcAft>
                          <a:spcPts val="0"/>
                        </a:spcAft>
                        <a:buNone/>
                      </a:pPr>
                      <a:r>
                        <a:rPr lang="en-US"/>
                        <a:t>11</a:t>
                      </a:r>
                      <a:endParaRPr/>
                    </a:p>
                  </a:txBody>
                  <a:tcPr marT="91425" marB="91425" marR="91425" marL="91425"/>
                </a:tc>
                <a:tc>
                  <a:txBody>
                    <a:bodyPr/>
                    <a:lstStyle/>
                    <a:p>
                      <a:pPr indent="0" lvl="0" marL="0" rtl="0" algn="ctr">
                        <a:spcBef>
                          <a:spcPts val="0"/>
                        </a:spcBef>
                        <a:spcAft>
                          <a:spcPts val="0"/>
                        </a:spcAft>
                        <a:buNone/>
                      </a:pPr>
                      <a:r>
                        <a:rPr lang="en-US"/>
                        <a:t>The descent rate of the CanSat shall be reduced to 5 meters/second +/-2 m/s when the CanSat descends below 400 meters.</a:t>
                      </a:r>
                      <a:endParaRPr/>
                    </a:p>
                  </a:txBody>
                  <a:tcPr marT="91425" marB="91425" marR="91425" marL="91425"/>
                </a:tc>
              </a:tr>
              <a:tr h="381000">
                <a:tc>
                  <a:txBody>
                    <a:bodyPr/>
                    <a:lstStyle/>
                    <a:p>
                      <a:pPr indent="0" lvl="0" marL="0" rtl="0" algn="ctr">
                        <a:spcBef>
                          <a:spcPts val="0"/>
                        </a:spcBef>
                        <a:spcAft>
                          <a:spcPts val="0"/>
                        </a:spcAft>
                        <a:buNone/>
                      </a:pPr>
                      <a:r>
                        <a:rPr lang="en-US"/>
                        <a:t>12</a:t>
                      </a:r>
                      <a:endParaRPr/>
                    </a:p>
                  </a:txBody>
                  <a:tcPr marT="91425" marB="91425" marR="91425" marL="91425"/>
                </a:tc>
                <a:tc>
                  <a:txBody>
                    <a:bodyPr/>
                    <a:lstStyle/>
                    <a:p>
                      <a:pPr indent="0" lvl="0" marL="0" rtl="0" algn="ctr">
                        <a:spcBef>
                          <a:spcPts val="0"/>
                        </a:spcBef>
                        <a:spcAft>
                          <a:spcPts val="0"/>
                        </a:spcAft>
                        <a:buNone/>
                      </a:pPr>
                      <a:r>
                        <a:rPr lang="en-US"/>
                        <a:t>0 altitude reference shall be at the launch pad.</a:t>
                      </a:r>
                      <a:endParaRPr/>
                    </a:p>
                  </a:txBody>
                  <a:tcPr marT="91425" marB="91425" marR="91425" marL="91425"/>
                </a:tc>
              </a:tr>
              <a:tr h="381000">
                <a:tc>
                  <a:txBody>
                    <a:bodyPr/>
                    <a:lstStyle/>
                    <a:p>
                      <a:pPr indent="0" lvl="0" marL="0" rtl="0" algn="ctr">
                        <a:spcBef>
                          <a:spcPts val="0"/>
                        </a:spcBef>
                        <a:spcAft>
                          <a:spcPts val="0"/>
                        </a:spcAft>
                        <a:buNone/>
                      </a:pPr>
                      <a:r>
                        <a:rPr lang="en-US"/>
                        <a:t>13</a:t>
                      </a:r>
                      <a:endParaRPr/>
                    </a:p>
                  </a:txBody>
                  <a:tcPr marT="91425" marB="91425" marR="91425" marL="91425"/>
                </a:tc>
                <a:tc>
                  <a:txBody>
                    <a:bodyPr/>
                    <a:lstStyle/>
                    <a:p>
                      <a:pPr indent="0" lvl="0" marL="0" rtl="0" algn="ctr">
                        <a:spcBef>
                          <a:spcPts val="0"/>
                        </a:spcBef>
                        <a:spcAft>
                          <a:spcPts val="0"/>
                        </a:spcAft>
                        <a:buNone/>
                      </a:pPr>
                      <a:r>
                        <a:rPr lang="en-US"/>
                        <a:t>All structures shall be built to survive 15 Gs of launch acceleration.</a:t>
                      </a:r>
                      <a:endParaRPr/>
                    </a:p>
                  </a:txBody>
                  <a:tcPr marT="91425" marB="91425" marR="91425" marL="91425"/>
                </a:tc>
              </a:tr>
              <a:tr h="381000">
                <a:tc>
                  <a:txBody>
                    <a:bodyPr/>
                    <a:lstStyle/>
                    <a:p>
                      <a:pPr indent="0" lvl="0" marL="0" rtl="0" algn="ctr">
                        <a:spcBef>
                          <a:spcPts val="0"/>
                        </a:spcBef>
                        <a:spcAft>
                          <a:spcPts val="0"/>
                        </a:spcAft>
                        <a:buNone/>
                      </a:pPr>
                      <a:r>
                        <a:rPr lang="en-US"/>
                        <a:t>14</a:t>
                      </a:r>
                      <a:endParaRPr/>
                    </a:p>
                  </a:txBody>
                  <a:tcPr marT="91425" marB="91425" marR="91425" marL="91425"/>
                </a:tc>
                <a:tc>
                  <a:txBody>
                    <a:bodyPr/>
                    <a:lstStyle/>
                    <a:p>
                      <a:pPr indent="0" lvl="0" marL="0" rtl="0" algn="ctr">
                        <a:spcBef>
                          <a:spcPts val="0"/>
                        </a:spcBef>
                        <a:spcAft>
                          <a:spcPts val="0"/>
                        </a:spcAft>
                        <a:buNone/>
                      </a:pPr>
                      <a:r>
                        <a:rPr lang="en-US"/>
                        <a:t>All structures shall be built to survive 30 Gs of shock.</a:t>
                      </a:r>
                      <a:endParaRPr/>
                    </a:p>
                  </a:txBody>
                  <a:tcPr marT="91425" marB="91425" marR="91425" marL="91425"/>
                </a:tc>
              </a:tr>
              <a:tr h="381000">
                <a:tc>
                  <a:txBody>
                    <a:bodyPr/>
                    <a:lstStyle/>
                    <a:p>
                      <a:pPr indent="0" lvl="0" marL="0" rtl="0" algn="ctr">
                        <a:spcBef>
                          <a:spcPts val="0"/>
                        </a:spcBef>
                        <a:spcAft>
                          <a:spcPts val="0"/>
                        </a:spcAft>
                        <a:buNone/>
                      </a:pPr>
                      <a:r>
                        <a:rPr lang="en-US"/>
                        <a:t>15</a:t>
                      </a:r>
                      <a:endParaRPr/>
                    </a:p>
                  </a:txBody>
                  <a:tcPr marT="91425" marB="91425" marR="91425" marL="91425"/>
                </a:tc>
                <a:tc>
                  <a:txBody>
                    <a:bodyPr/>
                    <a:lstStyle/>
                    <a:p>
                      <a:pPr indent="0" lvl="0" marL="0" rtl="0" algn="ctr">
                        <a:spcBef>
                          <a:spcPts val="0"/>
                        </a:spcBef>
                        <a:spcAft>
                          <a:spcPts val="0"/>
                        </a:spcAft>
                        <a:buNone/>
                      </a:pPr>
                      <a:r>
                        <a:rPr lang="en-US"/>
                        <a:t>All electronics shall be hard mounted using proper mounts such as standoffs, screws, or high performance adhesives.</a:t>
                      </a:r>
                      <a:endParaRPr/>
                    </a:p>
                  </a:txBody>
                  <a:tcPr marT="91425" marB="91425" marR="91425" marL="91425"/>
                </a:tc>
              </a:tr>
              <a:tr h="381000">
                <a:tc>
                  <a:txBody>
                    <a:bodyPr/>
                    <a:lstStyle/>
                    <a:p>
                      <a:pPr indent="0" lvl="0" marL="0" rtl="0" algn="ctr">
                        <a:spcBef>
                          <a:spcPts val="0"/>
                        </a:spcBef>
                        <a:spcAft>
                          <a:spcPts val="0"/>
                        </a:spcAft>
                        <a:buNone/>
                      </a:pPr>
                      <a:r>
                        <a:rPr lang="en-US"/>
                        <a:t>16</a:t>
                      </a:r>
                      <a:endParaRPr/>
                    </a:p>
                  </a:txBody>
                  <a:tcPr marT="91425" marB="91425" marR="91425" marL="91425"/>
                </a:tc>
                <a:tc>
                  <a:txBody>
                    <a:bodyPr/>
                    <a:lstStyle/>
                    <a:p>
                      <a:pPr indent="0" lvl="0" marL="0" rtl="0" algn="ctr">
                        <a:spcBef>
                          <a:spcPts val="0"/>
                        </a:spcBef>
                        <a:spcAft>
                          <a:spcPts val="0"/>
                        </a:spcAft>
                        <a:buNone/>
                      </a:pPr>
                      <a:r>
                        <a:rPr lang="en-US"/>
                        <a:t>All mechanisms shall be capable of maintaining their configuration or states under all forces.</a:t>
                      </a:r>
                      <a:endParaRPr/>
                    </a:p>
                  </a:txBody>
                  <a:tcPr marT="91425" marB="91425" marR="91425" marL="91425"/>
                </a:tc>
              </a:tr>
              <a:tr h="381000">
                <a:tc>
                  <a:txBody>
                    <a:bodyPr/>
                    <a:lstStyle/>
                    <a:p>
                      <a:pPr indent="0" lvl="0" marL="0" rtl="0" algn="ctr">
                        <a:spcBef>
                          <a:spcPts val="0"/>
                        </a:spcBef>
                        <a:spcAft>
                          <a:spcPts val="0"/>
                        </a:spcAft>
                        <a:buNone/>
                      </a:pPr>
                      <a:r>
                        <a:rPr lang="en-US"/>
                        <a:t>17</a:t>
                      </a:r>
                      <a:endParaRPr/>
                    </a:p>
                  </a:txBody>
                  <a:tcPr marT="91425" marB="91425" marR="91425" marL="91425"/>
                </a:tc>
                <a:tc>
                  <a:txBody>
                    <a:bodyPr/>
                    <a:lstStyle/>
                    <a:p>
                      <a:pPr indent="0" lvl="0" marL="0" rtl="0" algn="ctr">
                        <a:spcBef>
                          <a:spcPts val="0"/>
                        </a:spcBef>
                        <a:spcAft>
                          <a:spcPts val="0"/>
                        </a:spcAft>
                        <a:buNone/>
                      </a:pPr>
                      <a:r>
                        <a:rPr lang="en-US"/>
                        <a:t>Mechanisms shall not use pyrotechnics or chemicals.</a:t>
                      </a:r>
                      <a:endParaRPr/>
                    </a:p>
                  </a:txBody>
                  <a:tcPr marT="91425" marB="91425" marR="91425" marL="91425"/>
                </a:tc>
              </a:tr>
              <a:tr h="381000">
                <a:tc>
                  <a:txBody>
                    <a:bodyPr/>
                    <a:lstStyle/>
                    <a:p>
                      <a:pPr indent="0" lvl="0" marL="0" rtl="0" algn="ctr">
                        <a:spcBef>
                          <a:spcPts val="0"/>
                        </a:spcBef>
                        <a:spcAft>
                          <a:spcPts val="0"/>
                        </a:spcAft>
                        <a:buNone/>
                      </a:pPr>
                      <a:r>
                        <a:rPr lang="en-US"/>
                        <a:t>18</a:t>
                      </a:r>
                      <a:endParaRPr/>
                    </a:p>
                  </a:txBody>
                  <a:tcPr marT="91425" marB="91425" marR="91425" marL="91425"/>
                </a:tc>
                <a:tc>
                  <a:txBody>
                    <a:bodyPr/>
                    <a:lstStyle/>
                    <a:p>
                      <a:pPr indent="0" lvl="0" marL="0" rtl="0" algn="ctr">
                        <a:spcBef>
                          <a:spcPts val="0"/>
                        </a:spcBef>
                        <a:spcAft>
                          <a:spcPts val="0"/>
                        </a:spcAft>
                        <a:buNone/>
                      </a:pPr>
                      <a:r>
                        <a:rPr lang="en-US"/>
                        <a:t>Mechanisms that use heat (e.g., nichrome wire) shall not be exposed to the outside environment to reduce potential risk of setting vegetation on fire.</a:t>
                      </a:r>
                      <a:endParaRPr/>
                    </a:p>
                  </a:txBody>
                  <a:tcPr marT="91425" marB="91425" marR="91425" marL="91425"/>
                </a:tc>
              </a:tr>
            </a:tbl>
          </a:graphicData>
        </a:graphic>
      </p:graphicFrame>
      <p:pic>
        <p:nvPicPr>
          <p:cNvPr id="321" name="Google Shape;321;p36"/>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2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b="0" i="0" sz="1000" u="none" cap="none" strike="noStrike">
              <a:solidFill>
                <a:schemeClr val="dk1"/>
              </a:solidFill>
              <a:latin typeface="Arial"/>
              <a:ea typeface="Arial"/>
              <a:cs typeface="Arial"/>
              <a:sym typeface="Arial"/>
            </a:endParaRPr>
          </a:p>
        </p:txBody>
      </p:sp>
      <p:sp>
        <p:nvSpPr>
          <p:cNvPr id="1564" name="Google Shape;1564;p12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565" name="Google Shape;1565;p12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Command</a:t>
            </a:r>
            <a:r>
              <a:rPr b="1" i="0" lang="en-US" sz="2400" u="none" cap="none" strike="noStrike">
                <a:solidFill>
                  <a:schemeClr val="accent2"/>
                </a:solidFill>
                <a:latin typeface="Arial"/>
                <a:ea typeface="Arial"/>
                <a:cs typeface="Arial"/>
                <a:sym typeface="Arial"/>
              </a:rPr>
              <a:t> Formats</a:t>
            </a:r>
            <a:endParaRPr/>
          </a:p>
        </p:txBody>
      </p:sp>
      <p:sp>
        <p:nvSpPr>
          <p:cNvPr id="1566" name="Google Shape;1566;p12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567" name="Google Shape;1567;p12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568" name="Google Shape;1568;p126"/>
          <p:cNvGraphicFramePr/>
          <p:nvPr/>
        </p:nvGraphicFramePr>
        <p:xfrm>
          <a:off x="222925" y="983155"/>
          <a:ext cx="3000000" cy="3000000"/>
        </p:xfrm>
        <a:graphic>
          <a:graphicData uri="http://schemas.openxmlformats.org/drawingml/2006/table">
            <a:tbl>
              <a:tblPr>
                <a:noFill/>
                <a:tableStyleId>{DEA16444-F34E-4804-BBA8-A53AC711FF5E}</a:tableStyleId>
              </a:tblPr>
              <a:tblGrid>
                <a:gridCol w="1404825"/>
                <a:gridCol w="1467075"/>
                <a:gridCol w="3651700"/>
                <a:gridCol w="2174550"/>
              </a:tblGrid>
              <a:tr h="344225">
                <a:tc>
                  <a:txBody>
                    <a:bodyPr/>
                    <a:lstStyle/>
                    <a:p>
                      <a:pPr indent="0" lvl="0" marL="0" rtl="0" algn="ctr">
                        <a:spcBef>
                          <a:spcPts val="0"/>
                        </a:spcBef>
                        <a:spcAft>
                          <a:spcPts val="0"/>
                        </a:spcAft>
                        <a:buNone/>
                      </a:pPr>
                      <a:r>
                        <a:rPr b="1" lang="en-US"/>
                        <a:t>COMMAND</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DATA INCLUDED</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DATA SAMPLE</a:t>
                      </a:r>
                      <a:endParaRPr b="1"/>
                    </a:p>
                  </a:txBody>
                  <a:tcPr marT="91425" marB="91425" marR="91425" marL="91425">
                    <a:solidFill>
                      <a:srgbClr val="FFFF00"/>
                    </a:solidFill>
                  </a:tcPr>
                </a:tc>
              </a:tr>
              <a:tr h="990075">
                <a:tc>
                  <a:txBody>
                    <a:bodyPr/>
                    <a:lstStyle/>
                    <a:p>
                      <a:pPr indent="0" lvl="0" marL="0" rtl="0" algn="ctr">
                        <a:spcBef>
                          <a:spcPts val="0"/>
                        </a:spcBef>
                        <a:spcAft>
                          <a:spcPts val="0"/>
                        </a:spcAft>
                        <a:buNone/>
                      </a:pPr>
                      <a:r>
                        <a:rPr lang="en-US"/>
                        <a:t>CX</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t>Container</a:t>
                      </a:r>
                      <a:endParaRPr/>
                    </a:p>
                    <a:p>
                      <a:pPr indent="0" lvl="0" marL="0" rtl="0" algn="l">
                        <a:spcBef>
                          <a:spcPts val="0"/>
                        </a:spcBef>
                        <a:spcAft>
                          <a:spcPts val="0"/>
                        </a:spcAft>
                        <a:buClr>
                          <a:schemeClr val="dk1"/>
                        </a:buClr>
                        <a:buSzPts val="1100"/>
                        <a:buFont typeface="Arial"/>
                        <a:buNone/>
                      </a:pPr>
                      <a:r>
                        <a:rPr lang="en-US"/>
                        <a:t>Telemetry</a:t>
                      </a:r>
                      <a:endParaRPr/>
                    </a:p>
                    <a:p>
                      <a:pPr indent="0" lvl="0" marL="0" rtl="0" algn="l">
                        <a:spcBef>
                          <a:spcPts val="0"/>
                        </a:spcBef>
                        <a:spcAft>
                          <a:spcPts val="0"/>
                        </a:spcAft>
                        <a:buClr>
                          <a:schemeClr val="dk1"/>
                        </a:buClr>
                        <a:buSzPts val="1100"/>
                        <a:buFont typeface="Arial"/>
                        <a:buNone/>
                      </a:pPr>
                      <a:r>
                        <a:rPr lang="en-US"/>
                        <a:t>On/Off</a:t>
                      </a:r>
                      <a:endParaRPr/>
                    </a:p>
                    <a:p>
                      <a:pPr indent="0" lvl="0" marL="0" rtl="0" algn="l">
                        <a:spcBef>
                          <a:spcPts val="0"/>
                        </a:spcBef>
                        <a:spcAft>
                          <a:spcPts val="0"/>
                        </a:spcAft>
                        <a:buNone/>
                      </a:pPr>
                      <a:r>
                        <a:rPr lang="en-US"/>
                        <a:t>Command</a:t>
                      </a:r>
                      <a:endParaRPr/>
                    </a:p>
                  </a:txBody>
                  <a:tcPr marT="91425" marB="91425" marR="91425" marL="91425"/>
                </a:tc>
                <a:tc>
                  <a:txBody>
                    <a:bodyPr/>
                    <a:lstStyle/>
                    <a:p>
                      <a:pPr indent="0" lvl="0" marL="0" rtl="0" algn="l">
                        <a:spcBef>
                          <a:spcPts val="0"/>
                        </a:spcBef>
                        <a:spcAft>
                          <a:spcPts val="0"/>
                        </a:spcAft>
                        <a:buNone/>
                      </a:pPr>
                      <a:r>
                        <a:rPr lang="en-US"/>
                        <a:t>&lt;ON_OFF&gt; is the string ‘ON’ to activate the Container telemetry transmissions and ‘OFF’ to turn off the transmissions.</a:t>
                      </a:r>
                      <a:endParaRPr/>
                    </a:p>
                  </a:txBody>
                  <a:tcPr marT="91425" marB="91425" marR="91425" marL="91425"/>
                </a:tc>
                <a:tc>
                  <a:txBody>
                    <a:bodyPr/>
                    <a:lstStyle/>
                    <a:p>
                      <a:pPr indent="0" lvl="0" marL="0" rtl="0" algn="ctr">
                        <a:spcBef>
                          <a:spcPts val="0"/>
                        </a:spcBef>
                        <a:spcAft>
                          <a:spcPts val="0"/>
                        </a:spcAft>
                        <a:buNone/>
                      </a:pPr>
                      <a:r>
                        <a:rPr lang="en-US"/>
                        <a:t>CMD,1064,CX,ON</a:t>
                      </a:r>
                      <a:endParaRPr/>
                    </a:p>
                  </a:txBody>
                  <a:tcPr marT="91425" marB="91425" marR="91425" marL="91425"/>
                </a:tc>
              </a:tr>
              <a:tr h="694500">
                <a:tc>
                  <a:txBody>
                    <a:bodyPr/>
                    <a:lstStyle/>
                    <a:p>
                      <a:pPr indent="0" lvl="0" marL="0" rtl="0" algn="ctr">
                        <a:spcBef>
                          <a:spcPts val="0"/>
                        </a:spcBef>
                        <a:spcAft>
                          <a:spcPts val="0"/>
                        </a:spcAft>
                        <a:buNone/>
                      </a:pPr>
                      <a:r>
                        <a:rPr lang="en-US"/>
                        <a:t>ST</a:t>
                      </a:r>
                      <a:endParaRPr/>
                    </a:p>
                  </a:txBody>
                  <a:tcPr marT="91425" marB="91425" marR="91425" marL="91425"/>
                </a:tc>
                <a:tc>
                  <a:txBody>
                    <a:bodyPr/>
                    <a:lstStyle/>
                    <a:p>
                      <a:pPr indent="0" lvl="0" marL="0" rtl="0" algn="l">
                        <a:spcBef>
                          <a:spcPts val="0"/>
                        </a:spcBef>
                        <a:spcAft>
                          <a:spcPts val="0"/>
                        </a:spcAft>
                        <a:buNone/>
                      </a:pPr>
                      <a:r>
                        <a:rPr lang="en-US"/>
                        <a:t>Set Time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t>&lt;UTC_TIME&gt; is UTC time in the format</a:t>
                      </a:r>
                      <a:endParaRPr/>
                    </a:p>
                    <a:p>
                      <a:pPr indent="0" lvl="0" marL="0" rtl="0" algn="l">
                        <a:spcBef>
                          <a:spcPts val="0"/>
                        </a:spcBef>
                        <a:spcAft>
                          <a:spcPts val="0"/>
                        </a:spcAft>
                        <a:buNone/>
                      </a:pPr>
                      <a:r>
                        <a:rPr lang="en-US"/>
                        <a:t>hh:mm:ss where hh is hours, mm is the minutes and ss is the seconds.</a:t>
                      </a:r>
                      <a:endParaRPr/>
                    </a:p>
                  </a:txBody>
                  <a:tcPr marT="91425" marB="91425" marR="91425" marL="91425"/>
                </a:tc>
                <a:tc>
                  <a:txBody>
                    <a:bodyPr/>
                    <a:lstStyle/>
                    <a:p>
                      <a:pPr indent="0" lvl="0" marL="0" rtl="0" algn="ctr">
                        <a:spcBef>
                          <a:spcPts val="0"/>
                        </a:spcBef>
                        <a:spcAft>
                          <a:spcPts val="0"/>
                        </a:spcAft>
                        <a:buNone/>
                      </a:pPr>
                      <a:r>
                        <a:rPr lang="en-US"/>
                        <a:t>CMD,1064,ST,13:35:59</a:t>
                      </a:r>
                      <a:endParaRPr/>
                    </a:p>
                  </a:txBody>
                  <a:tcPr marT="91425" marB="91425" marR="91425" marL="91425"/>
                </a:tc>
              </a:tr>
              <a:tr h="1120850">
                <a:tc>
                  <a:txBody>
                    <a:bodyPr/>
                    <a:lstStyle/>
                    <a:p>
                      <a:pPr indent="0" lvl="0" marL="0" rtl="0" algn="ctr">
                        <a:spcBef>
                          <a:spcPts val="0"/>
                        </a:spcBef>
                        <a:spcAft>
                          <a:spcPts val="0"/>
                        </a:spcAft>
                        <a:buNone/>
                      </a:pPr>
                      <a:r>
                        <a:rPr lang="en-US"/>
                        <a:t>SIM</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t>Simulation</a:t>
                      </a:r>
                      <a:endParaRPr/>
                    </a:p>
                    <a:p>
                      <a:pPr indent="0" lvl="0" marL="0" rtl="0" algn="l">
                        <a:spcBef>
                          <a:spcPts val="0"/>
                        </a:spcBef>
                        <a:spcAft>
                          <a:spcPts val="0"/>
                        </a:spcAft>
                        <a:buClr>
                          <a:schemeClr val="dk1"/>
                        </a:buClr>
                        <a:buSzPts val="1100"/>
                        <a:buFont typeface="Arial"/>
                        <a:buNone/>
                      </a:pPr>
                      <a:r>
                        <a:rPr lang="en-US"/>
                        <a:t>Mode Control</a:t>
                      </a:r>
                      <a:endParaRPr/>
                    </a:p>
                    <a:p>
                      <a:pPr indent="0" lvl="0" marL="0" rtl="0" algn="l">
                        <a:spcBef>
                          <a:spcPts val="0"/>
                        </a:spcBef>
                        <a:spcAft>
                          <a:spcPts val="0"/>
                        </a:spcAft>
                        <a:buNone/>
                      </a:pPr>
                      <a:r>
                        <a:rPr lang="en-US"/>
                        <a:t>Command</a:t>
                      </a:r>
                      <a:endParaRPr/>
                    </a:p>
                  </a:txBody>
                  <a:tcPr marT="91425" marB="91425" marR="91425" marL="91425"/>
                </a:tc>
                <a:tc>
                  <a:txBody>
                    <a:bodyPr/>
                    <a:lstStyle/>
                    <a:p>
                      <a:pPr indent="0" lvl="0" marL="0" rtl="0" algn="l">
                        <a:spcBef>
                          <a:spcPts val="0"/>
                        </a:spcBef>
                        <a:spcAft>
                          <a:spcPts val="0"/>
                        </a:spcAft>
                        <a:buNone/>
                      </a:pPr>
                      <a:r>
                        <a:rPr lang="en-US"/>
                        <a:t>&lt;MODE&gt; is the string ‘ENABLE’ to enable the simulation mode, ‘ACTIVATE’ to activate the simulation mode, or ‘DISABLE’ which both disables and deactivates the simulation mode.</a:t>
                      </a:r>
                      <a:endParaRPr/>
                    </a:p>
                  </a:txBody>
                  <a:tcPr marT="91425" marB="91425" marR="91425" marL="91425"/>
                </a:tc>
                <a:tc>
                  <a:txBody>
                    <a:bodyPr/>
                    <a:lstStyle/>
                    <a:p>
                      <a:pPr indent="0" lvl="0" marL="0" rtl="0" algn="ctr">
                        <a:spcBef>
                          <a:spcPts val="0"/>
                        </a:spcBef>
                        <a:spcAft>
                          <a:spcPts val="0"/>
                        </a:spcAft>
                        <a:buNone/>
                      </a:pPr>
                      <a:r>
                        <a:rPr lang="en-US"/>
                        <a:t>CMD,1064,SIM,ENABLE</a:t>
                      </a:r>
                      <a:endParaRPr/>
                    </a:p>
                  </a:txBody>
                  <a:tcPr marT="91425" marB="91425" marR="91425" marL="91425"/>
                </a:tc>
              </a:tr>
              <a:tr h="746875">
                <a:tc>
                  <a:txBody>
                    <a:bodyPr/>
                    <a:lstStyle/>
                    <a:p>
                      <a:pPr indent="0" lvl="0" marL="0" rtl="0" algn="ctr">
                        <a:spcBef>
                          <a:spcPts val="0"/>
                        </a:spcBef>
                        <a:spcAft>
                          <a:spcPts val="0"/>
                        </a:spcAft>
                        <a:buNone/>
                      </a:pPr>
                      <a:r>
                        <a:rPr lang="en-US"/>
                        <a:t>SIMP</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t>Simulated</a:t>
                      </a:r>
                      <a:endParaRPr/>
                    </a:p>
                    <a:p>
                      <a:pPr indent="0" lvl="0" marL="0" rtl="0" algn="l">
                        <a:spcBef>
                          <a:spcPts val="0"/>
                        </a:spcBef>
                        <a:spcAft>
                          <a:spcPts val="0"/>
                        </a:spcAft>
                        <a:buNone/>
                      </a:pPr>
                      <a:r>
                        <a:rPr lang="en-US"/>
                        <a:t>Pressure Data</a:t>
                      </a:r>
                      <a:endParaRPr/>
                    </a:p>
                  </a:txBody>
                  <a:tcPr marT="91425" marB="91425" marR="91425" marL="91425"/>
                </a:tc>
                <a:tc>
                  <a:txBody>
                    <a:bodyPr/>
                    <a:lstStyle/>
                    <a:p>
                      <a:pPr indent="0" lvl="0" marL="0" rtl="0" algn="l">
                        <a:spcBef>
                          <a:spcPts val="0"/>
                        </a:spcBef>
                        <a:spcAft>
                          <a:spcPts val="0"/>
                        </a:spcAft>
                        <a:buNone/>
                      </a:pPr>
                      <a:r>
                        <a:rPr lang="en-US"/>
                        <a:t>&lt;PRESSURE&gt; is the simulated atmospheric pressure data in units of pascals with a resolution of one Pascal.</a:t>
                      </a:r>
                      <a:endParaRPr/>
                    </a:p>
                  </a:txBody>
                  <a:tcPr marT="91425" marB="91425" marR="91425" marL="91425"/>
                </a:tc>
                <a:tc>
                  <a:txBody>
                    <a:bodyPr/>
                    <a:lstStyle/>
                    <a:p>
                      <a:pPr indent="0" lvl="0" marL="0" rtl="0" algn="ctr">
                        <a:spcBef>
                          <a:spcPts val="0"/>
                        </a:spcBef>
                        <a:spcAft>
                          <a:spcPts val="0"/>
                        </a:spcAft>
                        <a:buNone/>
                      </a:pPr>
                      <a:r>
                        <a:rPr lang="en-US"/>
                        <a:t>CMD,1064,SIMP,101325</a:t>
                      </a:r>
                      <a:endParaRPr/>
                    </a:p>
                  </a:txBody>
                  <a:tcPr marT="91425" marB="91425" marR="91425" marL="91425"/>
                </a:tc>
              </a:tr>
            </a:tbl>
          </a:graphicData>
        </a:graphic>
      </p:graphicFrame>
      <p:pic>
        <p:nvPicPr>
          <p:cNvPr id="1569" name="Google Shape;1569;p126"/>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2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75" name="Google Shape;1575;p12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76" name="Google Shape;1576;p12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a:t>
            </a:r>
            <a:r>
              <a:rPr b="1" i="0" lang="en-US" sz="2400" u="none" cap="none" strike="noStrike">
                <a:solidFill>
                  <a:schemeClr val="accent2"/>
                </a:solidFill>
                <a:latin typeface="Arial"/>
                <a:ea typeface="Arial"/>
                <a:cs typeface="Arial"/>
                <a:sym typeface="Arial"/>
              </a:rPr>
              <a:t>CDH Overview</a:t>
            </a:r>
            <a:endParaRPr/>
          </a:p>
        </p:txBody>
      </p:sp>
      <p:sp>
        <p:nvSpPr>
          <p:cNvPr id="1577" name="Google Shape;1577;p12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578" name="Google Shape;1578;p12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79" name="Google Shape;1579;p127"/>
          <p:cNvSpPr/>
          <p:nvPr/>
        </p:nvSpPr>
        <p:spPr>
          <a:xfrm>
            <a:off x="1019748" y="3126050"/>
            <a:ext cx="22860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Storm32 Control Board</a:t>
            </a:r>
            <a:endParaRPr b="1"/>
          </a:p>
        </p:txBody>
      </p:sp>
      <p:sp>
        <p:nvSpPr>
          <p:cNvPr id="1580" name="Google Shape;1580;p127"/>
          <p:cNvSpPr/>
          <p:nvPr/>
        </p:nvSpPr>
        <p:spPr>
          <a:xfrm>
            <a:off x="6304946" y="3126057"/>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XBee³</a:t>
            </a:r>
            <a:endParaRPr b="1" sz="1600"/>
          </a:p>
        </p:txBody>
      </p:sp>
      <p:cxnSp>
        <p:nvCxnSpPr>
          <p:cNvPr id="1581" name="Google Shape;1581;p127"/>
          <p:cNvCxnSpPr>
            <a:stCxn id="1579" idx="3"/>
            <a:endCxn id="1580" idx="1"/>
          </p:cNvCxnSpPr>
          <p:nvPr/>
        </p:nvCxnSpPr>
        <p:spPr>
          <a:xfrm>
            <a:off x="3305748" y="3375650"/>
            <a:ext cx="2999100" cy="600"/>
          </a:xfrm>
          <a:prstGeom prst="bentConnector3">
            <a:avLst>
              <a:gd fmla="val 50002" name="adj1"/>
            </a:avLst>
          </a:prstGeom>
          <a:noFill/>
          <a:ln cap="flat" cmpd="sng" w="38100">
            <a:solidFill>
              <a:srgbClr val="00B050"/>
            </a:solidFill>
            <a:prstDash val="solid"/>
            <a:round/>
            <a:headEnd len="med" w="med" type="none"/>
            <a:tailEnd len="med" w="med" type="triangle"/>
          </a:ln>
        </p:spPr>
      </p:cxnSp>
      <p:graphicFrame>
        <p:nvGraphicFramePr>
          <p:cNvPr id="1582" name="Google Shape;1582;p127"/>
          <p:cNvGraphicFramePr/>
          <p:nvPr/>
        </p:nvGraphicFramePr>
        <p:xfrm>
          <a:off x="539388" y="3948400"/>
          <a:ext cx="3000000" cy="3000000"/>
        </p:xfrm>
        <a:graphic>
          <a:graphicData uri="http://schemas.openxmlformats.org/drawingml/2006/table">
            <a:tbl>
              <a:tblPr>
                <a:noFill/>
                <a:tableStyleId>{DEA16444-F34E-4804-BBA8-A53AC711FF5E}</a:tableStyleId>
              </a:tblPr>
              <a:tblGrid>
                <a:gridCol w="3899125"/>
              </a:tblGrid>
              <a:tr h="995475">
                <a:tc>
                  <a:txBody>
                    <a:bodyPr/>
                    <a:lstStyle/>
                    <a:p>
                      <a:pPr indent="0" lvl="0" marL="0" rtl="0" algn="l">
                        <a:spcBef>
                          <a:spcPts val="0"/>
                        </a:spcBef>
                        <a:spcAft>
                          <a:spcPts val="0"/>
                        </a:spcAft>
                        <a:buNone/>
                      </a:pPr>
                      <a:r>
                        <a:rPr b="1" lang="en-US">
                          <a:solidFill>
                            <a:schemeClr val="dk1"/>
                          </a:solidFill>
                        </a:rPr>
                        <a:t>A </a:t>
                      </a:r>
                      <a:r>
                        <a:rPr b="1" lang="en-US">
                          <a:solidFill>
                            <a:schemeClr val="dk1"/>
                          </a:solidFill>
                        </a:rPr>
                        <a:t>Storm32 Control Board</a:t>
                      </a:r>
                      <a:r>
                        <a:rPr b="1" lang="en-US">
                          <a:solidFill>
                            <a:schemeClr val="dk1"/>
                          </a:solidFill>
                        </a:rPr>
                        <a:t>, is used to</a:t>
                      </a:r>
                      <a:endParaRPr b="1">
                        <a:solidFill>
                          <a:schemeClr val="dk1"/>
                        </a:solidFill>
                      </a:endParaRPr>
                    </a:p>
                    <a:p>
                      <a:pPr indent="0" lvl="0" marL="0" rtl="0" algn="l">
                        <a:spcBef>
                          <a:spcPts val="0"/>
                        </a:spcBef>
                        <a:spcAft>
                          <a:spcPts val="0"/>
                        </a:spcAft>
                        <a:buNone/>
                      </a:pPr>
                      <a:r>
                        <a:rPr b="1" lang="en-US">
                          <a:solidFill>
                            <a:schemeClr val="dk1"/>
                          </a:solidFill>
                        </a:rPr>
                        <a:t>get data from sensors and transmit it from</a:t>
                      </a:r>
                      <a:endParaRPr b="1">
                        <a:solidFill>
                          <a:schemeClr val="dk1"/>
                        </a:solidFill>
                      </a:endParaRPr>
                    </a:p>
                    <a:p>
                      <a:pPr indent="0" lvl="0" marL="0" rtl="0" algn="l">
                        <a:spcBef>
                          <a:spcPts val="0"/>
                        </a:spcBef>
                        <a:spcAft>
                          <a:spcPts val="0"/>
                        </a:spcAft>
                        <a:buNone/>
                      </a:pPr>
                      <a:r>
                        <a:rPr b="1" lang="en-US">
                          <a:solidFill>
                            <a:schemeClr val="dk1"/>
                          </a:solidFill>
                        </a:rPr>
                        <a:t>the XBee³ to the container.</a:t>
                      </a:r>
                      <a:endParaRPr b="1">
                        <a:solidFill>
                          <a:schemeClr val="dk1"/>
                        </a:solidFill>
                      </a:endParaRPr>
                    </a:p>
                  </a:txBody>
                  <a:tcPr marT="91425" marB="91425" marR="91425" marL="91425">
                    <a:solidFill>
                      <a:srgbClr val="FFF2CC"/>
                    </a:solidFill>
                  </a:tcPr>
                </a:tc>
              </a:tr>
            </a:tbl>
          </a:graphicData>
        </a:graphic>
      </p:graphicFrame>
      <p:graphicFrame>
        <p:nvGraphicFramePr>
          <p:cNvPr id="1583" name="Google Shape;1583;p127"/>
          <p:cNvGraphicFramePr/>
          <p:nvPr/>
        </p:nvGraphicFramePr>
        <p:xfrm>
          <a:off x="5031175" y="3916238"/>
          <a:ext cx="3000000" cy="3000000"/>
        </p:xfrm>
        <a:graphic>
          <a:graphicData uri="http://schemas.openxmlformats.org/drawingml/2006/table">
            <a:tbl>
              <a:tblPr>
                <a:noFill/>
                <a:tableStyleId>{DEA16444-F34E-4804-BBA8-A53AC711FF5E}</a:tableStyleId>
              </a:tblPr>
              <a:tblGrid>
                <a:gridCol w="3657600"/>
              </a:tblGrid>
              <a:tr h="838200">
                <a:tc>
                  <a:txBody>
                    <a:bodyPr/>
                    <a:lstStyle/>
                    <a:p>
                      <a:pPr indent="0" lvl="0" marL="0" rtl="0" algn="l">
                        <a:spcBef>
                          <a:spcPts val="0"/>
                        </a:spcBef>
                        <a:spcAft>
                          <a:spcPts val="0"/>
                        </a:spcAft>
                        <a:buNone/>
                      </a:pPr>
                      <a:r>
                        <a:rPr b="1" lang="en-US"/>
                        <a:t>An XBee³ module is used to transmit</a:t>
                      </a:r>
                      <a:endParaRPr b="1"/>
                    </a:p>
                    <a:p>
                      <a:pPr indent="0" lvl="0" marL="0" rtl="0" algn="l">
                        <a:spcBef>
                          <a:spcPts val="0"/>
                        </a:spcBef>
                        <a:spcAft>
                          <a:spcPts val="0"/>
                        </a:spcAft>
                        <a:buNone/>
                      </a:pPr>
                      <a:r>
                        <a:rPr b="1" lang="en-US"/>
                        <a:t>data to the payload and to the ground</a:t>
                      </a:r>
                      <a:endParaRPr b="1"/>
                    </a:p>
                    <a:p>
                      <a:pPr indent="0" lvl="0" marL="0" rtl="0" algn="l">
                        <a:spcBef>
                          <a:spcPts val="0"/>
                        </a:spcBef>
                        <a:spcAft>
                          <a:spcPts val="0"/>
                        </a:spcAft>
                        <a:buNone/>
                      </a:pPr>
                      <a:r>
                        <a:rPr b="1" lang="en-US"/>
                        <a:t>station.</a:t>
                      </a:r>
                      <a:endParaRPr b="1"/>
                    </a:p>
                    <a:p>
                      <a:pPr indent="0" lvl="0" marL="0" rtl="0" algn="l">
                        <a:spcBef>
                          <a:spcPts val="0"/>
                        </a:spcBef>
                        <a:spcAft>
                          <a:spcPts val="0"/>
                        </a:spcAft>
                        <a:buNone/>
                      </a:pPr>
                      <a:r>
                        <a:t/>
                      </a:r>
                      <a:endParaRPr/>
                    </a:p>
                  </a:txBody>
                  <a:tcPr marT="91425" marB="91425" marR="91425" marL="91425">
                    <a:solidFill>
                      <a:srgbClr val="FFF2CC"/>
                    </a:solidFill>
                  </a:tcPr>
                </a:tc>
              </a:tr>
            </a:tbl>
          </a:graphicData>
        </a:graphic>
      </p:graphicFrame>
      <p:pic>
        <p:nvPicPr>
          <p:cNvPr id="1584" name="Google Shape;1584;p127"/>
          <p:cNvPicPr preferRelativeResize="0"/>
          <p:nvPr/>
        </p:nvPicPr>
        <p:blipFill>
          <a:blip r:embed="rId4">
            <a:alphaModFix/>
          </a:blip>
          <a:stretch>
            <a:fillRect/>
          </a:stretch>
        </p:blipFill>
        <p:spPr>
          <a:xfrm>
            <a:off x="6469526" y="1323475"/>
            <a:ext cx="1017250" cy="1602575"/>
          </a:xfrm>
          <a:prstGeom prst="rect">
            <a:avLst/>
          </a:prstGeom>
          <a:noFill/>
          <a:ln>
            <a:noFill/>
          </a:ln>
        </p:spPr>
      </p:pic>
      <p:pic>
        <p:nvPicPr>
          <p:cNvPr id="1585" name="Google Shape;1585;p127"/>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pic>
        <p:nvPicPr>
          <p:cNvPr id="1586" name="Google Shape;1586;p127"/>
          <p:cNvPicPr preferRelativeResize="0"/>
          <p:nvPr/>
        </p:nvPicPr>
        <p:blipFill>
          <a:blip r:embed="rId6">
            <a:alphaModFix/>
          </a:blip>
          <a:stretch>
            <a:fillRect/>
          </a:stretch>
        </p:blipFill>
        <p:spPr>
          <a:xfrm>
            <a:off x="1024128" y="1362456"/>
            <a:ext cx="2286001" cy="170992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2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92" name="Google Shape;1592;p128"/>
          <p:cNvSpPr txBox="1"/>
          <p:nvPr>
            <p:ph idx="12" type="sldNum"/>
          </p:nvPr>
        </p:nvSpPr>
        <p:spPr>
          <a:xfrm>
            <a:off x="8031125" y="6477000"/>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93" name="Google Shape;1593;p12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Processor &amp; Memory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1594" name="Google Shape;1594;p12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595" name="Google Shape;1595;p12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96" name="Google Shape;1596;p128"/>
          <p:cNvSpPr txBox="1"/>
          <p:nvPr>
            <p:ph idx="1" type="body"/>
          </p:nvPr>
        </p:nvSpPr>
        <p:spPr>
          <a:xfrm>
            <a:off x="228600" y="1096963"/>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t>
            </a:r>
            <a:endParaRPr b="1" i="0" sz="2400" u="none" cap="none" strike="noStrike">
              <a:solidFill>
                <a:schemeClr val="dk1"/>
              </a:solidFill>
              <a:latin typeface="Arial"/>
              <a:ea typeface="Arial"/>
              <a:cs typeface="Arial"/>
              <a:sym typeface="Arial"/>
            </a:endParaRPr>
          </a:p>
        </p:txBody>
      </p:sp>
      <p:graphicFrame>
        <p:nvGraphicFramePr>
          <p:cNvPr id="1597" name="Google Shape;1597;p128"/>
          <p:cNvGraphicFramePr/>
          <p:nvPr/>
        </p:nvGraphicFramePr>
        <p:xfrm>
          <a:off x="169463" y="1209550"/>
          <a:ext cx="3000000" cy="3000000"/>
        </p:xfrm>
        <a:graphic>
          <a:graphicData uri="http://schemas.openxmlformats.org/drawingml/2006/table">
            <a:tbl>
              <a:tblPr>
                <a:noFill/>
                <a:tableStyleId>{DEA16444-F34E-4804-BBA8-A53AC711FF5E}</a:tableStyleId>
              </a:tblPr>
              <a:tblGrid>
                <a:gridCol w="865075"/>
                <a:gridCol w="719450"/>
                <a:gridCol w="1399525"/>
                <a:gridCol w="1120400"/>
                <a:gridCol w="1384650"/>
                <a:gridCol w="1502775"/>
                <a:gridCol w="1029750"/>
                <a:gridCol w="783425"/>
              </a:tblGrid>
              <a:tr h="85445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BOOT TIME</a:t>
                      </a:r>
                      <a:endParaRPr b="1"/>
                    </a:p>
                  </a:txBody>
                  <a:tcPr marT="91425" marB="91425" marR="91425" marL="91425">
                    <a:solidFill>
                      <a:srgbClr val="FFFF00"/>
                    </a:solidFill>
                  </a:tcPr>
                </a:tc>
                <a:tc>
                  <a:txBody>
                    <a:bodyPr/>
                    <a:lstStyle/>
                    <a:p>
                      <a:pPr indent="0" lvl="0" marL="0" rtl="0" algn="l">
                        <a:spcBef>
                          <a:spcPts val="0"/>
                        </a:spcBef>
                        <a:spcAft>
                          <a:spcPts val="0"/>
                        </a:spcAft>
                        <a:buNone/>
                      </a:pPr>
                      <a:r>
                        <a:rPr b="1" lang="en-US"/>
                        <a:t>PROCESSOR SPEED</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I/O PINS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MEMORY STORAGE REQUIRED</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SUPPLY VOLTAGE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970775">
                <a:tc>
                  <a:txBody>
                    <a:bodyPr/>
                    <a:lstStyle/>
                    <a:p>
                      <a:pPr indent="0" lvl="0" marL="0" rtl="0" algn="l">
                        <a:spcBef>
                          <a:spcPts val="0"/>
                        </a:spcBef>
                        <a:spcAft>
                          <a:spcPts val="0"/>
                        </a:spcAft>
                        <a:buNone/>
                      </a:pPr>
                      <a:r>
                        <a:rPr lang="en-US"/>
                        <a:t>Arduino</a:t>
                      </a:r>
                      <a:endParaRPr/>
                    </a:p>
                    <a:p>
                      <a:pPr indent="0" lvl="0" marL="0" rtl="0" algn="l">
                        <a:spcBef>
                          <a:spcPts val="0"/>
                        </a:spcBef>
                        <a:spcAft>
                          <a:spcPts val="0"/>
                        </a:spcAft>
                        <a:buNone/>
                      </a:pPr>
                      <a:r>
                        <a:rPr lang="en-US"/>
                        <a:t>Mega</a:t>
                      </a:r>
                      <a:endParaRPr/>
                    </a:p>
                    <a:p>
                      <a:pPr indent="0" lvl="0" marL="0" rtl="0" algn="l">
                        <a:spcBef>
                          <a:spcPts val="0"/>
                        </a:spcBef>
                        <a:spcAft>
                          <a:spcPts val="0"/>
                        </a:spcAft>
                        <a:buNone/>
                      </a:pPr>
                      <a:r>
                        <a:rPr lang="en-US"/>
                        <a:t>2560</a:t>
                      </a:r>
                      <a:endParaRPr/>
                    </a:p>
                    <a:p>
                      <a:pPr indent="0" lvl="0" marL="0" rtl="0" algn="l">
                        <a:spcBef>
                          <a:spcPts val="0"/>
                        </a:spcBef>
                        <a:spcAft>
                          <a:spcPts val="0"/>
                        </a:spcAft>
                        <a:buNone/>
                      </a:pPr>
                      <a:r>
                        <a:rPr lang="en-US"/>
                        <a:t>mini</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3.50 s</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16 MHz</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US"/>
                        <a:t>Analog In[16] PWM [14]</a:t>
                      </a:r>
                      <a:endParaRPr/>
                    </a:p>
                    <a:p>
                      <a:pPr indent="0" lvl="0" marL="0" rtl="0" algn="l">
                        <a:spcBef>
                          <a:spcPts val="0"/>
                        </a:spcBef>
                        <a:spcAft>
                          <a:spcPts val="0"/>
                        </a:spcAft>
                        <a:buNone/>
                      </a:pPr>
                      <a:r>
                        <a:rPr lang="en-US"/>
                        <a:t>Digital [70]</a:t>
                      </a:r>
                      <a:endParaRPr/>
                    </a:p>
                    <a:p>
                      <a:pPr indent="0" lvl="0" marL="0" rtl="0" algn="l">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US"/>
                        <a:t>I2C [1]</a:t>
                      </a:r>
                      <a:endParaRPr/>
                    </a:p>
                    <a:p>
                      <a:pPr indent="0" lvl="0" marL="0" rtl="0" algn="l">
                        <a:spcBef>
                          <a:spcPts val="0"/>
                        </a:spcBef>
                        <a:spcAft>
                          <a:spcPts val="0"/>
                        </a:spcAft>
                        <a:buNone/>
                      </a:pPr>
                      <a:r>
                        <a:rPr lang="en-US"/>
                        <a:t>SPI [5]</a:t>
                      </a:r>
                      <a:endParaRPr/>
                    </a:p>
                    <a:p>
                      <a:pPr indent="0" lvl="0" marL="0" rtl="0" algn="l">
                        <a:spcBef>
                          <a:spcPts val="0"/>
                        </a:spcBef>
                        <a:spcAft>
                          <a:spcPts val="0"/>
                        </a:spcAft>
                        <a:buNone/>
                      </a:pPr>
                      <a:r>
                        <a:rPr lang="en-US"/>
                        <a:t>UART [4]]</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Flash- 256KB</a:t>
                      </a:r>
                      <a:endParaRPr/>
                    </a:p>
                    <a:p>
                      <a:pPr indent="0" lvl="0" marL="0" rtl="0" algn="ctr">
                        <a:spcBef>
                          <a:spcPts val="0"/>
                        </a:spcBef>
                        <a:spcAft>
                          <a:spcPts val="0"/>
                        </a:spcAft>
                        <a:buNone/>
                      </a:pPr>
                      <a:r>
                        <a:rPr lang="en-US"/>
                        <a:t>SRAM- 8KB</a:t>
                      </a:r>
                      <a:endParaRPr/>
                    </a:p>
                    <a:p>
                      <a:pPr indent="0" lvl="0" marL="0" rtl="0" algn="ctr">
                        <a:spcBef>
                          <a:spcPts val="0"/>
                        </a:spcBef>
                        <a:spcAft>
                          <a:spcPts val="0"/>
                        </a:spcAft>
                        <a:buNone/>
                      </a:pPr>
                      <a:r>
                        <a:rPr lang="en-US"/>
                        <a:t>EEPROM- 4KB</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SV-12V</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$ 24,93</a:t>
                      </a:r>
                      <a:endParaRPr/>
                    </a:p>
                  </a:txBody>
                  <a:tcPr marT="91425" marB="91425" marR="91425" marL="91425">
                    <a:lnB cap="flat" cmpd="sng" w="9525">
                      <a:solidFill>
                        <a:srgbClr val="FF0000"/>
                      </a:solidFill>
                      <a:prstDash val="solid"/>
                      <a:round/>
                      <a:headEnd len="sm" w="sm" type="none"/>
                      <a:tailEnd len="sm" w="sm" type="none"/>
                    </a:lnB>
                  </a:tcPr>
                </a:tc>
              </a:tr>
              <a:tr h="1037325">
                <a:tc>
                  <a:txBody>
                    <a:bodyPr/>
                    <a:lstStyle/>
                    <a:p>
                      <a:pPr indent="0" lvl="0" marL="0" rtl="0" algn="l">
                        <a:spcBef>
                          <a:spcPts val="0"/>
                        </a:spcBef>
                        <a:spcAft>
                          <a:spcPts val="0"/>
                        </a:spcAft>
                        <a:buNone/>
                      </a:pPr>
                      <a:r>
                        <a:rPr lang="en-US">
                          <a:solidFill>
                            <a:srgbClr val="FF0000"/>
                          </a:solidFill>
                        </a:rPr>
                        <a:t>Storm32</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4.84 s</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16 MHz</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0000"/>
                          </a:solidFill>
                        </a:rPr>
                        <a:t>Analog In[8]</a:t>
                      </a:r>
                      <a:endParaRPr>
                        <a:solidFill>
                          <a:srgbClr val="FF0000"/>
                        </a:solidFill>
                      </a:endParaRPr>
                    </a:p>
                    <a:p>
                      <a:pPr indent="0" lvl="0" marL="0" rtl="0" algn="l">
                        <a:spcBef>
                          <a:spcPts val="0"/>
                        </a:spcBef>
                        <a:spcAft>
                          <a:spcPts val="0"/>
                        </a:spcAft>
                        <a:buNone/>
                      </a:pPr>
                      <a:r>
                        <a:rPr lang="en-US">
                          <a:solidFill>
                            <a:srgbClr val="FF0000"/>
                          </a:solidFill>
                        </a:rPr>
                        <a:t>PWM [6]</a:t>
                      </a:r>
                      <a:endParaRPr>
                        <a:solidFill>
                          <a:srgbClr val="FF0000"/>
                        </a:solidFill>
                      </a:endParaRPr>
                    </a:p>
                    <a:p>
                      <a:pPr indent="0" lvl="0" marL="0" rtl="0" algn="l">
                        <a:spcBef>
                          <a:spcPts val="0"/>
                        </a:spcBef>
                        <a:spcAft>
                          <a:spcPts val="0"/>
                        </a:spcAft>
                        <a:buNone/>
                      </a:pPr>
                      <a:r>
                        <a:rPr lang="en-US">
                          <a:solidFill>
                            <a:srgbClr val="FF0000"/>
                          </a:solidFill>
                        </a:rPr>
                        <a:t>Digital[62]</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0000"/>
                          </a:solidFill>
                        </a:rPr>
                        <a:t>I2C [1]</a:t>
                      </a:r>
                      <a:endParaRPr>
                        <a:solidFill>
                          <a:srgbClr val="FF0000"/>
                        </a:solidFill>
                      </a:endParaRPr>
                    </a:p>
                    <a:p>
                      <a:pPr indent="0" lvl="0" marL="0" rtl="0" algn="l">
                        <a:spcBef>
                          <a:spcPts val="0"/>
                        </a:spcBef>
                        <a:spcAft>
                          <a:spcPts val="0"/>
                        </a:spcAft>
                        <a:buNone/>
                      </a:pPr>
                      <a:r>
                        <a:rPr lang="en-US">
                          <a:solidFill>
                            <a:srgbClr val="FF0000"/>
                          </a:solidFill>
                        </a:rPr>
                        <a:t>SPI [1]</a:t>
                      </a:r>
                      <a:endParaRPr>
                        <a:solidFill>
                          <a:srgbClr val="FF0000"/>
                        </a:solidFill>
                      </a:endParaRPr>
                    </a:p>
                    <a:p>
                      <a:pPr indent="0" lvl="0" marL="0" rtl="0" algn="l">
                        <a:spcBef>
                          <a:spcPts val="0"/>
                        </a:spcBef>
                        <a:spcAft>
                          <a:spcPts val="0"/>
                        </a:spcAft>
                        <a:buNone/>
                      </a:pPr>
                      <a:r>
                        <a:rPr lang="en-US">
                          <a:solidFill>
                            <a:srgbClr val="FF0000"/>
                          </a:solidFill>
                        </a:rPr>
                        <a:t>UART [1]</a:t>
                      </a:r>
                      <a:endParaRPr>
                        <a:solidFill>
                          <a:srgbClr val="FF0000"/>
                        </a:solidFill>
                      </a:endParaRPr>
                    </a:p>
                    <a:p>
                      <a:pPr indent="0" lvl="0" marL="0" rtl="0" algn="l">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Flash-32 KB</a:t>
                      </a:r>
                      <a:endParaRPr>
                        <a:solidFill>
                          <a:srgbClr val="FF0000"/>
                        </a:solidFill>
                      </a:endParaRPr>
                    </a:p>
                    <a:p>
                      <a:pPr indent="0" lvl="0" marL="0" rtl="0" algn="ctr">
                        <a:spcBef>
                          <a:spcPts val="0"/>
                        </a:spcBef>
                        <a:spcAft>
                          <a:spcPts val="0"/>
                        </a:spcAft>
                        <a:buNone/>
                      </a:pPr>
                      <a:r>
                        <a:rPr lang="en-US">
                          <a:solidFill>
                            <a:srgbClr val="FF0000"/>
                          </a:solidFill>
                        </a:rPr>
                        <a:t>SRAM-2 KB</a:t>
                      </a:r>
                      <a:endParaRPr>
                        <a:solidFill>
                          <a:srgbClr val="FF0000"/>
                        </a:solidFill>
                      </a:endParaRPr>
                    </a:p>
                    <a:p>
                      <a:pPr indent="0" lvl="0" marL="0" rtl="0" algn="ctr">
                        <a:spcBef>
                          <a:spcPts val="0"/>
                        </a:spcBef>
                        <a:spcAft>
                          <a:spcPts val="0"/>
                        </a:spcAft>
                        <a:buNone/>
                      </a:pPr>
                      <a:r>
                        <a:rPr lang="en-US">
                          <a:solidFill>
                            <a:srgbClr val="FF0000"/>
                          </a:solidFill>
                        </a:rPr>
                        <a:t>EEPROM-1 KB</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5V-9V</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$ 22,00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1598" name="Google Shape;1598;p128"/>
          <p:cNvSpPr txBox="1"/>
          <p:nvPr/>
        </p:nvSpPr>
        <p:spPr>
          <a:xfrm>
            <a:off x="225350" y="4700750"/>
            <a:ext cx="628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t>We chose the Arduino Storm32 it is more compact</a:t>
            </a:r>
            <a:endParaRPr b="1"/>
          </a:p>
          <a:p>
            <a:pPr indent="0" lvl="0" marL="0" rtl="0" algn="l">
              <a:spcBef>
                <a:spcPts val="0"/>
              </a:spcBef>
              <a:spcAft>
                <a:spcPts val="0"/>
              </a:spcAft>
              <a:buClr>
                <a:schemeClr val="dk1"/>
              </a:buClr>
              <a:buSzPts val="1100"/>
              <a:buFont typeface="Arial"/>
              <a:buNone/>
            </a:pPr>
            <a:r>
              <a:rPr b="1" lang="en-US"/>
              <a:t>and cheaper. It is not as complete as the Arduino Mega</a:t>
            </a:r>
            <a:endParaRPr b="1"/>
          </a:p>
          <a:p>
            <a:pPr indent="0" lvl="0" marL="0" rtl="0" algn="l">
              <a:spcBef>
                <a:spcPts val="0"/>
              </a:spcBef>
              <a:spcAft>
                <a:spcPts val="0"/>
              </a:spcAft>
              <a:buClr>
                <a:schemeClr val="dk1"/>
              </a:buClr>
              <a:buSzPts val="1100"/>
              <a:buFont typeface="Arial"/>
              <a:buNone/>
            </a:pPr>
            <a:r>
              <a:rPr b="1" lang="en-US"/>
              <a:t>mini, but for what we need in the payload it is enough.</a:t>
            </a:r>
            <a:endParaRPr b="1"/>
          </a:p>
          <a:p>
            <a:pPr indent="0" lvl="0" marL="0" rtl="0" algn="l">
              <a:spcBef>
                <a:spcPts val="0"/>
              </a:spcBef>
              <a:spcAft>
                <a:spcPts val="0"/>
              </a:spcAft>
              <a:buNone/>
            </a:pPr>
            <a:r>
              <a:t/>
            </a:r>
            <a:endParaRPr/>
          </a:p>
        </p:txBody>
      </p:sp>
      <p:pic>
        <p:nvPicPr>
          <p:cNvPr id="1599" name="Google Shape;1599;p12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pic>
        <p:nvPicPr>
          <p:cNvPr id="1600" name="Google Shape;1600;p128"/>
          <p:cNvPicPr preferRelativeResize="0"/>
          <p:nvPr/>
        </p:nvPicPr>
        <p:blipFill>
          <a:blip r:embed="rId4">
            <a:alphaModFix/>
          </a:blip>
          <a:stretch>
            <a:fillRect/>
          </a:stretch>
        </p:blipFill>
        <p:spPr>
          <a:xfrm>
            <a:off x="6254496" y="4462272"/>
            <a:ext cx="2286001" cy="170992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2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06" name="Google Shape;1606;p12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07" name="Google Shape;1607;p12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Antenna Trade &amp; Selection</a:t>
            </a:r>
            <a:endParaRPr/>
          </a:p>
        </p:txBody>
      </p:sp>
      <p:sp>
        <p:nvSpPr>
          <p:cNvPr id="1608" name="Google Shape;1608;p12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609" name="Google Shape;1609;p12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610" name="Google Shape;1610;p129"/>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337475"/>
                <a:gridCol w="1472600"/>
                <a:gridCol w="1339925"/>
                <a:gridCol w="1479025"/>
                <a:gridCol w="691925"/>
                <a:gridCol w="1560800"/>
                <a:gridCol w="73682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CONNECTION 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FREQUENCY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DIRECTION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GAIN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BEAM WIDTH</a:t>
                      </a:r>
                      <a:endParaRPr b="1"/>
                    </a:p>
                    <a:p>
                      <a:pPr indent="0" lvl="0" marL="0" rtl="0" algn="ctr">
                        <a:spcBef>
                          <a:spcPts val="0"/>
                        </a:spcBef>
                        <a:spcAft>
                          <a:spcPts val="0"/>
                        </a:spcAft>
                        <a:buNone/>
                      </a:pPr>
                      <a:r>
                        <a:rPr b="1" lang="en-US"/>
                        <a:t>HORIZONTAL/</a:t>
                      </a:r>
                      <a:endParaRPr b="1"/>
                    </a:p>
                    <a:p>
                      <a:pPr indent="0" lvl="0" marL="0" rtl="0" algn="ctr">
                        <a:spcBef>
                          <a:spcPts val="0"/>
                        </a:spcBef>
                        <a:spcAft>
                          <a:spcPts val="0"/>
                        </a:spcAft>
                        <a:buNone/>
                      </a:pPr>
                      <a:r>
                        <a:rPr b="1" lang="en-US"/>
                        <a:t>VERTICAL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501750">
                <a:tc>
                  <a:txBody>
                    <a:bodyPr/>
                    <a:lstStyle/>
                    <a:p>
                      <a:pPr indent="0" lvl="0" marL="0" rtl="0" algn="ctr">
                        <a:spcBef>
                          <a:spcPts val="0"/>
                        </a:spcBef>
                        <a:spcAft>
                          <a:spcPts val="0"/>
                        </a:spcAft>
                        <a:buNone/>
                      </a:pPr>
                      <a:r>
                        <a:rPr lang="en-US"/>
                        <a:t>Generic 2.4GHz</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RP - SMA</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2.4 GHz</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Omnidirectional</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2</a:t>
                      </a:r>
                      <a:r>
                        <a:rPr lang="en-US"/>
                        <a:t>dBi</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360°/32°</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$2.00</a:t>
                      </a:r>
                      <a:endParaRPr/>
                    </a:p>
                  </a:txBody>
                  <a:tcPr marT="91425" marB="91425" marR="91425" marL="91425">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solidFill>
                            <a:srgbClr val="FF0000"/>
                          </a:solidFill>
                        </a:rPr>
                        <a:t>Antenna of XBee³</a:t>
                      </a:r>
                      <a:endParaRPr>
                        <a:solidFill>
                          <a:srgbClr val="FF0000"/>
                        </a:solidFill>
                      </a:endParaRPr>
                    </a:p>
                    <a:p>
                      <a:pPr indent="0" lvl="0" marL="0" rtl="0" algn="ctr">
                        <a:spcBef>
                          <a:spcPts val="0"/>
                        </a:spcBef>
                        <a:spcAft>
                          <a:spcPts val="0"/>
                        </a:spcAft>
                        <a:buNone/>
                      </a:pPr>
                      <a:r>
                        <a:rPr lang="en-US">
                          <a:solidFill>
                            <a:srgbClr val="FF0000"/>
                          </a:solidFill>
                        </a:rPr>
                        <a:t>module</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2.4 GHz</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Omnidirectional</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2dBi</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360°/32°</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$0.00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1611" name="Google Shape;1611;p129"/>
          <p:cNvPicPr preferRelativeResize="0"/>
          <p:nvPr/>
        </p:nvPicPr>
        <p:blipFill>
          <a:blip r:embed="rId3">
            <a:alphaModFix/>
          </a:blip>
          <a:stretch>
            <a:fillRect/>
          </a:stretch>
        </p:blipFill>
        <p:spPr>
          <a:xfrm>
            <a:off x="4280713" y="3650200"/>
            <a:ext cx="4600575" cy="2600325"/>
          </a:xfrm>
          <a:prstGeom prst="rect">
            <a:avLst/>
          </a:prstGeom>
          <a:noFill/>
          <a:ln>
            <a:noFill/>
          </a:ln>
        </p:spPr>
      </p:pic>
      <p:sp>
        <p:nvSpPr>
          <p:cNvPr id="1612" name="Google Shape;1612;p129"/>
          <p:cNvSpPr txBox="1"/>
          <p:nvPr/>
        </p:nvSpPr>
        <p:spPr>
          <a:xfrm>
            <a:off x="262725" y="3737350"/>
            <a:ext cx="4149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t>We chose to use the antenna that is included in the</a:t>
            </a:r>
            <a:endParaRPr b="1"/>
          </a:p>
          <a:p>
            <a:pPr indent="0" lvl="0" marL="0" rtl="0" algn="l">
              <a:spcBef>
                <a:spcPts val="0"/>
              </a:spcBef>
              <a:spcAft>
                <a:spcPts val="0"/>
              </a:spcAft>
              <a:buClr>
                <a:schemeClr val="dk1"/>
              </a:buClr>
              <a:buSzPts val="1100"/>
              <a:buFont typeface="Arial"/>
              <a:buNone/>
            </a:pPr>
            <a:r>
              <a:rPr b="1" lang="en-US"/>
              <a:t>XBee module because in this way we reduce costs and</a:t>
            </a:r>
            <a:endParaRPr b="1"/>
          </a:p>
          <a:p>
            <a:pPr indent="0" lvl="0" marL="0" rtl="0" algn="l">
              <a:spcBef>
                <a:spcPts val="0"/>
              </a:spcBef>
              <a:spcAft>
                <a:spcPts val="0"/>
              </a:spcAft>
              <a:buClr>
                <a:schemeClr val="dk1"/>
              </a:buClr>
              <a:buSzPts val="1100"/>
              <a:buFont typeface="Arial"/>
              <a:buNone/>
            </a:pPr>
            <a:r>
              <a:rPr b="1" lang="en-US"/>
              <a:t>and it is enough to cover our needs.</a:t>
            </a:r>
            <a:endParaRPr b="1"/>
          </a:p>
          <a:p>
            <a:pPr indent="0" lvl="0" marL="0" rtl="0" algn="l">
              <a:spcBef>
                <a:spcPts val="0"/>
              </a:spcBef>
              <a:spcAft>
                <a:spcPts val="0"/>
              </a:spcAft>
              <a:buNone/>
            </a:pPr>
            <a:r>
              <a:t/>
            </a:r>
            <a:endParaRPr/>
          </a:p>
        </p:txBody>
      </p:sp>
      <p:pic>
        <p:nvPicPr>
          <p:cNvPr id="1613" name="Google Shape;1613;p129"/>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3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19" name="Google Shape;1619;p13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20" name="Google Shape;1620;p13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Radio Configuration</a:t>
            </a:r>
            <a:endParaRPr/>
          </a:p>
        </p:txBody>
      </p:sp>
      <p:sp>
        <p:nvSpPr>
          <p:cNvPr id="1621" name="Google Shape;1621;p13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622" name="Google Shape;1622;p13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23" name="Google Shape;1623;p130"/>
          <p:cNvSpPr txBox="1"/>
          <p:nvPr/>
        </p:nvSpPr>
        <p:spPr>
          <a:xfrm>
            <a:off x="316900" y="1293000"/>
            <a:ext cx="8642700" cy="4494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b="1" lang="en-US" sz="2000">
                <a:solidFill>
                  <a:schemeClr val="dk1"/>
                </a:solidFill>
              </a:rPr>
              <a:t>XBEE radio selection: XBee³</a:t>
            </a:r>
            <a:endParaRPr b="1" sz="2000">
              <a:solidFill>
                <a:schemeClr val="dk1"/>
              </a:solidFill>
            </a:endParaRPr>
          </a:p>
          <a:p>
            <a:pPr indent="0" lvl="0" marL="457200" rtl="0" algn="l">
              <a:spcBef>
                <a:spcPts val="0"/>
              </a:spcBef>
              <a:spcAft>
                <a:spcPts val="0"/>
              </a:spcAft>
              <a:buNone/>
            </a:pPr>
            <a:r>
              <a:t/>
            </a:r>
            <a:endParaRPr b="1" sz="2000">
              <a:solidFill>
                <a:schemeClr val="dk1"/>
              </a:solidFill>
            </a:endParaRPr>
          </a:p>
          <a:p>
            <a:pPr indent="-355600" lvl="0" marL="457200" rtl="0" algn="l">
              <a:spcBef>
                <a:spcPts val="0"/>
              </a:spcBef>
              <a:spcAft>
                <a:spcPts val="0"/>
              </a:spcAft>
              <a:buClr>
                <a:schemeClr val="dk1"/>
              </a:buClr>
              <a:buSzPts val="2000"/>
              <a:buChar char="●"/>
            </a:pPr>
            <a:r>
              <a:rPr b="1" lang="en-US" sz="2000">
                <a:solidFill>
                  <a:schemeClr val="dk1"/>
                </a:solidFill>
              </a:rPr>
              <a:t>NETID: 6064</a:t>
            </a:r>
            <a:endParaRPr b="1" sz="2000">
              <a:solidFill>
                <a:schemeClr val="dk1"/>
              </a:solidFill>
            </a:endParaRPr>
          </a:p>
          <a:p>
            <a:pPr indent="0" lvl="0" marL="457200" rtl="0" algn="l">
              <a:spcBef>
                <a:spcPts val="0"/>
              </a:spcBef>
              <a:spcAft>
                <a:spcPts val="0"/>
              </a:spcAft>
              <a:buNone/>
            </a:pPr>
            <a:r>
              <a:t/>
            </a:r>
            <a:endParaRPr b="1" sz="2000">
              <a:solidFill>
                <a:schemeClr val="dk1"/>
              </a:solidFill>
            </a:endParaRPr>
          </a:p>
          <a:p>
            <a:pPr indent="-355600" lvl="0" marL="457200" rtl="0" algn="l">
              <a:spcBef>
                <a:spcPts val="0"/>
              </a:spcBef>
              <a:spcAft>
                <a:spcPts val="0"/>
              </a:spcAft>
              <a:buClr>
                <a:schemeClr val="dk1"/>
              </a:buClr>
              <a:buSzPts val="2000"/>
              <a:buChar char="●"/>
            </a:pPr>
            <a:r>
              <a:rPr b="1" lang="en-US" sz="2000">
                <a:solidFill>
                  <a:schemeClr val="dk1"/>
                </a:solidFill>
              </a:rPr>
              <a:t>TRANSMISSION CONTROL: </a:t>
            </a:r>
            <a:r>
              <a:rPr lang="en-US" sz="2000">
                <a:solidFill>
                  <a:schemeClr val="dk1"/>
                </a:solidFill>
              </a:rPr>
              <a:t>The XBEEs in the Payload are set as</a:t>
            </a:r>
            <a:endParaRPr sz="2000">
              <a:solidFill>
                <a:schemeClr val="dk1"/>
              </a:solidFill>
            </a:endParaRPr>
          </a:p>
          <a:p>
            <a:pPr indent="0" lvl="0" marL="457200" rtl="0" algn="l">
              <a:spcBef>
                <a:spcPts val="0"/>
              </a:spcBef>
              <a:spcAft>
                <a:spcPts val="0"/>
              </a:spcAft>
              <a:buNone/>
            </a:pPr>
            <a:r>
              <a:rPr lang="en-US" sz="2000">
                <a:solidFill>
                  <a:schemeClr val="dk1"/>
                </a:solidFill>
              </a:rPr>
              <a:t>Endpoint and the XBee in the container is set at Coordinator In all of</a:t>
            </a:r>
            <a:endParaRPr sz="2000">
              <a:solidFill>
                <a:schemeClr val="dk1"/>
              </a:solidFill>
            </a:endParaRPr>
          </a:p>
          <a:p>
            <a:pPr indent="0" lvl="0" marL="457200" rtl="0" algn="l">
              <a:spcBef>
                <a:spcPts val="0"/>
              </a:spcBef>
              <a:spcAft>
                <a:spcPts val="0"/>
              </a:spcAft>
              <a:buNone/>
            </a:pPr>
            <a:r>
              <a:rPr lang="en-US" sz="2000">
                <a:solidFill>
                  <a:schemeClr val="dk1"/>
                </a:solidFill>
              </a:rPr>
              <a:t>the mission phases the Endpoints transmit the telemetry data only to</a:t>
            </a:r>
            <a:endParaRPr sz="2000">
              <a:solidFill>
                <a:schemeClr val="dk1"/>
              </a:solidFill>
            </a:endParaRPr>
          </a:p>
          <a:p>
            <a:pPr indent="0" lvl="0" marL="457200" rtl="0" algn="l">
              <a:spcBef>
                <a:spcPts val="0"/>
              </a:spcBef>
              <a:spcAft>
                <a:spcPts val="0"/>
              </a:spcAft>
              <a:buNone/>
            </a:pPr>
            <a:r>
              <a:rPr lang="en-US" sz="2000">
                <a:solidFill>
                  <a:schemeClr val="dk1"/>
                </a:solidFill>
              </a:rPr>
              <a:t>the Coordinator, while they are in flight and then, the Coordinator sends it to the ground station.</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b="1" lang="en-US" sz="2000">
                <a:solidFill>
                  <a:schemeClr val="dk1"/>
                </a:solidFill>
              </a:rPr>
              <a:t>Data rate: </a:t>
            </a:r>
            <a:r>
              <a:rPr lang="en-US" sz="2000">
                <a:solidFill>
                  <a:schemeClr val="dk1"/>
                </a:solidFill>
              </a:rPr>
              <a:t>The XBEEs in the Payload are set to transmit de data to the container at 4 Hz transmission rate</a:t>
            </a:r>
            <a:endParaRPr sz="2000">
              <a:solidFill>
                <a:schemeClr val="dk1"/>
              </a:solidFill>
            </a:endParaRPr>
          </a:p>
          <a:p>
            <a:pPr indent="0" lvl="0" marL="13716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All the XBEE communicate in unicast mode</a:t>
            </a:r>
            <a:endParaRPr/>
          </a:p>
        </p:txBody>
      </p:sp>
      <p:pic>
        <p:nvPicPr>
          <p:cNvPr id="1624" name="Google Shape;1624;p13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3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30" name="Google Shape;1630;p13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31" name="Google Shape;1631;p13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Telemetry Format</a:t>
            </a:r>
            <a:endParaRPr/>
          </a:p>
        </p:txBody>
      </p:sp>
      <p:sp>
        <p:nvSpPr>
          <p:cNvPr id="1632" name="Google Shape;1632;p13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633" name="Google Shape;1633;p13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34" name="Google Shape;1634;p13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graphicFrame>
        <p:nvGraphicFramePr>
          <p:cNvPr id="1635" name="Google Shape;1635;p131"/>
          <p:cNvGraphicFramePr/>
          <p:nvPr/>
        </p:nvGraphicFramePr>
        <p:xfrm>
          <a:off x="228600" y="1066795"/>
          <a:ext cx="3000000" cy="3000000"/>
        </p:xfrm>
        <a:graphic>
          <a:graphicData uri="http://schemas.openxmlformats.org/drawingml/2006/table">
            <a:tbl>
              <a:tblPr>
                <a:noFill/>
                <a:tableStyleId>{DEA16444-F34E-4804-BBA8-A53AC711FF5E}</a:tableStyleId>
              </a:tblPr>
              <a:tblGrid>
                <a:gridCol w="2418600"/>
                <a:gridCol w="1501375"/>
                <a:gridCol w="4766825"/>
              </a:tblGrid>
              <a:tr h="321400">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283350">
                <a:tc>
                  <a:txBody>
                    <a:bodyPr/>
                    <a:lstStyle/>
                    <a:p>
                      <a:pPr indent="0" lvl="0" marL="0" rtl="0" algn="ctr">
                        <a:spcBef>
                          <a:spcPts val="0"/>
                        </a:spcBef>
                        <a:spcAft>
                          <a:spcPts val="0"/>
                        </a:spcAft>
                        <a:buNone/>
                      </a:pPr>
                      <a:r>
                        <a:rPr lang="en-US"/>
                        <a:t>&lt;TEAM_ID&gt;</a:t>
                      </a:r>
                      <a:endParaRPr/>
                    </a:p>
                  </a:txBody>
                  <a:tcPr marT="91425" marB="91425" marR="91425" marL="91425"/>
                </a:tc>
                <a:tc>
                  <a:txBody>
                    <a:bodyPr/>
                    <a:lstStyle/>
                    <a:p>
                      <a:pPr indent="0" lvl="0" marL="0" rtl="0" algn="ctr">
                        <a:spcBef>
                          <a:spcPts val="0"/>
                        </a:spcBef>
                        <a:spcAft>
                          <a:spcPts val="0"/>
                        </a:spcAft>
                        <a:buNone/>
                      </a:pPr>
                      <a:r>
                        <a:rPr lang="en-US"/>
                        <a:t>1064</a:t>
                      </a:r>
                      <a:endParaRPr/>
                    </a:p>
                  </a:txBody>
                  <a:tcPr marT="91425" marB="91425" marR="91425" marL="91425"/>
                </a:tc>
                <a:tc>
                  <a:txBody>
                    <a:bodyPr/>
                    <a:lstStyle/>
                    <a:p>
                      <a:pPr indent="0" lvl="0" marL="0" rtl="0" algn="ctr">
                        <a:spcBef>
                          <a:spcPts val="0"/>
                        </a:spcBef>
                        <a:spcAft>
                          <a:spcPts val="0"/>
                        </a:spcAft>
                        <a:buNone/>
                      </a:pPr>
                      <a:r>
                        <a:rPr lang="en-US"/>
                        <a:t>Is the assigned team identification.</a:t>
                      </a:r>
                      <a:endParaRPr/>
                    </a:p>
                  </a:txBody>
                  <a:tcPr marT="91425" marB="91425" marR="91425" marL="91425"/>
                </a:tc>
              </a:tr>
              <a:tr h="453500">
                <a:tc>
                  <a:txBody>
                    <a:bodyPr/>
                    <a:lstStyle/>
                    <a:p>
                      <a:pPr indent="0" lvl="0" marL="0" rtl="0" algn="ctr">
                        <a:spcBef>
                          <a:spcPts val="0"/>
                        </a:spcBef>
                        <a:spcAft>
                          <a:spcPts val="0"/>
                        </a:spcAft>
                        <a:buNone/>
                      </a:pPr>
                      <a:r>
                        <a:rPr lang="en-US"/>
                        <a:t>&lt;MISSION_TIME&gt;</a:t>
                      </a:r>
                      <a:endParaRPr/>
                    </a:p>
                  </a:txBody>
                  <a:tcPr marT="91425" marB="91425" marR="91425" marL="91425"/>
                </a:tc>
                <a:tc>
                  <a:txBody>
                    <a:bodyPr/>
                    <a:lstStyle/>
                    <a:p>
                      <a:pPr indent="0" lvl="0" marL="0" rtl="0" algn="ctr">
                        <a:spcBef>
                          <a:spcPts val="0"/>
                        </a:spcBef>
                        <a:spcAft>
                          <a:spcPts val="0"/>
                        </a:spcAft>
                        <a:buNone/>
                      </a:pPr>
                      <a:r>
                        <a:rPr lang="en-US"/>
                        <a:t>13</a:t>
                      </a:r>
                      <a:r>
                        <a:rPr lang="en-US"/>
                        <a:t>:15:55</a:t>
                      </a:r>
                      <a:endParaRPr/>
                    </a:p>
                  </a:txBody>
                  <a:tcPr marT="91425" marB="91425" marR="91425" marL="91425"/>
                </a:tc>
                <a:tc>
                  <a:txBody>
                    <a:bodyPr/>
                    <a:lstStyle/>
                    <a:p>
                      <a:pPr indent="0" lvl="0" marL="0" rtl="0" algn="l">
                        <a:spcBef>
                          <a:spcPts val="0"/>
                        </a:spcBef>
                        <a:spcAft>
                          <a:spcPts val="0"/>
                        </a:spcAft>
                        <a:buNone/>
                      </a:pPr>
                      <a:r>
                        <a:rPr lang="en-US"/>
                        <a:t>Is UTC time in format hh:mm:ss, where hh is hours, mm is minutes, and ss is seconds.</a:t>
                      </a:r>
                      <a:endParaRPr/>
                    </a:p>
                  </a:txBody>
                  <a:tcPr marT="91425" marB="91425" marR="91425" marL="91425"/>
                </a:tc>
              </a:tr>
              <a:tr h="598325">
                <a:tc>
                  <a:txBody>
                    <a:bodyPr/>
                    <a:lstStyle/>
                    <a:p>
                      <a:pPr indent="0" lvl="0" marL="0" rtl="0" algn="ctr">
                        <a:spcBef>
                          <a:spcPts val="0"/>
                        </a:spcBef>
                        <a:spcAft>
                          <a:spcPts val="0"/>
                        </a:spcAft>
                        <a:buNone/>
                      </a:pPr>
                      <a:r>
                        <a:rPr lang="en-US"/>
                        <a:t>&lt;PACKET_COUNT&gt;</a:t>
                      </a:r>
                      <a:endParaRPr/>
                    </a:p>
                  </a:txBody>
                  <a:tcPr marT="91425" marB="91425" marR="91425" marL="91425"/>
                </a:tc>
                <a:tc>
                  <a:txBody>
                    <a:bodyPr/>
                    <a:lstStyle/>
                    <a:p>
                      <a:pPr indent="0" lvl="0" marL="0" rtl="0" algn="ctr">
                        <a:spcBef>
                          <a:spcPts val="0"/>
                        </a:spcBef>
                        <a:spcAft>
                          <a:spcPts val="0"/>
                        </a:spcAft>
                        <a:buNone/>
                      </a:pPr>
                      <a:r>
                        <a:rPr lang="en-US"/>
                        <a:t>4237</a:t>
                      </a:r>
                      <a:endParaRPr/>
                    </a:p>
                  </a:txBody>
                  <a:tcPr marT="91425" marB="91425" marR="91425" marL="91425"/>
                </a:tc>
                <a:tc>
                  <a:txBody>
                    <a:bodyPr/>
                    <a:lstStyle/>
                    <a:p>
                      <a:pPr indent="0" lvl="0" marL="0" rtl="0" algn="l">
                        <a:spcBef>
                          <a:spcPts val="0"/>
                        </a:spcBef>
                        <a:spcAft>
                          <a:spcPts val="0"/>
                        </a:spcAft>
                        <a:buNone/>
                      </a:pPr>
                      <a:r>
                        <a:rPr lang="en-US"/>
                        <a:t>Is the count of transmitted packets, which is to be maintained through processor reset. One count is used for transmission of all packets, regardless of type.</a:t>
                      </a:r>
                      <a:endParaRPr/>
                    </a:p>
                  </a:txBody>
                  <a:tcPr marT="91425" marB="91425" marR="91425" marL="91425"/>
                </a:tc>
              </a:tr>
              <a:tr h="786525">
                <a:tc>
                  <a:txBody>
                    <a:bodyPr/>
                    <a:lstStyle/>
                    <a:p>
                      <a:pPr indent="0" lvl="0" marL="0" rtl="0" algn="ctr">
                        <a:spcBef>
                          <a:spcPts val="0"/>
                        </a:spcBef>
                        <a:spcAft>
                          <a:spcPts val="0"/>
                        </a:spcAft>
                        <a:buNone/>
                      </a:pPr>
                      <a:r>
                        <a:rPr lang="en-US"/>
                        <a:t>&lt;PACKET_TYPE&gt;</a:t>
                      </a:r>
                      <a:endParaRPr/>
                    </a:p>
                  </a:txBody>
                  <a:tcPr marT="91425" marB="91425" marR="91425" marL="91425"/>
                </a:tc>
                <a:tc>
                  <a:txBody>
                    <a:bodyPr/>
                    <a:lstStyle/>
                    <a:p>
                      <a:pPr indent="0" lvl="0" marL="0" rtl="0" algn="ctr">
                        <a:spcBef>
                          <a:spcPts val="0"/>
                        </a:spcBef>
                        <a:spcAft>
                          <a:spcPts val="0"/>
                        </a:spcAft>
                        <a:buNone/>
                      </a:pPr>
                      <a:r>
                        <a:rPr lang="en-US"/>
                        <a:t>T</a:t>
                      </a:r>
                      <a:endParaRPr/>
                    </a:p>
                  </a:txBody>
                  <a:tcPr marT="91425" marB="91425" marR="91425" marL="91425"/>
                </a:tc>
                <a:tc>
                  <a:txBody>
                    <a:bodyPr/>
                    <a:lstStyle/>
                    <a:p>
                      <a:pPr indent="0" lvl="0" marL="0" rtl="0" algn="l">
                        <a:spcBef>
                          <a:spcPts val="0"/>
                        </a:spcBef>
                        <a:spcAft>
                          <a:spcPts val="0"/>
                        </a:spcAft>
                        <a:buNone/>
                      </a:pPr>
                      <a:r>
                        <a:rPr lang="en-US"/>
                        <a:t>is the ASCII character ‘C’ for Container telemetry, character ‘T’ for Tethered Payload relay telemetry, and character ‘X’ for optional custom packets.</a:t>
                      </a:r>
                      <a:endParaRPr/>
                    </a:p>
                  </a:txBody>
                  <a:tcPr marT="91425" marB="91425" marR="91425" marL="91425"/>
                </a:tc>
              </a:tr>
              <a:tr h="461000">
                <a:tc>
                  <a:txBody>
                    <a:bodyPr/>
                    <a:lstStyle/>
                    <a:p>
                      <a:pPr indent="0" lvl="0" marL="0" rtl="0" algn="ctr">
                        <a:spcBef>
                          <a:spcPts val="0"/>
                        </a:spcBef>
                        <a:spcAft>
                          <a:spcPts val="0"/>
                        </a:spcAft>
                        <a:buNone/>
                      </a:pPr>
                      <a:r>
                        <a:rPr lang="en-US"/>
                        <a:t>&lt;TP_ALTITUDE&gt;</a:t>
                      </a:r>
                      <a:endParaRPr/>
                    </a:p>
                  </a:txBody>
                  <a:tcPr marT="91425" marB="91425" marR="91425" marL="91425"/>
                </a:tc>
                <a:tc>
                  <a:txBody>
                    <a:bodyPr/>
                    <a:lstStyle/>
                    <a:p>
                      <a:pPr indent="0" lvl="0" marL="0" rtl="0" algn="ctr">
                        <a:spcBef>
                          <a:spcPts val="0"/>
                        </a:spcBef>
                        <a:spcAft>
                          <a:spcPts val="0"/>
                        </a:spcAft>
                        <a:buNone/>
                      </a:pPr>
                      <a:r>
                        <a:rPr lang="en-US"/>
                        <a:t>84.1</a:t>
                      </a:r>
                      <a:endParaRPr/>
                    </a:p>
                  </a:txBody>
                  <a:tcPr marT="91425" marB="91425" marR="91425" marL="91425"/>
                </a:tc>
                <a:tc>
                  <a:txBody>
                    <a:bodyPr/>
                    <a:lstStyle/>
                    <a:p>
                      <a:pPr indent="0" lvl="0" marL="0" rtl="0" algn="ctr">
                        <a:spcBef>
                          <a:spcPts val="0"/>
                        </a:spcBef>
                        <a:spcAft>
                          <a:spcPts val="0"/>
                        </a:spcAft>
                        <a:buNone/>
                      </a:pPr>
                      <a:r>
                        <a:rPr lang="en-US"/>
                        <a:t>Is the altitude in units of meters and must be relative to</a:t>
                      </a:r>
                      <a:endParaRPr/>
                    </a:p>
                    <a:p>
                      <a:pPr indent="0" lvl="0" marL="0" rtl="0" algn="ctr">
                        <a:spcBef>
                          <a:spcPts val="0"/>
                        </a:spcBef>
                        <a:spcAft>
                          <a:spcPts val="0"/>
                        </a:spcAft>
                        <a:buNone/>
                      </a:pPr>
                      <a:r>
                        <a:rPr lang="en-US"/>
                        <a:t>ground level. The resolution must be 0.1 meters.</a:t>
                      </a:r>
                      <a:endParaRPr/>
                    </a:p>
                  </a:txBody>
                  <a:tcPr marT="91425" marB="91425" marR="91425" marL="91425"/>
                </a:tc>
              </a:tr>
              <a:tr h="432125">
                <a:tc>
                  <a:txBody>
                    <a:bodyPr/>
                    <a:lstStyle/>
                    <a:p>
                      <a:pPr indent="0" lvl="0" marL="0" rtl="0" algn="ctr">
                        <a:spcBef>
                          <a:spcPts val="0"/>
                        </a:spcBef>
                        <a:spcAft>
                          <a:spcPts val="0"/>
                        </a:spcAft>
                        <a:buNone/>
                      </a:pPr>
                      <a:r>
                        <a:rPr lang="en-US"/>
                        <a:t>&lt;TP_TEMP&gt;</a:t>
                      </a:r>
                      <a:endParaRPr/>
                    </a:p>
                  </a:txBody>
                  <a:tcPr marT="91425" marB="91425" marR="91425" marL="91425"/>
                </a:tc>
                <a:tc>
                  <a:txBody>
                    <a:bodyPr/>
                    <a:lstStyle/>
                    <a:p>
                      <a:pPr indent="0" lvl="0" marL="0" rtl="0" algn="ctr">
                        <a:spcBef>
                          <a:spcPts val="0"/>
                        </a:spcBef>
                        <a:spcAft>
                          <a:spcPts val="0"/>
                        </a:spcAft>
                        <a:buNone/>
                      </a:pPr>
                      <a:r>
                        <a:rPr lang="en-US"/>
                        <a:t>28.5</a:t>
                      </a:r>
                      <a:endParaRPr/>
                    </a:p>
                  </a:txBody>
                  <a:tcPr marT="91425" marB="91425" marR="91425" marL="91425"/>
                </a:tc>
                <a:tc>
                  <a:txBody>
                    <a:bodyPr/>
                    <a:lstStyle/>
                    <a:p>
                      <a:pPr indent="0" lvl="0" marL="0" rtl="0" algn="ctr">
                        <a:spcBef>
                          <a:spcPts val="0"/>
                        </a:spcBef>
                        <a:spcAft>
                          <a:spcPts val="0"/>
                        </a:spcAft>
                        <a:buNone/>
                      </a:pPr>
                      <a:r>
                        <a:rPr lang="en-US"/>
                        <a:t>Is the measured temperature in degrees Celsius with a</a:t>
                      </a:r>
                      <a:endParaRPr/>
                    </a:p>
                    <a:p>
                      <a:pPr indent="0" lvl="0" marL="0" rtl="0" algn="ctr">
                        <a:spcBef>
                          <a:spcPts val="0"/>
                        </a:spcBef>
                        <a:spcAft>
                          <a:spcPts val="0"/>
                        </a:spcAft>
                        <a:buNone/>
                      </a:pPr>
                      <a:r>
                        <a:rPr lang="en-US"/>
                        <a:t>resolution of 0.1 degrees C.</a:t>
                      </a:r>
                      <a:endParaRPr/>
                    </a:p>
                  </a:txBody>
                  <a:tcPr marT="91425" marB="91425" marR="91425" marL="91425"/>
                </a:tc>
              </a:tr>
            </a:tbl>
          </a:graphicData>
        </a:graphic>
      </p:graphicFrame>
      <p:pic>
        <p:nvPicPr>
          <p:cNvPr id="1636" name="Google Shape;1636;p13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3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42" name="Google Shape;1642;p13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43" name="Google Shape;1643;p13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Telemetry Format</a:t>
            </a:r>
            <a:endParaRPr/>
          </a:p>
        </p:txBody>
      </p:sp>
      <p:sp>
        <p:nvSpPr>
          <p:cNvPr id="1644" name="Google Shape;1644;p13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645" name="Google Shape;1645;p13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46" name="Google Shape;1646;p13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graphicFrame>
        <p:nvGraphicFramePr>
          <p:cNvPr id="1647" name="Google Shape;1647;p132"/>
          <p:cNvGraphicFramePr/>
          <p:nvPr/>
        </p:nvGraphicFramePr>
        <p:xfrm>
          <a:off x="228600" y="1066795"/>
          <a:ext cx="3000000" cy="3000000"/>
        </p:xfrm>
        <a:graphic>
          <a:graphicData uri="http://schemas.openxmlformats.org/drawingml/2006/table">
            <a:tbl>
              <a:tblPr>
                <a:noFill/>
                <a:tableStyleId>{DEA16444-F34E-4804-BBA8-A53AC711FF5E}</a:tableStyleId>
              </a:tblPr>
              <a:tblGrid>
                <a:gridCol w="2418600"/>
                <a:gridCol w="1501375"/>
                <a:gridCol w="4766825"/>
              </a:tblGrid>
              <a:tr h="321400">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28335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&lt;TP_VOLTAGE&gt;</a:t>
                      </a:r>
                      <a:endParaRPr/>
                    </a:p>
                  </a:txBody>
                  <a:tcPr marT="91425" marB="91425" marR="91425" marL="91425"/>
                </a:tc>
                <a:tc>
                  <a:txBody>
                    <a:bodyPr/>
                    <a:lstStyle/>
                    <a:p>
                      <a:pPr indent="0" lvl="0" marL="0" rtl="0" algn="ctr">
                        <a:spcBef>
                          <a:spcPts val="0"/>
                        </a:spcBef>
                        <a:spcAft>
                          <a:spcPts val="0"/>
                        </a:spcAft>
                        <a:buNone/>
                      </a:pPr>
                      <a:r>
                        <a:rPr lang="en-US"/>
                        <a:t>4.45</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is the voltage of the CanSat power bus. The resolution must be 0.01 volts.</a:t>
                      </a:r>
                      <a:endParaRPr/>
                    </a:p>
                  </a:txBody>
                  <a:tcPr marT="91425" marB="91425" marR="91425" marL="91425"/>
                </a:tc>
              </a:tr>
              <a:tr h="453500">
                <a:tc>
                  <a:txBody>
                    <a:bodyPr/>
                    <a:lstStyle/>
                    <a:p>
                      <a:pPr indent="0" lvl="0" marL="0" rtl="0" algn="ctr">
                        <a:spcBef>
                          <a:spcPts val="0"/>
                        </a:spcBef>
                        <a:spcAft>
                          <a:spcPts val="0"/>
                        </a:spcAft>
                        <a:buNone/>
                      </a:pPr>
                      <a:r>
                        <a:rPr lang="en-US"/>
                        <a:t>&lt;</a:t>
                      </a:r>
                      <a:r>
                        <a:rPr lang="en-US"/>
                        <a:t>GYRO_R</a:t>
                      </a:r>
                      <a:r>
                        <a:rPr lang="en-US"/>
                        <a:t>&gt;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 are the gyro readings in degrees per second for the roll, pitch, and yaw axes</a:t>
                      </a:r>
                      <a:endParaRPr/>
                    </a:p>
                  </a:txBody>
                  <a:tcPr marT="91425" marB="91425" marR="91425" marL="91425"/>
                </a:tc>
              </a:tr>
              <a:tr h="598325">
                <a:tc>
                  <a:txBody>
                    <a:bodyPr/>
                    <a:lstStyle/>
                    <a:p>
                      <a:pPr indent="0" lvl="0" marL="0" rtl="0" algn="ctr">
                        <a:spcBef>
                          <a:spcPts val="0"/>
                        </a:spcBef>
                        <a:spcAft>
                          <a:spcPts val="0"/>
                        </a:spcAft>
                        <a:buNone/>
                      </a:pPr>
                      <a:r>
                        <a:rPr lang="en-US"/>
                        <a:t>&lt;</a:t>
                      </a:r>
                      <a:r>
                        <a:rPr lang="en-US"/>
                        <a:t>GYRO_P</a:t>
                      </a:r>
                      <a:r>
                        <a:rPr lang="en-US"/>
                        <a:t>&gt;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 are the gyro readings in degrees per second for the roll, pitch, and yaw axes</a:t>
                      </a:r>
                      <a:endParaRPr/>
                    </a:p>
                  </a:txBody>
                  <a:tcPr marT="91425" marB="91425" marR="91425" marL="91425"/>
                </a:tc>
              </a:tr>
              <a:tr h="786525">
                <a:tc>
                  <a:txBody>
                    <a:bodyPr/>
                    <a:lstStyle/>
                    <a:p>
                      <a:pPr indent="0" lvl="0" marL="0" rtl="0" algn="ctr">
                        <a:spcBef>
                          <a:spcPts val="0"/>
                        </a:spcBef>
                        <a:spcAft>
                          <a:spcPts val="0"/>
                        </a:spcAft>
                        <a:buNone/>
                      </a:pPr>
                      <a:r>
                        <a:rPr lang="en-US"/>
                        <a:t>&lt;</a:t>
                      </a:r>
                      <a:r>
                        <a:rPr lang="en-US"/>
                        <a:t>GYRO_Y</a:t>
                      </a:r>
                      <a:r>
                        <a:rPr lang="en-US"/>
                        <a:t>&gt;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 are the gyro readings in degrees per second for the roll, pitch, and yaw axes</a:t>
                      </a:r>
                      <a:endParaRPr/>
                    </a:p>
                  </a:txBody>
                  <a:tcPr marT="91425" marB="91425" marR="91425" marL="91425"/>
                </a:tc>
              </a:tr>
              <a:tr h="461000">
                <a:tc>
                  <a:txBody>
                    <a:bodyPr/>
                    <a:lstStyle/>
                    <a:p>
                      <a:pPr indent="0" lvl="0" marL="0" rtl="0" algn="ctr">
                        <a:spcBef>
                          <a:spcPts val="0"/>
                        </a:spcBef>
                        <a:spcAft>
                          <a:spcPts val="0"/>
                        </a:spcAft>
                        <a:buNone/>
                      </a:pPr>
                      <a:r>
                        <a:rPr lang="en-US"/>
                        <a:t>&lt;ACCEL_R&gt;</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  are the accelerometer readings for the roll, pitch and yaw axes. </a:t>
                      </a:r>
                      <a:endParaRPr/>
                    </a:p>
                  </a:txBody>
                  <a:tcPr marT="91425" marB="91425" marR="91425" marL="91425"/>
                </a:tc>
              </a:tr>
              <a:tr h="432125">
                <a:tc>
                  <a:txBody>
                    <a:bodyPr/>
                    <a:lstStyle/>
                    <a:p>
                      <a:pPr indent="0" lvl="0" marL="0" rtl="0" algn="ctr">
                        <a:spcBef>
                          <a:spcPts val="0"/>
                        </a:spcBef>
                        <a:spcAft>
                          <a:spcPts val="0"/>
                        </a:spcAft>
                        <a:buNone/>
                      </a:pPr>
                      <a:r>
                        <a:rPr lang="en-US"/>
                        <a:t>&lt;</a:t>
                      </a:r>
                      <a:r>
                        <a:rPr lang="en-US"/>
                        <a:t>ACCEL_P</a:t>
                      </a:r>
                      <a:r>
                        <a:rPr lang="en-US"/>
                        <a:t>&gt;</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  are the accelerometer readings for the roll, pitch and yaw axes. </a:t>
                      </a:r>
                      <a:endParaRPr/>
                    </a:p>
                  </a:txBody>
                  <a:tcPr marT="91425" marB="91425" marR="91425" marL="91425"/>
                </a:tc>
              </a:tr>
            </a:tbl>
          </a:graphicData>
        </a:graphic>
      </p:graphicFrame>
      <p:pic>
        <p:nvPicPr>
          <p:cNvPr id="1648" name="Google Shape;1648;p13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3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54" name="Google Shape;1654;p13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55" name="Google Shape;1655;p13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Telemetry Format</a:t>
            </a:r>
            <a:endParaRPr/>
          </a:p>
        </p:txBody>
      </p:sp>
      <p:sp>
        <p:nvSpPr>
          <p:cNvPr id="1656" name="Google Shape;1656;p13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657" name="Google Shape;1657;p13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58" name="Google Shape;1658;p13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graphicFrame>
        <p:nvGraphicFramePr>
          <p:cNvPr id="1659" name="Google Shape;1659;p133"/>
          <p:cNvGraphicFramePr/>
          <p:nvPr/>
        </p:nvGraphicFramePr>
        <p:xfrm>
          <a:off x="228600" y="1066795"/>
          <a:ext cx="3000000" cy="3000000"/>
        </p:xfrm>
        <a:graphic>
          <a:graphicData uri="http://schemas.openxmlformats.org/drawingml/2006/table">
            <a:tbl>
              <a:tblPr>
                <a:noFill/>
                <a:tableStyleId>{DEA16444-F34E-4804-BBA8-A53AC711FF5E}</a:tableStyleId>
              </a:tblPr>
              <a:tblGrid>
                <a:gridCol w="2418600"/>
                <a:gridCol w="1501375"/>
                <a:gridCol w="4766825"/>
              </a:tblGrid>
              <a:tr h="321400">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28335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a:t>
                      </a:r>
                      <a:r>
                        <a:rPr lang="en-US">
                          <a:solidFill>
                            <a:schemeClr val="dk1"/>
                          </a:solidFill>
                        </a:rPr>
                        <a:t>ACCEL_Y</a:t>
                      </a:r>
                      <a:r>
                        <a:rPr lang="en-US">
                          <a:solidFill>
                            <a:schemeClr val="dk1"/>
                          </a:solidFill>
                        </a:rPr>
                        <a:t>&gt;</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 are the accelerometer readings for the roll, pitch and yaw axes. </a:t>
                      </a:r>
                      <a:endParaRPr/>
                    </a:p>
                  </a:txBody>
                  <a:tcPr marT="91425" marB="91425" marR="91425" marL="91425"/>
                </a:tc>
              </a:tr>
              <a:tr h="453500">
                <a:tc>
                  <a:txBody>
                    <a:bodyPr/>
                    <a:lstStyle/>
                    <a:p>
                      <a:pPr indent="0" lvl="0" marL="0" rtl="0" algn="ctr">
                        <a:spcBef>
                          <a:spcPts val="0"/>
                        </a:spcBef>
                        <a:spcAft>
                          <a:spcPts val="0"/>
                        </a:spcAft>
                        <a:buNone/>
                      </a:pPr>
                      <a:r>
                        <a:rPr lang="en-US"/>
                        <a:t>&lt;MAG_R&gt;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are magnetometer readings in the roll, pitch and yaw axes in gauss. </a:t>
                      </a:r>
                      <a:endParaRPr/>
                    </a:p>
                  </a:txBody>
                  <a:tcPr marT="91425" marB="91425" marR="91425" marL="91425"/>
                </a:tc>
              </a:tr>
              <a:tr h="598325">
                <a:tc>
                  <a:txBody>
                    <a:bodyPr/>
                    <a:lstStyle/>
                    <a:p>
                      <a:pPr indent="0" lvl="0" marL="0" rtl="0" algn="ctr">
                        <a:spcBef>
                          <a:spcPts val="0"/>
                        </a:spcBef>
                        <a:spcAft>
                          <a:spcPts val="0"/>
                        </a:spcAft>
                        <a:buNone/>
                      </a:pPr>
                      <a:r>
                        <a:rPr lang="en-US"/>
                        <a:t>&lt;</a:t>
                      </a:r>
                      <a:r>
                        <a:rPr lang="en-US">
                          <a:solidFill>
                            <a:schemeClr val="dk1"/>
                          </a:solidFill>
                        </a:rPr>
                        <a:t>MAG</a:t>
                      </a:r>
                      <a:r>
                        <a:rPr lang="en-US"/>
                        <a:t>_P&gt;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are magnetometer readings in the roll, pitch and yaw axes in gauss. </a:t>
                      </a:r>
                      <a:endParaRPr/>
                    </a:p>
                  </a:txBody>
                  <a:tcPr marT="91425" marB="91425" marR="91425" marL="91425"/>
                </a:tc>
              </a:tr>
              <a:tr h="786525">
                <a:tc>
                  <a:txBody>
                    <a:bodyPr/>
                    <a:lstStyle/>
                    <a:p>
                      <a:pPr indent="0" lvl="0" marL="0" rtl="0" algn="ctr">
                        <a:spcBef>
                          <a:spcPts val="0"/>
                        </a:spcBef>
                        <a:spcAft>
                          <a:spcPts val="0"/>
                        </a:spcAft>
                        <a:buNone/>
                      </a:pPr>
                      <a:r>
                        <a:rPr lang="en-US"/>
                        <a:t>&lt;</a:t>
                      </a:r>
                      <a:r>
                        <a:rPr lang="en-US">
                          <a:solidFill>
                            <a:schemeClr val="dk1"/>
                          </a:solidFill>
                        </a:rPr>
                        <a:t>MAG</a:t>
                      </a:r>
                      <a:r>
                        <a:rPr lang="en-US"/>
                        <a:t>_Y&gt;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are magnetometer readings in the roll, pitch and yaw axes in gauss. </a:t>
                      </a:r>
                      <a:endParaRPr/>
                    </a:p>
                  </a:txBody>
                  <a:tcPr marT="91425" marB="91425" marR="91425" marL="91425"/>
                </a:tc>
              </a:tr>
              <a:tr h="461000">
                <a:tc>
                  <a:txBody>
                    <a:bodyPr/>
                    <a:lstStyle/>
                    <a:p>
                      <a:pPr indent="0" lvl="0" marL="0" rtl="0" algn="ctr">
                        <a:spcBef>
                          <a:spcPts val="0"/>
                        </a:spcBef>
                        <a:spcAft>
                          <a:spcPts val="0"/>
                        </a:spcAft>
                        <a:buNone/>
                      </a:pPr>
                      <a:r>
                        <a:rPr lang="en-US"/>
                        <a:t>&lt;</a:t>
                      </a:r>
                      <a:r>
                        <a:rPr lang="en-US"/>
                        <a:t>POINTING_ERROR</a:t>
                      </a:r>
                      <a:r>
                        <a:rPr lang="en-US"/>
                        <a:t>&gt;</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is the yaw pointing error in degrees. Zero degrees is due South. </a:t>
                      </a:r>
                      <a:endParaRPr/>
                    </a:p>
                  </a:txBody>
                  <a:tcPr marT="91425" marB="91425" marR="91425" marL="91425"/>
                </a:tc>
              </a:tr>
              <a:tr h="432125">
                <a:tc>
                  <a:txBody>
                    <a:bodyPr/>
                    <a:lstStyle/>
                    <a:p>
                      <a:pPr indent="0" lvl="0" marL="0" rtl="0" algn="ctr">
                        <a:spcBef>
                          <a:spcPts val="0"/>
                        </a:spcBef>
                        <a:spcAft>
                          <a:spcPts val="0"/>
                        </a:spcAft>
                        <a:buNone/>
                      </a:pPr>
                      <a:r>
                        <a:rPr lang="en-US"/>
                        <a:t>&lt;</a:t>
                      </a:r>
                      <a:r>
                        <a:rPr lang="en-US"/>
                        <a:t>TP_SOFTWARE_STATE</a:t>
                      </a:r>
                      <a:r>
                        <a:rPr lang="en-US"/>
                        <a:t>&gt;</a:t>
                      </a:r>
                      <a:endParaRPr/>
                    </a:p>
                  </a:txBody>
                  <a:tcPr marT="91425" marB="91425" marR="91425" marL="91425"/>
                </a:tc>
                <a:tc>
                  <a:txBody>
                    <a:bodyPr/>
                    <a:lstStyle/>
                    <a:p>
                      <a:pPr indent="0" lvl="0" marL="0" rtl="0" algn="ctr">
                        <a:spcBef>
                          <a:spcPts val="0"/>
                        </a:spcBef>
                        <a:spcAft>
                          <a:spcPts val="0"/>
                        </a:spcAft>
                        <a:buNone/>
                      </a:pPr>
                      <a:r>
                        <a:rPr lang="en-US"/>
                        <a:t>STANDBY</a:t>
                      </a:r>
                      <a:endParaRPr/>
                    </a:p>
                  </a:txBody>
                  <a:tcPr marT="91425" marB="91425" marR="91425" marL="91425"/>
                </a:tc>
                <a:tc>
                  <a:txBody>
                    <a:bodyPr/>
                    <a:lstStyle/>
                    <a:p>
                      <a:pPr indent="0" lvl="0" marL="0" rtl="0" algn="ctr">
                        <a:spcBef>
                          <a:spcPts val="0"/>
                        </a:spcBef>
                        <a:spcAft>
                          <a:spcPts val="0"/>
                        </a:spcAft>
                        <a:buNone/>
                      </a:pPr>
                      <a:r>
                        <a:rPr lang="en-US"/>
                        <a:t> is the operating state of the Tethered Probe software. (e.g., STANDBY, RELEASED, ACQUIRING_TARGET, TARGET_POINTING, etc.). Teams may define their own states. </a:t>
                      </a:r>
                      <a:endParaRPr/>
                    </a:p>
                  </a:txBody>
                  <a:tcPr marT="91425" marB="91425" marR="91425" marL="91425"/>
                </a:tc>
              </a:tr>
            </a:tbl>
          </a:graphicData>
        </a:graphic>
      </p:graphicFrame>
      <p:pic>
        <p:nvPicPr>
          <p:cNvPr id="1660" name="Google Shape;1660;p13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3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66" name="Google Shape;1666;p13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67" name="Google Shape;1667;p13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Telemetry Format</a:t>
            </a:r>
            <a:endParaRPr/>
          </a:p>
        </p:txBody>
      </p:sp>
      <p:sp>
        <p:nvSpPr>
          <p:cNvPr id="1668" name="Google Shape;1668;p13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669" name="Google Shape;1669;p13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70" name="Google Shape;1670;p134"/>
          <p:cNvSpPr txBox="1"/>
          <p:nvPr/>
        </p:nvSpPr>
        <p:spPr>
          <a:xfrm>
            <a:off x="316900" y="1293000"/>
            <a:ext cx="8684700" cy="3263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b="1" lang="en-US" sz="2000">
                <a:solidFill>
                  <a:schemeClr val="dk1"/>
                </a:solidFill>
              </a:rPr>
              <a:t>Data format</a:t>
            </a:r>
            <a:endParaRPr b="1" sz="2000">
              <a:solidFill>
                <a:schemeClr val="dk1"/>
              </a:solidFill>
            </a:endParaRPr>
          </a:p>
          <a:p>
            <a:pPr indent="0" lvl="0" marL="457200" rtl="0" algn="l">
              <a:spcBef>
                <a:spcPts val="0"/>
              </a:spcBef>
              <a:spcAft>
                <a:spcPts val="0"/>
              </a:spcAft>
              <a:buNone/>
            </a:pPr>
            <a:r>
              <a:t/>
            </a:r>
            <a:endParaRPr b="1" sz="2000">
              <a:solidFill>
                <a:schemeClr val="dk1"/>
              </a:solidFill>
            </a:endParaRPr>
          </a:p>
          <a:p>
            <a:pPr indent="0" lvl="0" marL="457200" rtl="0" algn="l">
              <a:spcBef>
                <a:spcPts val="0"/>
              </a:spcBef>
              <a:spcAft>
                <a:spcPts val="0"/>
              </a:spcAft>
              <a:buNone/>
            </a:pPr>
            <a:r>
              <a:rPr lang="en-US" sz="2000">
                <a:solidFill>
                  <a:schemeClr val="dk1"/>
                </a:solidFill>
              </a:rPr>
              <a:t>TEAM_ID, MISSION_TIME, PACKET_COUNT, PACKET_TYPE, TP_ALTITUDE, TP_TEMP, TP_VOLTAGE, GYRO_R, GYRO_P, GYRO_Y, ACCEL_P, ACCEL_P, ACCEL_Y, MAG_R, MAG_P, MAG_Y, POINTING_ERROR, TP_SOFTWARE_STATE </a:t>
            </a:r>
            <a:endParaRPr sz="2000">
              <a:solidFill>
                <a:schemeClr val="dk1"/>
              </a:solidFill>
            </a:endParaRPr>
          </a:p>
          <a:p>
            <a:pPr indent="0" lvl="0" marL="457200" rtl="0" algn="l">
              <a:spcBef>
                <a:spcPts val="0"/>
              </a:spcBef>
              <a:spcAft>
                <a:spcPts val="0"/>
              </a:spcAft>
              <a:buNone/>
            </a:pPr>
            <a:r>
              <a:t/>
            </a:r>
            <a:endParaRPr b="1" sz="2000">
              <a:solidFill>
                <a:schemeClr val="dk1"/>
              </a:solidFill>
            </a:endParaRPr>
          </a:p>
          <a:p>
            <a:pPr indent="-355600" lvl="0" marL="457200" rtl="0" algn="l">
              <a:spcBef>
                <a:spcPts val="0"/>
              </a:spcBef>
              <a:spcAft>
                <a:spcPts val="0"/>
              </a:spcAft>
              <a:buClr>
                <a:schemeClr val="dk1"/>
              </a:buClr>
              <a:buSzPts val="2000"/>
              <a:buChar char="●"/>
            </a:pPr>
            <a:r>
              <a:rPr b="1" lang="en-US" sz="2000">
                <a:solidFill>
                  <a:schemeClr val="dk1"/>
                </a:solidFill>
              </a:rPr>
              <a:t>Telemetry data file name:</a:t>
            </a:r>
            <a:endParaRPr b="1"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for the Container Telemetry: Flight_1064_C.csv </a:t>
            </a:r>
            <a:endParaRPr b="1" sz="20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for the Tethered Payload: Flight_1064_T.csv </a:t>
            </a:r>
            <a:endParaRPr b="1" sz="2000">
              <a:solidFill>
                <a:schemeClr val="dk1"/>
              </a:solidFill>
            </a:endParaRPr>
          </a:p>
        </p:txBody>
      </p:sp>
      <p:pic>
        <p:nvPicPr>
          <p:cNvPr id="1671" name="Google Shape;1671;p13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3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77" name="Google Shape;1677;p135"/>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78" name="Google Shape;1678;p135"/>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Electrical Power Subsystem (EPS) Design</a:t>
            </a:r>
            <a:endParaRPr/>
          </a:p>
        </p:txBody>
      </p:sp>
      <p:sp>
        <p:nvSpPr>
          <p:cNvPr id="1679" name="Google Shape;1679;p135"/>
          <p:cNvSpPr txBox="1"/>
          <p:nvPr>
            <p:ph idx="1" type="subTitle"/>
          </p:nvPr>
        </p:nvSpPr>
        <p:spPr>
          <a:xfrm>
            <a:off x="1371600" y="4343400"/>
            <a:ext cx="6400800" cy="56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sz="3500"/>
              <a:t>Enzo Juarez</a:t>
            </a:r>
            <a:endParaRPr sz="3500"/>
          </a:p>
        </p:txBody>
      </p:sp>
      <p:pic>
        <p:nvPicPr>
          <p:cNvPr id="1680" name="Google Shape;1680;p135"/>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327" name="Google Shape;327;p37"/>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328" name="Google Shape;328;p3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29" name="Google Shape;329;p3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30" name="Google Shape;330;p3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331" name="Google Shape;331;p37"/>
          <p:cNvGraphicFramePr/>
          <p:nvPr/>
        </p:nvGraphicFramePr>
        <p:xfrm>
          <a:off x="228600" y="1197175"/>
          <a:ext cx="3000000" cy="3000000"/>
        </p:xfrm>
        <a:graphic>
          <a:graphicData uri="http://schemas.openxmlformats.org/drawingml/2006/table">
            <a:tbl>
              <a:tblPr>
                <a:noFill/>
                <a:tableStyleId>{DEA16444-F34E-4804-BBA8-A53AC711FF5E}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19</a:t>
                      </a:r>
                      <a:endParaRPr/>
                    </a:p>
                  </a:txBody>
                  <a:tcPr marT="91425" marB="91425" marR="91425" marL="91425"/>
                </a:tc>
                <a:tc>
                  <a:txBody>
                    <a:bodyPr/>
                    <a:lstStyle/>
                    <a:p>
                      <a:pPr indent="0" lvl="0" marL="0" rtl="0" algn="ctr">
                        <a:spcBef>
                          <a:spcPts val="0"/>
                        </a:spcBef>
                        <a:spcAft>
                          <a:spcPts val="0"/>
                        </a:spcAft>
                        <a:buNone/>
                      </a:pPr>
                      <a:r>
                        <a:rPr lang="en-US"/>
                        <a:t>Both the container and payload shall be labeled with team contact information including email address.</a:t>
                      </a:r>
                      <a:endParaRPr/>
                    </a:p>
                  </a:txBody>
                  <a:tcPr marT="91425" marB="91425" marR="91425" marL="91425"/>
                </a:tc>
              </a:tr>
              <a:tr h="381000">
                <a:tc>
                  <a:txBody>
                    <a:bodyPr/>
                    <a:lstStyle/>
                    <a:p>
                      <a:pPr indent="0" lvl="0" marL="0" rtl="0" algn="ctr">
                        <a:spcBef>
                          <a:spcPts val="0"/>
                        </a:spcBef>
                        <a:spcAft>
                          <a:spcPts val="0"/>
                        </a:spcAft>
                        <a:buNone/>
                      </a:pPr>
                      <a:r>
                        <a:rPr lang="en-US"/>
                        <a:t>20</a:t>
                      </a:r>
                      <a:endParaRPr/>
                    </a:p>
                  </a:txBody>
                  <a:tcPr marT="91425" marB="91425" marR="91425" marL="91425"/>
                </a:tc>
                <a:tc>
                  <a:txBody>
                    <a:bodyPr/>
                    <a:lstStyle/>
                    <a:p>
                      <a:pPr indent="0" lvl="0" marL="0" rtl="0" algn="ctr">
                        <a:spcBef>
                          <a:spcPts val="0"/>
                        </a:spcBef>
                        <a:spcAft>
                          <a:spcPts val="0"/>
                        </a:spcAft>
                        <a:buNone/>
                      </a:pPr>
                      <a:r>
                        <a:rPr lang="en-US"/>
                        <a:t>Cost of the CanSat shall be under $1000.  Ground support and analysis tools are not included in the cost. Equipment from previous years should be included in this cost, based on current market value.</a:t>
                      </a:r>
                      <a:endParaRPr/>
                    </a:p>
                  </a:txBody>
                  <a:tcPr marT="91425" marB="91425" marR="91425" marL="91425"/>
                </a:tc>
              </a:tr>
              <a:tr h="381000">
                <a:tc>
                  <a:txBody>
                    <a:bodyPr/>
                    <a:lstStyle/>
                    <a:p>
                      <a:pPr indent="0" lvl="0" marL="0" rtl="0" algn="ctr">
                        <a:spcBef>
                          <a:spcPts val="0"/>
                        </a:spcBef>
                        <a:spcAft>
                          <a:spcPts val="0"/>
                        </a:spcAft>
                        <a:buNone/>
                      </a:pPr>
                      <a:r>
                        <a:rPr lang="en-US"/>
                        <a:t>21</a:t>
                      </a:r>
                      <a:endParaRPr/>
                    </a:p>
                  </a:txBody>
                  <a:tcPr marT="91425" marB="91425" marR="91425" marL="91425"/>
                </a:tc>
                <a:tc>
                  <a:txBody>
                    <a:bodyPr/>
                    <a:lstStyle/>
                    <a:p>
                      <a:pPr indent="0" lvl="0" marL="0" rtl="0" algn="ctr">
                        <a:spcBef>
                          <a:spcPts val="0"/>
                        </a:spcBef>
                        <a:spcAft>
                          <a:spcPts val="0"/>
                        </a:spcAft>
                        <a:buNone/>
                      </a:pPr>
                      <a:r>
                        <a:rPr lang="en-US"/>
                        <a:t>XBEE radios shall be used for telemetry.  2.4 GHz Series radios are allowed. 900 MHz XBEE radios are also allowed.</a:t>
                      </a:r>
                      <a:endParaRPr/>
                    </a:p>
                  </a:txBody>
                  <a:tcPr marT="91425" marB="91425" marR="91425" marL="91425"/>
                </a:tc>
              </a:tr>
              <a:tr h="381000">
                <a:tc>
                  <a:txBody>
                    <a:bodyPr/>
                    <a:lstStyle/>
                    <a:p>
                      <a:pPr indent="0" lvl="0" marL="0" rtl="0" algn="ctr">
                        <a:spcBef>
                          <a:spcPts val="0"/>
                        </a:spcBef>
                        <a:spcAft>
                          <a:spcPts val="0"/>
                        </a:spcAft>
                        <a:buNone/>
                      </a:pPr>
                      <a:r>
                        <a:rPr lang="en-US"/>
                        <a:t>22</a:t>
                      </a:r>
                      <a:endParaRPr/>
                    </a:p>
                  </a:txBody>
                  <a:tcPr marT="91425" marB="91425" marR="91425" marL="91425"/>
                </a:tc>
                <a:tc>
                  <a:txBody>
                    <a:bodyPr/>
                    <a:lstStyle/>
                    <a:p>
                      <a:pPr indent="0" lvl="0" marL="0" rtl="0" algn="ctr">
                        <a:spcBef>
                          <a:spcPts val="0"/>
                        </a:spcBef>
                        <a:spcAft>
                          <a:spcPts val="0"/>
                        </a:spcAft>
                        <a:buNone/>
                      </a:pPr>
                      <a:r>
                        <a:rPr lang="en-US"/>
                        <a:t>XBEE radios shall have their NETID/PANID set to their team number.</a:t>
                      </a:r>
                      <a:endParaRPr/>
                    </a:p>
                  </a:txBody>
                  <a:tcPr marT="91425" marB="91425" marR="91425" marL="91425"/>
                </a:tc>
              </a:tr>
              <a:tr h="381000">
                <a:tc>
                  <a:txBody>
                    <a:bodyPr/>
                    <a:lstStyle/>
                    <a:p>
                      <a:pPr indent="0" lvl="0" marL="0" rtl="0" algn="ctr">
                        <a:spcBef>
                          <a:spcPts val="0"/>
                        </a:spcBef>
                        <a:spcAft>
                          <a:spcPts val="0"/>
                        </a:spcAft>
                        <a:buNone/>
                      </a:pPr>
                      <a:r>
                        <a:rPr lang="en-US"/>
                        <a:t>23</a:t>
                      </a:r>
                      <a:endParaRPr/>
                    </a:p>
                  </a:txBody>
                  <a:tcPr marT="91425" marB="91425" marR="91425" marL="91425"/>
                </a:tc>
                <a:tc>
                  <a:txBody>
                    <a:bodyPr/>
                    <a:lstStyle/>
                    <a:p>
                      <a:pPr indent="0" lvl="0" marL="0" rtl="0" algn="ctr">
                        <a:spcBef>
                          <a:spcPts val="0"/>
                        </a:spcBef>
                        <a:spcAft>
                          <a:spcPts val="0"/>
                        </a:spcAft>
                        <a:buNone/>
                      </a:pPr>
                      <a:r>
                        <a:rPr lang="en-US"/>
                        <a:t>XBEE radios shall not use broadcast mode.</a:t>
                      </a:r>
                      <a:endParaRPr/>
                    </a:p>
                  </a:txBody>
                  <a:tcPr marT="91425" marB="91425" marR="91425" marL="91425"/>
                </a:tc>
              </a:tr>
              <a:tr h="381000">
                <a:tc>
                  <a:txBody>
                    <a:bodyPr/>
                    <a:lstStyle/>
                    <a:p>
                      <a:pPr indent="0" lvl="0" marL="0" rtl="0" algn="ctr">
                        <a:spcBef>
                          <a:spcPts val="0"/>
                        </a:spcBef>
                        <a:spcAft>
                          <a:spcPts val="0"/>
                        </a:spcAft>
                        <a:buNone/>
                      </a:pPr>
                      <a:r>
                        <a:rPr lang="en-US"/>
                        <a:t>24</a:t>
                      </a:r>
                      <a:endParaRPr/>
                    </a:p>
                  </a:txBody>
                  <a:tcPr marT="91425" marB="91425" marR="91425" marL="91425"/>
                </a:tc>
                <a:tc>
                  <a:txBody>
                    <a:bodyPr/>
                    <a:lstStyle/>
                    <a:p>
                      <a:pPr indent="0" lvl="0" marL="0" rtl="0" algn="ctr">
                        <a:spcBef>
                          <a:spcPts val="0"/>
                        </a:spcBef>
                        <a:spcAft>
                          <a:spcPts val="0"/>
                        </a:spcAft>
                        <a:buNone/>
                      </a:pPr>
                      <a:r>
                        <a:rPr lang="en-US"/>
                        <a:t>The container shall include electronics to receive sensor payload telemetry.</a:t>
                      </a:r>
                      <a:endParaRPr/>
                    </a:p>
                  </a:txBody>
                  <a:tcPr marT="91425" marB="91425" marR="91425" marL="91425"/>
                </a:tc>
              </a:tr>
              <a:tr h="381000">
                <a:tc>
                  <a:txBody>
                    <a:bodyPr/>
                    <a:lstStyle/>
                    <a:p>
                      <a:pPr indent="0" lvl="0" marL="0" rtl="0" algn="ctr">
                        <a:spcBef>
                          <a:spcPts val="0"/>
                        </a:spcBef>
                        <a:spcAft>
                          <a:spcPts val="0"/>
                        </a:spcAft>
                        <a:buNone/>
                      </a:pPr>
                      <a:r>
                        <a:rPr lang="en-US"/>
                        <a:t>25</a:t>
                      </a:r>
                      <a:endParaRPr/>
                    </a:p>
                  </a:txBody>
                  <a:tcPr marT="91425" marB="91425" marR="91425" marL="91425"/>
                </a:tc>
                <a:tc>
                  <a:txBody>
                    <a:bodyPr/>
                    <a:lstStyle/>
                    <a:p>
                      <a:pPr indent="0" lvl="0" marL="0" rtl="0" algn="ctr">
                        <a:spcBef>
                          <a:spcPts val="0"/>
                        </a:spcBef>
                        <a:spcAft>
                          <a:spcPts val="0"/>
                        </a:spcAft>
                        <a:buNone/>
                      </a:pPr>
                      <a:r>
                        <a:rPr lang="en-US"/>
                        <a:t>The container shall include electronics and mechanisms to release the science payload on a tether.</a:t>
                      </a:r>
                      <a:endParaRPr/>
                    </a:p>
                  </a:txBody>
                  <a:tcPr marT="91425" marB="91425" marR="91425" marL="91425"/>
                </a:tc>
              </a:tr>
              <a:tr h="381000">
                <a:tc>
                  <a:txBody>
                    <a:bodyPr/>
                    <a:lstStyle/>
                    <a:p>
                      <a:pPr indent="0" lvl="0" marL="0" rtl="0" algn="ctr">
                        <a:spcBef>
                          <a:spcPts val="0"/>
                        </a:spcBef>
                        <a:spcAft>
                          <a:spcPts val="0"/>
                        </a:spcAft>
                        <a:buNone/>
                      </a:pPr>
                      <a:r>
                        <a:rPr lang="en-US"/>
                        <a:t>26</a:t>
                      </a:r>
                      <a:endParaRPr/>
                    </a:p>
                  </a:txBody>
                  <a:tcPr marT="91425" marB="91425" marR="91425" marL="91425"/>
                </a:tc>
                <a:tc>
                  <a:txBody>
                    <a:bodyPr/>
                    <a:lstStyle/>
                    <a:p>
                      <a:pPr indent="0" lvl="0" marL="0" rtl="0" algn="ctr">
                        <a:spcBef>
                          <a:spcPts val="0"/>
                        </a:spcBef>
                        <a:spcAft>
                          <a:spcPts val="0"/>
                        </a:spcAft>
                        <a:buNone/>
                      </a:pPr>
                      <a:r>
                        <a:rPr lang="en-US"/>
                        <a:t>The container shall include a GPS sensor to track its position.</a:t>
                      </a:r>
                      <a:endParaRPr/>
                    </a:p>
                  </a:txBody>
                  <a:tcPr marT="91425" marB="91425" marR="91425" marL="91425"/>
                </a:tc>
              </a:tr>
              <a:tr h="381000">
                <a:tc>
                  <a:txBody>
                    <a:bodyPr/>
                    <a:lstStyle/>
                    <a:p>
                      <a:pPr indent="0" lvl="0" marL="0" rtl="0" algn="ctr">
                        <a:spcBef>
                          <a:spcPts val="0"/>
                        </a:spcBef>
                        <a:spcAft>
                          <a:spcPts val="0"/>
                        </a:spcAft>
                        <a:buNone/>
                      </a:pPr>
                      <a:r>
                        <a:rPr lang="en-US"/>
                        <a:t>27</a:t>
                      </a:r>
                      <a:endParaRPr/>
                    </a:p>
                  </a:txBody>
                  <a:tcPr marT="91425" marB="91425" marR="91425" marL="91425"/>
                </a:tc>
                <a:tc>
                  <a:txBody>
                    <a:bodyPr/>
                    <a:lstStyle/>
                    <a:p>
                      <a:pPr indent="0" lvl="0" marL="0" rtl="0" algn="ctr">
                        <a:spcBef>
                          <a:spcPts val="0"/>
                        </a:spcBef>
                        <a:spcAft>
                          <a:spcPts val="0"/>
                        </a:spcAft>
                        <a:buNone/>
                      </a:pPr>
                      <a:r>
                        <a:rPr lang="en-US"/>
                        <a:t>The container shall include a pressure sensor to measure altitude.</a:t>
                      </a:r>
                      <a:endParaRPr/>
                    </a:p>
                  </a:txBody>
                  <a:tcPr marT="91425" marB="91425" marR="91425" marL="91425"/>
                </a:tc>
              </a:tr>
              <a:tr h="381000">
                <a:tc>
                  <a:txBody>
                    <a:bodyPr/>
                    <a:lstStyle/>
                    <a:p>
                      <a:pPr indent="0" lvl="0" marL="0" rtl="0" algn="ctr">
                        <a:spcBef>
                          <a:spcPts val="0"/>
                        </a:spcBef>
                        <a:spcAft>
                          <a:spcPts val="0"/>
                        </a:spcAft>
                        <a:buNone/>
                      </a:pPr>
                      <a:r>
                        <a:rPr lang="en-US"/>
                        <a:t>28</a:t>
                      </a:r>
                      <a:endParaRPr/>
                    </a:p>
                  </a:txBody>
                  <a:tcPr marT="91425" marB="91425" marR="91425" marL="91425"/>
                </a:tc>
                <a:tc>
                  <a:txBody>
                    <a:bodyPr/>
                    <a:lstStyle/>
                    <a:p>
                      <a:pPr indent="0" lvl="0" marL="0" rtl="0" algn="ctr">
                        <a:spcBef>
                          <a:spcPts val="0"/>
                        </a:spcBef>
                        <a:spcAft>
                          <a:spcPts val="0"/>
                        </a:spcAft>
                        <a:buNone/>
                      </a:pPr>
                      <a:r>
                        <a:rPr lang="en-US"/>
                        <a:t>The container shall measure its battery voltage.</a:t>
                      </a:r>
                      <a:endParaRPr/>
                    </a:p>
                  </a:txBody>
                  <a:tcPr marT="91425" marB="91425" marR="91425" marL="91425"/>
                </a:tc>
              </a:tr>
            </a:tbl>
          </a:graphicData>
        </a:graphic>
      </p:graphicFrame>
      <p:pic>
        <p:nvPicPr>
          <p:cNvPr id="332" name="Google Shape;332;p3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3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86" name="Google Shape;1686;p13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87" name="Google Shape;1687;p136"/>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EPS Overview (1 </a:t>
            </a:r>
            <a:r>
              <a:rPr lang="en-US"/>
              <a:t>of 4</a:t>
            </a:r>
            <a:r>
              <a:rPr b="1" i="0" lang="en-US" sz="2400" u="none" cap="none" strike="noStrike">
                <a:solidFill>
                  <a:schemeClr val="accent2"/>
                </a:solidFill>
                <a:latin typeface="Arial"/>
                <a:ea typeface="Arial"/>
                <a:cs typeface="Arial"/>
                <a:sym typeface="Arial"/>
              </a:rPr>
              <a:t>)</a:t>
            </a:r>
            <a:endParaRPr/>
          </a:p>
        </p:txBody>
      </p:sp>
      <p:sp>
        <p:nvSpPr>
          <p:cNvPr id="1688" name="Google Shape;1688;p136"/>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1689" name="Google Shape;1689;p13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690" name="Google Shape;1690;p136"/>
          <p:cNvGraphicFramePr/>
          <p:nvPr/>
        </p:nvGraphicFramePr>
        <p:xfrm>
          <a:off x="228600" y="1211600"/>
          <a:ext cx="3000000" cy="3000000"/>
        </p:xfrm>
        <a:graphic>
          <a:graphicData uri="http://schemas.openxmlformats.org/drawingml/2006/table">
            <a:tbl>
              <a:tblPr>
                <a:noFill/>
                <a:tableStyleId>{DEA16444-F34E-4804-BBA8-A53AC711FF5E}</a:tableStyleId>
              </a:tblPr>
              <a:tblGrid>
                <a:gridCol w="4460550"/>
                <a:gridCol w="4378650"/>
              </a:tblGrid>
              <a:tr h="506450">
                <a:tc>
                  <a:txBody>
                    <a:bodyPr/>
                    <a:lstStyle/>
                    <a:p>
                      <a:pPr indent="0" lvl="0" marL="0" rtl="0" algn="ctr">
                        <a:spcBef>
                          <a:spcPts val="0"/>
                        </a:spcBef>
                        <a:spcAft>
                          <a:spcPts val="0"/>
                        </a:spcAft>
                        <a:buNone/>
                      </a:pPr>
                      <a:r>
                        <a:rPr b="1" lang="en-US" sz="2200"/>
                        <a:t>Component</a:t>
                      </a:r>
                      <a:endParaRPr b="1" sz="2200"/>
                    </a:p>
                  </a:txBody>
                  <a:tcPr marT="91425" marB="91425" marR="91425" marL="91425">
                    <a:solidFill>
                      <a:srgbClr val="FFFF00"/>
                    </a:solidFill>
                  </a:tcPr>
                </a:tc>
                <a:tc>
                  <a:txBody>
                    <a:bodyPr/>
                    <a:lstStyle/>
                    <a:p>
                      <a:pPr indent="0" lvl="0" marL="0" rtl="0" algn="ctr">
                        <a:spcBef>
                          <a:spcPts val="0"/>
                        </a:spcBef>
                        <a:spcAft>
                          <a:spcPts val="0"/>
                        </a:spcAft>
                        <a:buNone/>
                      </a:pPr>
                      <a:r>
                        <a:rPr b="1" lang="en-US" sz="2200"/>
                        <a:t>Purpose</a:t>
                      </a:r>
                      <a:endParaRPr b="1" sz="2200"/>
                    </a:p>
                  </a:txBody>
                  <a:tcPr marT="91425" marB="91425" marR="91425" marL="91425">
                    <a:solidFill>
                      <a:srgbClr val="FFFF00"/>
                    </a:solidFill>
                  </a:tcPr>
                </a:tc>
              </a:tr>
              <a:tr h="502325">
                <a:tc>
                  <a:txBody>
                    <a:bodyPr/>
                    <a:lstStyle/>
                    <a:p>
                      <a:pPr indent="0" lvl="0" marL="0" rtl="0" algn="ctr">
                        <a:spcBef>
                          <a:spcPts val="0"/>
                        </a:spcBef>
                        <a:spcAft>
                          <a:spcPts val="0"/>
                        </a:spcAft>
                        <a:buNone/>
                      </a:pPr>
                      <a:r>
                        <a:rPr lang="en-US" sz="1600"/>
                        <a:t>Battery Samsung 30Q 18650</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Power Source</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XBee </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Radio </a:t>
                      </a:r>
                      <a:r>
                        <a:rPr lang="en-US" sz="1600"/>
                        <a:t>Communicator Container</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XBee </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Radio Communicator Ground Station</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Adafruit Ultimate GPS</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GPS Sensor</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Micro Servo SG90 1.5 Kg</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Deploy 1st container parachute</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Micro Servo SG90 1.5 Kg</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Deploy 2nd container parachute</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Mini Spy Camera (x2)</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Record the descent and bonus camera</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Switch</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ON/OFF the Cansat</a:t>
                      </a:r>
                      <a:endParaRPr sz="1600"/>
                    </a:p>
                  </a:txBody>
                  <a:tcPr marT="91425" marB="91425" marR="91425" marL="91425">
                    <a:solidFill>
                      <a:srgbClr val="FFFFFF"/>
                    </a:solidFill>
                  </a:tcPr>
                </a:tc>
              </a:tr>
              <a:tr h="502325">
                <a:tc>
                  <a:txBody>
                    <a:bodyPr/>
                    <a:lstStyle/>
                    <a:p>
                      <a:pPr indent="0" lvl="0" marL="0" rtl="0" algn="ctr">
                        <a:spcBef>
                          <a:spcPts val="0"/>
                        </a:spcBef>
                        <a:spcAft>
                          <a:spcPts val="0"/>
                        </a:spcAft>
                        <a:buNone/>
                      </a:pPr>
                      <a:r>
                        <a:rPr lang="en-US" sz="1600"/>
                        <a:t>Buzzer</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Audio Beacon</a:t>
                      </a:r>
                      <a:endParaRPr sz="1600"/>
                    </a:p>
                  </a:txBody>
                  <a:tcPr marT="91425" marB="91425" marR="91425" marL="91425">
                    <a:solidFill>
                      <a:srgbClr val="FFFFFF"/>
                    </a:solidFill>
                  </a:tcPr>
                </a:tc>
              </a:tr>
            </a:tbl>
          </a:graphicData>
        </a:graphic>
      </p:graphicFrame>
      <p:pic>
        <p:nvPicPr>
          <p:cNvPr id="1691" name="Google Shape;1691;p136"/>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3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697" name="Google Shape;1697;p13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98" name="Google Shape;1698;p13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EPS Overview (2 of </a:t>
            </a:r>
            <a:r>
              <a:rPr lang="en-US"/>
              <a:t>4</a:t>
            </a:r>
            <a:r>
              <a:rPr b="1" i="0" lang="en-US" sz="2400" u="none" cap="none" strike="noStrike">
                <a:solidFill>
                  <a:schemeClr val="accent2"/>
                </a:solidFill>
                <a:latin typeface="Arial"/>
                <a:ea typeface="Arial"/>
                <a:cs typeface="Arial"/>
                <a:sym typeface="Arial"/>
              </a:rPr>
              <a:t>)</a:t>
            </a:r>
            <a:endParaRPr/>
          </a:p>
        </p:txBody>
      </p:sp>
      <p:sp>
        <p:nvSpPr>
          <p:cNvPr id="1699" name="Google Shape;1699;p13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1700" name="Google Shape;1700;p13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701" name="Google Shape;1701;p137"/>
          <p:cNvGraphicFramePr/>
          <p:nvPr/>
        </p:nvGraphicFramePr>
        <p:xfrm>
          <a:off x="228600" y="1211600"/>
          <a:ext cx="3000000" cy="3000000"/>
        </p:xfrm>
        <a:graphic>
          <a:graphicData uri="http://schemas.openxmlformats.org/drawingml/2006/table">
            <a:tbl>
              <a:tblPr>
                <a:noFill/>
                <a:tableStyleId>{DEA16444-F34E-4804-BBA8-A53AC711FF5E}</a:tableStyleId>
              </a:tblPr>
              <a:tblGrid>
                <a:gridCol w="4414850"/>
                <a:gridCol w="4333775"/>
              </a:tblGrid>
              <a:tr h="516150">
                <a:tc>
                  <a:txBody>
                    <a:bodyPr/>
                    <a:lstStyle/>
                    <a:p>
                      <a:pPr indent="0" lvl="0" marL="0" rtl="0" algn="ctr">
                        <a:spcBef>
                          <a:spcPts val="0"/>
                        </a:spcBef>
                        <a:spcAft>
                          <a:spcPts val="0"/>
                        </a:spcAft>
                        <a:buNone/>
                      </a:pPr>
                      <a:r>
                        <a:rPr b="1" lang="en-US" sz="2200"/>
                        <a:t>Component</a:t>
                      </a:r>
                      <a:endParaRPr b="1" sz="2200"/>
                    </a:p>
                  </a:txBody>
                  <a:tcPr marT="91425" marB="91425" marR="91425" marL="91425">
                    <a:solidFill>
                      <a:srgbClr val="FFFF00"/>
                    </a:solidFill>
                  </a:tcPr>
                </a:tc>
                <a:tc>
                  <a:txBody>
                    <a:bodyPr/>
                    <a:lstStyle/>
                    <a:p>
                      <a:pPr indent="0" lvl="0" marL="0" rtl="0" algn="ctr">
                        <a:spcBef>
                          <a:spcPts val="0"/>
                        </a:spcBef>
                        <a:spcAft>
                          <a:spcPts val="0"/>
                        </a:spcAft>
                        <a:buNone/>
                      </a:pPr>
                      <a:r>
                        <a:rPr b="1" lang="en-US" sz="2200"/>
                        <a:t>Purpose</a:t>
                      </a:r>
                      <a:endParaRPr b="1" sz="2200"/>
                    </a:p>
                  </a:txBody>
                  <a:tcPr marT="91425" marB="91425" marR="91425" marL="91425">
                    <a:solidFill>
                      <a:srgbClr val="FFFF00"/>
                    </a:solidFill>
                  </a:tcPr>
                </a:tc>
              </a:tr>
              <a:tr h="516150">
                <a:tc>
                  <a:txBody>
                    <a:bodyPr/>
                    <a:lstStyle/>
                    <a:p>
                      <a:pPr indent="0" lvl="0" marL="0" rtl="0" algn="ctr">
                        <a:spcBef>
                          <a:spcPts val="0"/>
                        </a:spcBef>
                        <a:spcAft>
                          <a:spcPts val="0"/>
                        </a:spcAft>
                        <a:buNone/>
                      </a:pPr>
                      <a:r>
                        <a:rPr lang="en-US" sz="1600"/>
                        <a:t>STorm32 Controller</a:t>
                      </a:r>
                      <a:endParaRPr sz="1600"/>
                    </a:p>
                  </a:txBody>
                  <a:tcPr marT="91425" marB="91425" marR="91425" marL="91425">
                    <a:solidFill>
                      <a:srgbClr val="FFFFFF"/>
                    </a:solidFill>
                  </a:tcPr>
                </a:tc>
                <a:tc>
                  <a:txBody>
                    <a:bodyPr/>
                    <a:lstStyle/>
                    <a:p>
                      <a:pPr indent="0" lvl="0" marL="0" rtl="0" algn="ctr">
                        <a:spcBef>
                          <a:spcPts val="0"/>
                        </a:spcBef>
                        <a:spcAft>
                          <a:spcPts val="0"/>
                        </a:spcAft>
                        <a:buNone/>
                      </a:pPr>
                      <a:r>
                        <a:rPr lang="en-US" sz="1600"/>
                        <a:t>Gimbal Camera and Motor Controller</a:t>
                      </a:r>
                      <a:endParaRPr sz="1600"/>
                    </a:p>
                  </a:txBody>
                  <a:tcPr marT="91425" marB="91425" marR="91425" marL="91425">
                    <a:solidFill>
                      <a:srgbClr val="FFFFFF"/>
                    </a:solidFill>
                  </a:tcPr>
                </a:tc>
              </a:tr>
              <a:tr h="516150">
                <a:tc>
                  <a:txBody>
                    <a:bodyPr/>
                    <a:lstStyle/>
                    <a:p>
                      <a:pPr indent="0" lvl="0" marL="0" rtl="0" algn="ctr">
                        <a:spcBef>
                          <a:spcPts val="0"/>
                        </a:spcBef>
                        <a:spcAft>
                          <a:spcPts val="0"/>
                        </a:spcAft>
                        <a:buNone/>
                      </a:pPr>
                      <a:r>
                        <a:rPr lang="en-US" sz="1600"/>
                        <a:t>Motor 2208 80T</a:t>
                      </a:r>
                      <a:endParaRPr sz="1600"/>
                    </a:p>
                  </a:txBody>
                  <a:tcPr marT="91425" marB="91425" marR="91425" marL="91425">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Move and stabilize Camera</a:t>
                      </a:r>
                      <a:endParaRPr sz="1600"/>
                    </a:p>
                  </a:txBody>
                  <a:tcPr marT="91425" marB="91425" marR="91425" marL="91425">
                    <a:solidFill>
                      <a:srgbClr val="FFFFFF"/>
                    </a:solidFill>
                  </a:tcPr>
                </a:tc>
              </a:tr>
              <a:tr h="516150">
                <a:tc>
                  <a:txBody>
                    <a:bodyPr/>
                    <a:lstStyle/>
                    <a:p>
                      <a:pPr indent="0" lvl="0" marL="0" rtl="0" algn="ctr">
                        <a:spcBef>
                          <a:spcPts val="0"/>
                        </a:spcBef>
                        <a:spcAft>
                          <a:spcPts val="0"/>
                        </a:spcAft>
                        <a:buNone/>
                      </a:pPr>
                      <a:r>
                        <a:rPr lang="en-US" sz="1600"/>
                        <a:t>Motor 2208 80T</a:t>
                      </a:r>
                      <a:endParaRPr sz="1600"/>
                    </a:p>
                  </a:txBody>
                  <a:tcPr marT="91425" marB="91425" marR="91425" marL="91425">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600">
                          <a:solidFill>
                            <a:schemeClr val="dk1"/>
                          </a:solidFill>
                        </a:rPr>
                        <a:t>Move and stabilize Camera</a:t>
                      </a:r>
                      <a:endParaRPr sz="1600"/>
                    </a:p>
                  </a:txBody>
                  <a:tcPr marT="91425" marB="91425" marR="91425" marL="91425">
                    <a:solidFill>
                      <a:srgbClr val="FFFFFF"/>
                    </a:solidFill>
                  </a:tcPr>
                </a:tc>
              </a:tr>
              <a:tr h="516150">
                <a:tc>
                  <a:txBody>
                    <a:bodyPr/>
                    <a:lstStyle/>
                    <a:p>
                      <a:pPr indent="0" lvl="0" marL="0" rtl="0" algn="ctr">
                        <a:spcBef>
                          <a:spcPts val="0"/>
                        </a:spcBef>
                        <a:spcAft>
                          <a:spcPts val="0"/>
                        </a:spcAft>
                        <a:buNone/>
                      </a:pPr>
                      <a:r>
                        <a:rPr lang="en-US" sz="1600"/>
                        <a:t>Motor 2804 100T</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600">
                          <a:solidFill>
                            <a:schemeClr val="dk1"/>
                          </a:solidFill>
                        </a:rPr>
                        <a:t>Move and stabilize Camera</a:t>
                      </a:r>
                      <a:endParaRPr sz="1600"/>
                    </a:p>
                  </a:txBody>
                  <a:tcPr marT="91425" marB="91425" marR="91425" marL="91425">
                    <a:lnB cap="flat" cmpd="sng" w="9525">
                      <a:solidFill>
                        <a:srgbClr val="9E9E9E"/>
                      </a:solidFill>
                      <a:prstDash val="solid"/>
                      <a:round/>
                      <a:headEnd len="sm" w="sm" type="none"/>
                      <a:tailEnd len="sm" w="sm" type="none"/>
                    </a:lnB>
                    <a:solidFill>
                      <a:srgbClr val="FFFFFF"/>
                    </a:solidFill>
                  </a:tcPr>
                </a:tc>
              </a:tr>
              <a:tr h="794100">
                <a:tc>
                  <a:txBody>
                    <a:bodyPr/>
                    <a:lstStyle/>
                    <a:p>
                      <a:pPr indent="0" lvl="0" marL="0" rtl="0" algn="ctr">
                        <a:spcBef>
                          <a:spcPts val="0"/>
                        </a:spcBef>
                        <a:spcAft>
                          <a:spcPts val="0"/>
                        </a:spcAft>
                        <a:buClr>
                          <a:schemeClr val="dk1"/>
                        </a:buClr>
                        <a:buSzPts val="1100"/>
                        <a:buFont typeface="Arial"/>
                        <a:buNone/>
                      </a:pPr>
                      <a:r>
                        <a:rPr lang="en-US" sz="1600">
                          <a:solidFill>
                            <a:schemeClr val="dk1"/>
                          </a:solidFill>
                        </a:rPr>
                        <a:t>10 DOF IMU Sensor</a:t>
                      </a:r>
                      <a:endParaRPr sz="1600">
                        <a:solidFill>
                          <a:schemeClr val="dk1"/>
                        </a:solidFill>
                      </a:endParaRPr>
                    </a:p>
                    <a:p>
                      <a:pPr indent="0" lvl="0" marL="0" rtl="0" algn="l">
                        <a:spcBef>
                          <a:spcPts val="0"/>
                        </a:spcBef>
                        <a:spcAft>
                          <a:spcPts val="0"/>
                        </a:spcAft>
                        <a:buNone/>
                      </a:pPr>
                      <a:r>
                        <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lang="en-US" sz="1600">
                          <a:solidFill>
                            <a:schemeClr val="dk1"/>
                          </a:solidFill>
                        </a:rPr>
                        <a:t>Stabilization, Navigation, temperature and pressure sensor</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ctr">
                        <a:spcBef>
                          <a:spcPts val="0"/>
                        </a:spcBef>
                        <a:spcAft>
                          <a:spcPts val="0"/>
                        </a:spcAft>
                        <a:buNone/>
                      </a:pPr>
                      <a:r>
                        <a:rPr lang="en-US" sz="1600"/>
                        <a:t>Module Step UP 2A DC-DC XY-016</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Gimbal Controller Power Supply Stabilizer</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ctr">
                        <a:spcBef>
                          <a:spcPts val="0"/>
                        </a:spcBef>
                        <a:spcAft>
                          <a:spcPts val="0"/>
                        </a:spcAft>
                        <a:buNone/>
                      </a:pPr>
                      <a:r>
                        <a:rPr lang="en-US" sz="1600"/>
                        <a:t>AMS1117 5.0 HT242E</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600"/>
                        <a:t>Provides clean 5V Supply</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516150">
                <a:tc>
                  <a:txBody>
                    <a:bodyPr/>
                    <a:lstStyle/>
                    <a:p>
                      <a:pPr indent="0" lvl="0" marL="0" rtl="0" algn="ctr">
                        <a:spcBef>
                          <a:spcPts val="0"/>
                        </a:spcBef>
                        <a:spcAft>
                          <a:spcPts val="0"/>
                        </a:spcAft>
                        <a:buNone/>
                      </a:pPr>
                      <a:r>
                        <a:rPr lang="en-US" sz="1600"/>
                        <a:t>Arduino Mega 2560 Mini</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rgbClr val="000000"/>
                        </a:buClr>
                        <a:buSzPts val="1100"/>
                        <a:buFont typeface="Arial"/>
                        <a:buNone/>
                      </a:pPr>
                      <a:r>
                        <a:rPr lang="en-US" sz="1600"/>
                        <a:t>Microcontroller Based Control Board</a:t>
                      </a:r>
                      <a:endParaRPr sz="1600">
                        <a:solidFill>
                          <a:srgbClr val="0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pic>
        <p:nvPicPr>
          <p:cNvPr id="1702" name="Google Shape;1702;p13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38"/>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EPS Overview (3 of 4)</a:t>
            </a:r>
            <a:endParaRPr/>
          </a:p>
        </p:txBody>
      </p:sp>
      <p:sp>
        <p:nvSpPr>
          <p:cNvPr id="1709" name="Google Shape;1709;p138"/>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710" name="Google Shape;1710;p138"/>
          <p:cNvSpPr txBox="1"/>
          <p:nvPr/>
        </p:nvSpPr>
        <p:spPr>
          <a:xfrm>
            <a:off x="0" y="1014238"/>
            <a:ext cx="292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Container EPS Overview</a:t>
            </a:r>
            <a:endParaRPr b="1" sz="1800"/>
          </a:p>
        </p:txBody>
      </p:sp>
      <p:sp>
        <p:nvSpPr>
          <p:cNvPr id="1711" name="Google Shape;1711;p13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712" name="Google Shape;1712;p13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1713" name="Google Shape;1713;p138"/>
          <p:cNvSpPr/>
          <p:nvPr/>
        </p:nvSpPr>
        <p:spPr>
          <a:xfrm>
            <a:off x="3570546" y="1603446"/>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714" name="Google Shape;1714;p138"/>
          <p:cNvSpPr/>
          <p:nvPr/>
        </p:nvSpPr>
        <p:spPr>
          <a:xfrm>
            <a:off x="3570546" y="2340421"/>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715" name="Google Shape;1715;p138"/>
          <p:cNvSpPr/>
          <p:nvPr/>
        </p:nvSpPr>
        <p:spPr>
          <a:xfrm>
            <a:off x="3570546" y="3099846"/>
            <a:ext cx="1472400" cy="758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Adafruit Ultimate </a:t>
            </a:r>
            <a:endParaRPr b="1" sz="1500"/>
          </a:p>
          <a:p>
            <a:pPr indent="0" lvl="0" marL="0" rtl="0" algn="ctr">
              <a:spcBef>
                <a:spcPts val="0"/>
              </a:spcBef>
              <a:spcAft>
                <a:spcPts val="0"/>
              </a:spcAft>
              <a:buNone/>
            </a:pPr>
            <a:r>
              <a:rPr b="1" lang="en-US" sz="1500"/>
              <a:t>GPS</a:t>
            </a:r>
            <a:endParaRPr b="1" sz="1500"/>
          </a:p>
        </p:txBody>
      </p:sp>
      <p:sp>
        <p:nvSpPr>
          <p:cNvPr id="1716" name="Google Shape;1716;p138"/>
          <p:cNvSpPr/>
          <p:nvPr/>
        </p:nvSpPr>
        <p:spPr>
          <a:xfrm>
            <a:off x="3506984" y="4141186"/>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10 DOF </a:t>
            </a:r>
            <a:endParaRPr b="1"/>
          </a:p>
          <a:p>
            <a:pPr indent="0" lvl="0" marL="0" rtl="0" algn="ctr">
              <a:spcBef>
                <a:spcPts val="0"/>
              </a:spcBef>
              <a:spcAft>
                <a:spcPts val="0"/>
              </a:spcAft>
              <a:buNone/>
            </a:pPr>
            <a:r>
              <a:rPr b="1" lang="en-US"/>
              <a:t>IMU SENSOR</a:t>
            </a:r>
            <a:endParaRPr b="1"/>
          </a:p>
        </p:txBody>
      </p:sp>
      <p:sp>
        <p:nvSpPr>
          <p:cNvPr id="1717" name="Google Shape;1717;p138"/>
          <p:cNvSpPr/>
          <p:nvPr/>
        </p:nvSpPr>
        <p:spPr>
          <a:xfrm>
            <a:off x="3570546" y="4967869"/>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a:t>
            </a:r>
            <a:endParaRPr b="1" sz="1600"/>
          </a:p>
        </p:txBody>
      </p:sp>
      <p:sp>
        <p:nvSpPr>
          <p:cNvPr id="1718" name="Google Shape;1718;p138"/>
          <p:cNvSpPr/>
          <p:nvPr/>
        </p:nvSpPr>
        <p:spPr>
          <a:xfrm>
            <a:off x="5738929" y="1081763"/>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5V Regulator</a:t>
            </a:r>
            <a:endParaRPr b="1"/>
          </a:p>
        </p:txBody>
      </p:sp>
      <p:sp>
        <p:nvSpPr>
          <p:cNvPr id="1719" name="Google Shape;1719;p138"/>
          <p:cNvSpPr/>
          <p:nvPr/>
        </p:nvSpPr>
        <p:spPr>
          <a:xfrm>
            <a:off x="7431039" y="1711092"/>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12V Regulator</a:t>
            </a:r>
            <a:endParaRPr b="1"/>
          </a:p>
        </p:txBody>
      </p:sp>
      <p:sp>
        <p:nvSpPr>
          <p:cNvPr id="1720" name="Google Shape;1720;p138"/>
          <p:cNvSpPr/>
          <p:nvPr/>
        </p:nvSpPr>
        <p:spPr>
          <a:xfrm>
            <a:off x="4772039" y="5794566"/>
            <a:ext cx="26589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pic>
        <p:nvPicPr>
          <p:cNvPr id="1721" name="Google Shape;1721;p138"/>
          <p:cNvPicPr preferRelativeResize="0"/>
          <p:nvPr/>
        </p:nvPicPr>
        <p:blipFill>
          <a:blip r:embed="rId4">
            <a:alphaModFix/>
          </a:blip>
          <a:stretch>
            <a:fillRect/>
          </a:stretch>
        </p:blipFill>
        <p:spPr>
          <a:xfrm>
            <a:off x="6364070" y="2399679"/>
            <a:ext cx="615961" cy="2189460"/>
          </a:xfrm>
          <a:prstGeom prst="rect">
            <a:avLst/>
          </a:prstGeom>
          <a:noFill/>
          <a:ln>
            <a:noFill/>
          </a:ln>
        </p:spPr>
      </p:pic>
      <p:pic>
        <p:nvPicPr>
          <p:cNvPr id="1722" name="Google Shape;1722;p138"/>
          <p:cNvPicPr preferRelativeResize="0"/>
          <p:nvPr/>
        </p:nvPicPr>
        <p:blipFill>
          <a:blip r:embed="rId4">
            <a:alphaModFix/>
          </a:blip>
          <a:stretch>
            <a:fillRect/>
          </a:stretch>
        </p:blipFill>
        <p:spPr>
          <a:xfrm rot="10800000">
            <a:off x="7092193" y="2399679"/>
            <a:ext cx="615961" cy="2189460"/>
          </a:xfrm>
          <a:prstGeom prst="rect">
            <a:avLst/>
          </a:prstGeom>
          <a:noFill/>
          <a:ln>
            <a:noFill/>
          </a:ln>
        </p:spPr>
      </p:pic>
      <p:sp>
        <p:nvSpPr>
          <p:cNvPr id="1723" name="Google Shape;1723;p138"/>
          <p:cNvSpPr txBox="1"/>
          <p:nvPr/>
        </p:nvSpPr>
        <p:spPr>
          <a:xfrm>
            <a:off x="5849938" y="4708487"/>
            <a:ext cx="2137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2 Batteries in </a:t>
            </a:r>
            <a:endParaRPr b="1"/>
          </a:p>
          <a:p>
            <a:pPr indent="0" lvl="0" marL="0" rtl="0" algn="l">
              <a:spcBef>
                <a:spcPts val="0"/>
              </a:spcBef>
              <a:spcAft>
                <a:spcPts val="0"/>
              </a:spcAft>
              <a:buNone/>
            </a:pPr>
            <a:r>
              <a:rPr b="1" lang="en-US"/>
              <a:t>Series Connection</a:t>
            </a:r>
            <a:endParaRPr b="1"/>
          </a:p>
        </p:txBody>
      </p:sp>
      <p:sp>
        <p:nvSpPr>
          <p:cNvPr id="1724" name="Google Shape;1724;p138"/>
          <p:cNvSpPr txBox="1"/>
          <p:nvPr/>
        </p:nvSpPr>
        <p:spPr>
          <a:xfrm>
            <a:off x="5830600" y="5217654"/>
            <a:ext cx="2137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US"/>
              <a:t>3.7V each one</a:t>
            </a:r>
            <a:endParaRPr b="1"/>
          </a:p>
        </p:txBody>
      </p:sp>
      <p:cxnSp>
        <p:nvCxnSpPr>
          <p:cNvPr id="1725" name="Google Shape;1725;p138"/>
          <p:cNvCxnSpPr>
            <a:stCxn id="1721" idx="2"/>
            <a:endCxn id="1722" idx="0"/>
          </p:cNvCxnSpPr>
          <p:nvPr/>
        </p:nvCxnSpPr>
        <p:spPr>
          <a:xfrm flipH="1" rot="-5400000">
            <a:off x="7035800" y="4225389"/>
            <a:ext cx="600" cy="728100"/>
          </a:xfrm>
          <a:prstGeom prst="bentConnector3">
            <a:avLst>
              <a:gd fmla="val 22733031" name="adj1"/>
            </a:avLst>
          </a:prstGeom>
          <a:noFill/>
          <a:ln cap="flat" cmpd="sng" w="38100">
            <a:solidFill>
              <a:schemeClr val="dk2"/>
            </a:solidFill>
            <a:prstDash val="solid"/>
            <a:round/>
            <a:headEnd len="med" w="med" type="none"/>
            <a:tailEnd len="med" w="med" type="none"/>
          </a:ln>
        </p:spPr>
      </p:cxnSp>
      <p:cxnSp>
        <p:nvCxnSpPr>
          <p:cNvPr id="1726" name="Google Shape;1726;p138"/>
          <p:cNvCxnSpPr>
            <a:stCxn id="1718" idx="1"/>
            <a:endCxn id="1713" idx="1"/>
          </p:cNvCxnSpPr>
          <p:nvPr/>
        </p:nvCxnSpPr>
        <p:spPr>
          <a:xfrm flipH="1">
            <a:off x="3570529" y="1331363"/>
            <a:ext cx="2168400" cy="521700"/>
          </a:xfrm>
          <a:prstGeom prst="bentConnector3">
            <a:avLst>
              <a:gd fmla="val 128486" name="adj1"/>
            </a:avLst>
          </a:prstGeom>
          <a:noFill/>
          <a:ln cap="flat" cmpd="sng" w="38100">
            <a:solidFill>
              <a:schemeClr val="dk2"/>
            </a:solidFill>
            <a:prstDash val="solid"/>
            <a:round/>
            <a:headEnd len="med" w="med" type="none"/>
            <a:tailEnd len="med" w="med" type="triangle"/>
          </a:ln>
        </p:spPr>
      </p:cxnSp>
      <p:cxnSp>
        <p:nvCxnSpPr>
          <p:cNvPr id="1727" name="Google Shape;1727;p138"/>
          <p:cNvCxnSpPr>
            <a:stCxn id="1718" idx="1"/>
            <a:endCxn id="1714" idx="1"/>
          </p:cNvCxnSpPr>
          <p:nvPr/>
        </p:nvCxnSpPr>
        <p:spPr>
          <a:xfrm flipH="1">
            <a:off x="3570529" y="1331363"/>
            <a:ext cx="2168400" cy="1258800"/>
          </a:xfrm>
          <a:prstGeom prst="bentConnector3">
            <a:avLst>
              <a:gd fmla="val 128486" name="adj1"/>
            </a:avLst>
          </a:prstGeom>
          <a:noFill/>
          <a:ln cap="flat" cmpd="sng" w="38100">
            <a:solidFill>
              <a:schemeClr val="dk2"/>
            </a:solidFill>
            <a:prstDash val="solid"/>
            <a:round/>
            <a:headEnd len="med" w="med" type="none"/>
            <a:tailEnd len="med" w="med" type="triangle"/>
          </a:ln>
        </p:spPr>
      </p:cxnSp>
      <p:cxnSp>
        <p:nvCxnSpPr>
          <p:cNvPr id="1728" name="Google Shape;1728;p138"/>
          <p:cNvCxnSpPr>
            <a:stCxn id="1718" idx="1"/>
            <a:endCxn id="1715" idx="1"/>
          </p:cNvCxnSpPr>
          <p:nvPr/>
        </p:nvCxnSpPr>
        <p:spPr>
          <a:xfrm flipH="1">
            <a:off x="3570529" y="1331363"/>
            <a:ext cx="2168400" cy="2147700"/>
          </a:xfrm>
          <a:prstGeom prst="bentConnector3">
            <a:avLst>
              <a:gd fmla="val 128486" name="adj1"/>
            </a:avLst>
          </a:prstGeom>
          <a:noFill/>
          <a:ln cap="flat" cmpd="sng" w="38100">
            <a:solidFill>
              <a:schemeClr val="dk2"/>
            </a:solidFill>
            <a:prstDash val="solid"/>
            <a:round/>
            <a:headEnd len="med" w="med" type="none"/>
            <a:tailEnd len="med" w="med" type="triangle"/>
          </a:ln>
        </p:spPr>
      </p:cxnSp>
      <p:cxnSp>
        <p:nvCxnSpPr>
          <p:cNvPr id="1729" name="Google Shape;1729;p138"/>
          <p:cNvCxnSpPr>
            <a:stCxn id="1718" idx="1"/>
            <a:endCxn id="1716" idx="1"/>
          </p:cNvCxnSpPr>
          <p:nvPr/>
        </p:nvCxnSpPr>
        <p:spPr>
          <a:xfrm flipH="1">
            <a:off x="3506929" y="1331363"/>
            <a:ext cx="2232000" cy="3059400"/>
          </a:xfrm>
          <a:prstGeom prst="bentConnector3">
            <a:avLst>
              <a:gd fmla="val 124827" name="adj1"/>
            </a:avLst>
          </a:prstGeom>
          <a:noFill/>
          <a:ln cap="flat" cmpd="sng" w="38100">
            <a:solidFill>
              <a:schemeClr val="dk2"/>
            </a:solidFill>
            <a:prstDash val="solid"/>
            <a:round/>
            <a:headEnd len="med" w="med" type="none"/>
            <a:tailEnd len="med" w="med" type="triangle"/>
          </a:ln>
        </p:spPr>
      </p:cxnSp>
      <p:cxnSp>
        <p:nvCxnSpPr>
          <p:cNvPr id="1730" name="Google Shape;1730;p138"/>
          <p:cNvCxnSpPr>
            <a:stCxn id="1718" idx="1"/>
            <a:endCxn id="1717" idx="1"/>
          </p:cNvCxnSpPr>
          <p:nvPr/>
        </p:nvCxnSpPr>
        <p:spPr>
          <a:xfrm flipH="1">
            <a:off x="3570529" y="1331363"/>
            <a:ext cx="2168400" cy="3886200"/>
          </a:xfrm>
          <a:prstGeom prst="bentConnector3">
            <a:avLst>
              <a:gd fmla="val 129323" name="adj1"/>
            </a:avLst>
          </a:prstGeom>
          <a:noFill/>
          <a:ln cap="flat" cmpd="sng" w="38100">
            <a:solidFill>
              <a:schemeClr val="dk2"/>
            </a:solidFill>
            <a:prstDash val="solid"/>
            <a:round/>
            <a:headEnd len="med" w="med" type="none"/>
            <a:tailEnd len="med" w="med" type="triangle"/>
          </a:ln>
        </p:spPr>
      </p:cxnSp>
      <p:cxnSp>
        <p:nvCxnSpPr>
          <p:cNvPr id="1731" name="Google Shape;1731;p138"/>
          <p:cNvCxnSpPr>
            <a:stCxn id="1718" idx="1"/>
            <a:endCxn id="1720" idx="1"/>
          </p:cNvCxnSpPr>
          <p:nvPr/>
        </p:nvCxnSpPr>
        <p:spPr>
          <a:xfrm flipH="1">
            <a:off x="4772029" y="1331363"/>
            <a:ext cx="966900" cy="4712700"/>
          </a:xfrm>
          <a:prstGeom prst="bentConnector3">
            <a:avLst>
              <a:gd fmla="val 290044" name="adj1"/>
            </a:avLst>
          </a:prstGeom>
          <a:noFill/>
          <a:ln cap="flat" cmpd="sng" w="38100">
            <a:solidFill>
              <a:schemeClr val="dk2"/>
            </a:solidFill>
            <a:prstDash val="solid"/>
            <a:round/>
            <a:headEnd len="med" w="med" type="none"/>
            <a:tailEnd len="med" w="med" type="triangle"/>
          </a:ln>
        </p:spPr>
      </p:cxnSp>
      <p:sp>
        <p:nvSpPr>
          <p:cNvPr id="1732" name="Google Shape;1732;p138"/>
          <p:cNvSpPr/>
          <p:nvPr/>
        </p:nvSpPr>
        <p:spPr>
          <a:xfrm>
            <a:off x="6085564" y="1773970"/>
            <a:ext cx="998700" cy="4326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Switch</a:t>
            </a:r>
            <a:endParaRPr b="1" sz="1500"/>
          </a:p>
        </p:txBody>
      </p:sp>
      <p:cxnSp>
        <p:nvCxnSpPr>
          <p:cNvPr id="1733" name="Google Shape;1733;p138"/>
          <p:cNvCxnSpPr>
            <a:stCxn id="1721" idx="0"/>
            <a:endCxn id="1732" idx="1"/>
          </p:cNvCxnSpPr>
          <p:nvPr/>
        </p:nvCxnSpPr>
        <p:spPr>
          <a:xfrm flipH="1" rot="5400000">
            <a:off x="6174050" y="1901679"/>
            <a:ext cx="409500" cy="586500"/>
          </a:xfrm>
          <a:prstGeom prst="bentConnector4">
            <a:avLst>
              <a:gd fmla="val 23567" name="adj1"/>
              <a:gd fmla="val 175517" name="adj2"/>
            </a:avLst>
          </a:prstGeom>
          <a:noFill/>
          <a:ln cap="flat" cmpd="sng" w="38100">
            <a:solidFill>
              <a:schemeClr val="dk2"/>
            </a:solidFill>
            <a:prstDash val="solid"/>
            <a:round/>
            <a:headEnd len="med" w="med" type="none"/>
            <a:tailEnd len="med" w="med" type="triangle"/>
          </a:ln>
        </p:spPr>
      </p:cxnSp>
      <p:cxnSp>
        <p:nvCxnSpPr>
          <p:cNvPr id="1734" name="Google Shape;1734;p138"/>
          <p:cNvCxnSpPr>
            <a:stCxn id="1732" idx="0"/>
            <a:endCxn id="1718" idx="2"/>
          </p:cNvCxnSpPr>
          <p:nvPr/>
        </p:nvCxnSpPr>
        <p:spPr>
          <a:xfrm flipH="1" rot="5400000">
            <a:off x="6465364" y="1654420"/>
            <a:ext cx="192900" cy="46200"/>
          </a:xfrm>
          <a:prstGeom prst="bentConnector3">
            <a:avLst>
              <a:gd fmla="val 49986" name="adj1"/>
            </a:avLst>
          </a:prstGeom>
          <a:noFill/>
          <a:ln cap="flat" cmpd="sng" w="38100">
            <a:solidFill>
              <a:schemeClr val="dk2"/>
            </a:solidFill>
            <a:prstDash val="solid"/>
            <a:round/>
            <a:headEnd len="med" w="med" type="none"/>
            <a:tailEnd len="med" w="med" type="triangle"/>
          </a:ln>
        </p:spPr>
      </p:cxnSp>
      <p:cxnSp>
        <p:nvCxnSpPr>
          <p:cNvPr id="1735" name="Google Shape;1735;p138"/>
          <p:cNvCxnSpPr>
            <a:stCxn id="1732" idx="3"/>
            <a:endCxn id="1719" idx="1"/>
          </p:cNvCxnSpPr>
          <p:nvPr/>
        </p:nvCxnSpPr>
        <p:spPr>
          <a:xfrm flipH="1" rot="10800000">
            <a:off x="7084264" y="1960570"/>
            <a:ext cx="346800" cy="29700"/>
          </a:xfrm>
          <a:prstGeom prst="bentConnector3">
            <a:avLst>
              <a:gd fmla="val 49986" name="adj1"/>
            </a:avLst>
          </a:prstGeom>
          <a:noFill/>
          <a:ln cap="flat" cmpd="sng" w="38100">
            <a:solidFill>
              <a:schemeClr val="dk2"/>
            </a:solidFill>
            <a:prstDash val="solid"/>
            <a:round/>
            <a:headEnd len="med" w="med" type="none"/>
            <a:tailEnd len="med" w="med" type="triangle"/>
          </a:ln>
        </p:spPr>
      </p:cxnSp>
      <p:sp>
        <p:nvSpPr>
          <p:cNvPr id="1736" name="Google Shape;1736;p138"/>
          <p:cNvSpPr/>
          <p:nvPr/>
        </p:nvSpPr>
        <p:spPr>
          <a:xfrm>
            <a:off x="7607696" y="5275532"/>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Buzzer</a:t>
            </a:r>
            <a:endParaRPr b="1" sz="1600"/>
          </a:p>
        </p:txBody>
      </p:sp>
      <p:cxnSp>
        <p:nvCxnSpPr>
          <p:cNvPr id="1737" name="Google Shape;1737;p138"/>
          <p:cNvCxnSpPr>
            <a:endCxn id="1736" idx="2"/>
          </p:cNvCxnSpPr>
          <p:nvPr/>
        </p:nvCxnSpPr>
        <p:spPr>
          <a:xfrm flipH="1" rot="10800000">
            <a:off x="7430996" y="5774732"/>
            <a:ext cx="912900" cy="269400"/>
          </a:xfrm>
          <a:prstGeom prst="bentConnector2">
            <a:avLst/>
          </a:prstGeom>
          <a:noFill/>
          <a:ln cap="flat" cmpd="sng" w="38100">
            <a:solidFill>
              <a:schemeClr val="dk2"/>
            </a:solidFill>
            <a:prstDash val="solid"/>
            <a:round/>
            <a:headEnd len="med" w="med" type="none"/>
            <a:tailEnd len="med" w="med" type="triangle"/>
          </a:ln>
        </p:spPr>
      </p:cxnSp>
      <p:pic>
        <p:nvPicPr>
          <p:cNvPr id="1738" name="Google Shape;1738;p138"/>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39"/>
          <p:cNvSpPr/>
          <p:nvPr/>
        </p:nvSpPr>
        <p:spPr>
          <a:xfrm>
            <a:off x="228600" y="1605075"/>
            <a:ext cx="2516100" cy="3981325"/>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This</a:t>
            </a:r>
            <a:r>
              <a:rPr b="1" lang="en-US"/>
              <a:t> component are in the container</a:t>
            </a:r>
            <a:endParaRPr b="1"/>
          </a:p>
        </p:txBody>
      </p:sp>
      <p:sp>
        <p:nvSpPr>
          <p:cNvPr id="1745" name="Google Shape;1745;p139"/>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EPS Overview (4 of 4)</a:t>
            </a:r>
            <a:endParaRPr/>
          </a:p>
        </p:txBody>
      </p:sp>
      <p:sp>
        <p:nvSpPr>
          <p:cNvPr id="1746" name="Google Shape;1746;p139"/>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747" name="Google Shape;1747;p139"/>
          <p:cNvSpPr txBox="1"/>
          <p:nvPr/>
        </p:nvSpPr>
        <p:spPr>
          <a:xfrm>
            <a:off x="94950" y="1018838"/>
            <a:ext cx="292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Payload</a:t>
            </a:r>
            <a:r>
              <a:rPr b="1" lang="en-US" sz="1800"/>
              <a:t> EPS Overview</a:t>
            </a:r>
            <a:endParaRPr b="1" sz="1800"/>
          </a:p>
        </p:txBody>
      </p:sp>
      <p:sp>
        <p:nvSpPr>
          <p:cNvPr id="1748" name="Google Shape;1748;p13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749" name="Google Shape;1749;p13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1750" name="Google Shape;1750;p139"/>
          <p:cNvSpPr/>
          <p:nvPr/>
        </p:nvSpPr>
        <p:spPr>
          <a:xfrm>
            <a:off x="844650" y="3025225"/>
            <a:ext cx="1426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12V Regulator</a:t>
            </a:r>
            <a:endParaRPr b="1"/>
          </a:p>
        </p:txBody>
      </p:sp>
      <p:sp>
        <p:nvSpPr>
          <p:cNvPr id="1751" name="Google Shape;1751;p139"/>
          <p:cNvSpPr/>
          <p:nvPr/>
        </p:nvSpPr>
        <p:spPr>
          <a:xfrm>
            <a:off x="4254000" y="1889700"/>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STorm 32</a:t>
            </a:r>
            <a:endParaRPr b="1"/>
          </a:p>
          <a:p>
            <a:pPr indent="0" lvl="0" marL="0" rtl="0" algn="l">
              <a:spcBef>
                <a:spcPts val="0"/>
              </a:spcBef>
              <a:spcAft>
                <a:spcPts val="0"/>
              </a:spcAft>
              <a:buNone/>
            </a:pPr>
            <a:r>
              <a:rPr b="1" lang="en-US"/>
              <a:t>Controller</a:t>
            </a:r>
            <a:endParaRPr b="1"/>
          </a:p>
        </p:txBody>
      </p:sp>
      <p:sp>
        <p:nvSpPr>
          <p:cNvPr id="1752" name="Google Shape;1752;p139"/>
          <p:cNvSpPr/>
          <p:nvPr/>
        </p:nvSpPr>
        <p:spPr>
          <a:xfrm>
            <a:off x="6134825" y="2704800"/>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753" name="Google Shape;1753;p139"/>
          <p:cNvSpPr/>
          <p:nvPr/>
        </p:nvSpPr>
        <p:spPr>
          <a:xfrm>
            <a:off x="6134825" y="3414288"/>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754" name="Google Shape;1754;p139"/>
          <p:cNvSpPr/>
          <p:nvPr/>
        </p:nvSpPr>
        <p:spPr>
          <a:xfrm>
            <a:off x="6134825" y="4208650"/>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2804 100T</a:t>
            </a:r>
            <a:endParaRPr b="1"/>
          </a:p>
        </p:txBody>
      </p:sp>
      <p:sp>
        <p:nvSpPr>
          <p:cNvPr id="1755" name="Google Shape;1755;p139"/>
          <p:cNvSpPr/>
          <p:nvPr/>
        </p:nvSpPr>
        <p:spPr>
          <a:xfrm>
            <a:off x="300750" y="4375663"/>
            <a:ext cx="2371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sp>
        <p:nvSpPr>
          <p:cNvPr id="1756" name="Google Shape;1756;p139"/>
          <p:cNvSpPr/>
          <p:nvPr/>
        </p:nvSpPr>
        <p:spPr>
          <a:xfrm>
            <a:off x="6134825" y="5124700"/>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cxnSp>
        <p:nvCxnSpPr>
          <p:cNvPr id="1757" name="Google Shape;1757;p139"/>
          <p:cNvCxnSpPr>
            <a:stCxn id="1751" idx="2"/>
            <a:endCxn id="1752" idx="1"/>
          </p:cNvCxnSpPr>
          <p:nvPr/>
        </p:nvCxnSpPr>
        <p:spPr>
          <a:xfrm flipH="1" rot="-5400000">
            <a:off x="5230500" y="2031600"/>
            <a:ext cx="584400" cy="1224000"/>
          </a:xfrm>
          <a:prstGeom prst="bentConnector2">
            <a:avLst/>
          </a:prstGeom>
          <a:noFill/>
          <a:ln cap="flat" cmpd="sng" w="38100">
            <a:solidFill>
              <a:schemeClr val="dk2"/>
            </a:solidFill>
            <a:prstDash val="solid"/>
            <a:round/>
            <a:headEnd len="med" w="med" type="none"/>
            <a:tailEnd len="med" w="med" type="triangle"/>
          </a:ln>
        </p:spPr>
      </p:cxnSp>
      <p:cxnSp>
        <p:nvCxnSpPr>
          <p:cNvPr id="1758" name="Google Shape;1758;p139"/>
          <p:cNvCxnSpPr>
            <a:stCxn id="1751" idx="2"/>
            <a:endCxn id="1753" idx="1"/>
          </p:cNvCxnSpPr>
          <p:nvPr/>
        </p:nvCxnSpPr>
        <p:spPr>
          <a:xfrm flipH="1" rot="-5400000">
            <a:off x="4875900" y="2386200"/>
            <a:ext cx="1293600" cy="1224000"/>
          </a:xfrm>
          <a:prstGeom prst="bentConnector2">
            <a:avLst/>
          </a:prstGeom>
          <a:noFill/>
          <a:ln cap="flat" cmpd="sng" w="38100">
            <a:solidFill>
              <a:schemeClr val="dk2"/>
            </a:solidFill>
            <a:prstDash val="solid"/>
            <a:round/>
            <a:headEnd len="med" w="med" type="none"/>
            <a:tailEnd len="med" w="med" type="triangle"/>
          </a:ln>
        </p:spPr>
      </p:cxnSp>
      <p:cxnSp>
        <p:nvCxnSpPr>
          <p:cNvPr id="1759" name="Google Shape;1759;p139"/>
          <p:cNvCxnSpPr>
            <a:stCxn id="1751" idx="2"/>
            <a:endCxn id="1754" idx="1"/>
          </p:cNvCxnSpPr>
          <p:nvPr/>
        </p:nvCxnSpPr>
        <p:spPr>
          <a:xfrm flipH="1" rot="-5400000">
            <a:off x="4478700" y="2783400"/>
            <a:ext cx="2088000" cy="1224000"/>
          </a:xfrm>
          <a:prstGeom prst="bentConnector2">
            <a:avLst/>
          </a:prstGeom>
          <a:noFill/>
          <a:ln cap="flat" cmpd="sng" w="38100">
            <a:solidFill>
              <a:schemeClr val="dk2"/>
            </a:solidFill>
            <a:prstDash val="solid"/>
            <a:round/>
            <a:headEnd len="med" w="med" type="none"/>
            <a:tailEnd len="med" w="med" type="triangle"/>
          </a:ln>
        </p:spPr>
      </p:cxnSp>
      <p:cxnSp>
        <p:nvCxnSpPr>
          <p:cNvPr id="1760" name="Google Shape;1760;p139"/>
          <p:cNvCxnSpPr>
            <a:stCxn id="1755" idx="3"/>
            <a:endCxn id="1756" idx="1"/>
          </p:cNvCxnSpPr>
          <p:nvPr/>
        </p:nvCxnSpPr>
        <p:spPr>
          <a:xfrm>
            <a:off x="2672550" y="4606513"/>
            <a:ext cx="3462300" cy="749100"/>
          </a:xfrm>
          <a:prstGeom prst="bentConnector3">
            <a:avLst>
              <a:gd fmla="val 50000" name="adj1"/>
            </a:avLst>
          </a:prstGeom>
          <a:noFill/>
          <a:ln cap="flat" cmpd="sng" w="38100">
            <a:solidFill>
              <a:schemeClr val="dk2"/>
            </a:solidFill>
            <a:prstDash val="solid"/>
            <a:round/>
            <a:headEnd len="med" w="med" type="none"/>
            <a:tailEnd len="med" w="med" type="triangle"/>
          </a:ln>
        </p:spPr>
      </p:cxnSp>
      <p:cxnSp>
        <p:nvCxnSpPr>
          <p:cNvPr id="1761" name="Google Shape;1761;p139"/>
          <p:cNvCxnSpPr>
            <a:stCxn id="1750" idx="0"/>
            <a:endCxn id="1751" idx="1"/>
          </p:cNvCxnSpPr>
          <p:nvPr/>
        </p:nvCxnSpPr>
        <p:spPr>
          <a:xfrm rot="-5400000">
            <a:off x="2453700" y="1224775"/>
            <a:ext cx="904800" cy="2696100"/>
          </a:xfrm>
          <a:prstGeom prst="bentConnector2">
            <a:avLst/>
          </a:prstGeom>
          <a:noFill/>
          <a:ln cap="flat" cmpd="sng" w="38100">
            <a:solidFill>
              <a:schemeClr val="dk2"/>
            </a:solidFill>
            <a:prstDash val="solid"/>
            <a:round/>
            <a:headEnd len="med" w="med" type="none"/>
            <a:tailEnd len="med" w="med" type="triangle"/>
          </a:ln>
        </p:spPr>
      </p:cxnSp>
      <p:sp>
        <p:nvSpPr>
          <p:cNvPr id="1762" name="Google Shape;1762;p139"/>
          <p:cNvSpPr/>
          <p:nvPr/>
        </p:nvSpPr>
        <p:spPr>
          <a:xfrm>
            <a:off x="2915850" y="120335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sp>
        <p:nvSpPr>
          <p:cNvPr id="1763" name="Google Shape;1763;p139"/>
          <p:cNvSpPr/>
          <p:nvPr/>
        </p:nvSpPr>
        <p:spPr>
          <a:xfrm>
            <a:off x="787950" y="4893925"/>
            <a:ext cx="1426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5V Regulator</a:t>
            </a:r>
            <a:endParaRPr b="1"/>
          </a:p>
        </p:txBody>
      </p:sp>
      <p:cxnSp>
        <p:nvCxnSpPr>
          <p:cNvPr id="1764" name="Google Shape;1764;p139"/>
          <p:cNvCxnSpPr>
            <a:stCxn id="1763" idx="3"/>
            <a:endCxn id="1756" idx="2"/>
          </p:cNvCxnSpPr>
          <p:nvPr/>
        </p:nvCxnSpPr>
        <p:spPr>
          <a:xfrm>
            <a:off x="2214750" y="5124775"/>
            <a:ext cx="4755000" cy="461700"/>
          </a:xfrm>
          <a:prstGeom prst="bentConnector4">
            <a:avLst>
              <a:gd fmla="val 14796" name="adj1"/>
              <a:gd fmla="val 175244" name="adj2"/>
            </a:avLst>
          </a:prstGeom>
          <a:noFill/>
          <a:ln cap="flat" cmpd="sng" w="38100">
            <a:solidFill>
              <a:schemeClr val="dk2"/>
            </a:solidFill>
            <a:prstDash val="solid"/>
            <a:round/>
            <a:headEnd len="med" w="med" type="none"/>
            <a:tailEnd len="med" w="med" type="triangle"/>
          </a:ln>
        </p:spPr>
      </p:cxnSp>
      <p:pic>
        <p:nvPicPr>
          <p:cNvPr id="1765" name="Google Shape;1765;p139"/>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
        <p:nvSpPr>
          <p:cNvPr id="1766" name="Google Shape;1766;p139"/>
          <p:cNvSpPr/>
          <p:nvPr/>
        </p:nvSpPr>
        <p:spPr>
          <a:xfrm>
            <a:off x="3278100" y="369235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sp>
        <p:nvSpPr>
          <p:cNvPr id="1767" name="Google Shape;1767;p139"/>
          <p:cNvSpPr/>
          <p:nvPr/>
        </p:nvSpPr>
        <p:spPr>
          <a:xfrm>
            <a:off x="3021150" y="5084675"/>
            <a:ext cx="1099200" cy="7101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pic>
        <p:nvPicPr>
          <p:cNvPr id="1772" name="Google Shape;1772;p140"/>
          <p:cNvPicPr preferRelativeResize="0"/>
          <p:nvPr/>
        </p:nvPicPr>
        <p:blipFill>
          <a:blip r:embed="rId4">
            <a:alphaModFix/>
          </a:blip>
          <a:stretch>
            <a:fillRect/>
          </a:stretch>
        </p:blipFill>
        <p:spPr>
          <a:xfrm>
            <a:off x="3232678" y="5664145"/>
            <a:ext cx="685800" cy="678730"/>
          </a:xfrm>
          <a:prstGeom prst="rect">
            <a:avLst/>
          </a:prstGeom>
          <a:noFill/>
          <a:ln>
            <a:noFill/>
          </a:ln>
        </p:spPr>
      </p:pic>
      <p:pic>
        <p:nvPicPr>
          <p:cNvPr id="1773" name="Google Shape;1773;p140"/>
          <p:cNvPicPr preferRelativeResize="0"/>
          <p:nvPr/>
        </p:nvPicPr>
        <p:blipFill>
          <a:blip r:embed="rId5">
            <a:alphaModFix/>
          </a:blip>
          <a:stretch>
            <a:fillRect/>
          </a:stretch>
        </p:blipFill>
        <p:spPr>
          <a:xfrm>
            <a:off x="5092775" y="6045991"/>
            <a:ext cx="419100" cy="300175"/>
          </a:xfrm>
          <a:prstGeom prst="rect">
            <a:avLst/>
          </a:prstGeom>
          <a:noFill/>
          <a:ln>
            <a:noFill/>
          </a:ln>
        </p:spPr>
      </p:pic>
      <p:pic>
        <p:nvPicPr>
          <p:cNvPr id="1774" name="Google Shape;1774;p140"/>
          <p:cNvPicPr preferRelativeResize="0"/>
          <p:nvPr/>
        </p:nvPicPr>
        <p:blipFill>
          <a:blip r:embed="rId5">
            <a:alphaModFix/>
          </a:blip>
          <a:stretch>
            <a:fillRect/>
          </a:stretch>
        </p:blipFill>
        <p:spPr>
          <a:xfrm>
            <a:off x="6736100" y="5544416"/>
            <a:ext cx="419100" cy="300175"/>
          </a:xfrm>
          <a:prstGeom prst="rect">
            <a:avLst/>
          </a:prstGeom>
          <a:noFill/>
          <a:ln>
            <a:noFill/>
          </a:ln>
        </p:spPr>
      </p:pic>
      <p:pic>
        <p:nvPicPr>
          <p:cNvPr id="1775" name="Google Shape;1775;p140"/>
          <p:cNvPicPr preferRelativeResize="0"/>
          <p:nvPr/>
        </p:nvPicPr>
        <p:blipFill>
          <a:blip r:embed="rId6">
            <a:alphaModFix/>
          </a:blip>
          <a:stretch>
            <a:fillRect/>
          </a:stretch>
        </p:blipFill>
        <p:spPr>
          <a:xfrm>
            <a:off x="6740125" y="1174124"/>
            <a:ext cx="1107500" cy="758700"/>
          </a:xfrm>
          <a:prstGeom prst="rect">
            <a:avLst/>
          </a:prstGeom>
          <a:noFill/>
          <a:ln>
            <a:noFill/>
          </a:ln>
        </p:spPr>
      </p:pic>
      <p:pic>
        <p:nvPicPr>
          <p:cNvPr id="1776" name="Google Shape;1776;p140"/>
          <p:cNvPicPr preferRelativeResize="0"/>
          <p:nvPr/>
        </p:nvPicPr>
        <p:blipFill>
          <a:blip r:embed="rId5">
            <a:alphaModFix/>
          </a:blip>
          <a:stretch>
            <a:fillRect/>
          </a:stretch>
        </p:blipFill>
        <p:spPr>
          <a:xfrm>
            <a:off x="8267700" y="2442029"/>
            <a:ext cx="419100" cy="300175"/>
          </a:xfrm>
          <a:prstGeom prst="rect">
            <a:avLst/>
          </a:prstGeom>
          <a:noFill/>
          <a:ln>
            <a:noFill/>
          </a:ln>
        </p:spPr>
      </p:pic>
      <p:pic>
        <p:nvPicPr>
          <p:cNvPr id="1777" name="Google Shape;1777;p140"/>
          <p:cNvPicPr preferRelativeResize="0"/>
          <p:nvPr/>
        </p:nvPicPr>
        <p:blipFill>
          <a:blip r:embed="rId5">
            <a:alphaModFix/>
          </a:blip>
          <a:stretch>
            <a:fillRect/>
          </a:stretch>
        </p:blipFill>
        <p:spPr>
          <a:xfrm>
            <a:off x="5348500" y="4352503"/>
            <a:ext cx="419100" cy="300175"/>
          </a:xfrm>
          <a:prstGeom prst="rect">
            <a:avLst/>
          </a:prstGeom>
          <a:noFill/>
          <a:ln>
            <a:noFill/>
          </a:ln>
        </p:spPr>
      </p:pic>
      <p:pic>
        <p:nvPicPr>
          <p:cNvPr id="1778" name="Google Shape;1778;p140"/>
          <p:cNvPicPr preferRelativeResize="0"/>
          <p:nvPr/>
        </p:nvPicPr>
        <p:blipFill>
          <a:blip r:embed="rId5">
            <a:alphaModFix/>
          </a:blip>
          <a:stretch>
            <a:fillRect/>
          </a:stretch>
        </p:blipFill>
        <p:spPr>
          <a:xfrm>
            <a:off x="5414975" y="2461866"/>
            <a:ext cx="419100" cy="300175"/>
          </a:xfrm>
          <a:prstGeom prst="rect">
            <a:avLst/>
          </a:prstGeom>
          <a:noFill/>
          <a:ln>
            <a:noFill/>
          </a:ln>
        </p:spPr>
      </p:pic>
      <p:pic>
        <p:nvPicPr>
          <p:cNvPr id="1779" name="Google Shape;1779;p140"/>
          <p:cNvPicPr preferRelativeResize="0"/>
          <p:nvPr/>
        </p:nvPicPr>
        <p:blipFill>
          <a:blip r:embed="rId5">
            <a:alphaModFix/>
          </a:blip>
          <a:stretch>
            <a:fillRect/>
          </a:stretch>
        </p:blipFill>
        <p:spPr>
          <a:xfrm>
            <a:off x="2132800" y="6046004"/>
            <a:ext cx="419100" cy="300175"/>
          </a:xfrm>
          <a:prstGeom prst="rect">
            <a:avLst/>
          </a:prstGeom>
          <a:noFill/>
          <a:ln>
            <a:noFill/>
          </a:ln>
        </p:spPr>
      </p:pic>
      <p:pic>
        <p:nvPicPr>
          <p:cNvPr id="1780" name="Google Shape;1780;p140"/>
          <p:cNvPicPr preferRelativeResize="0"/>
          <p:nvPr/>
        </p:nvPicPr>
        <p:blipFill>
          <a:blip r:embed="rId5">
            <a:alphaModFix/>
          </a:blip>
          <a:stretch>
            <a:fillRect/>
          </a:stretch>
        </p:blipFill>
        <p:spPr>
          <a:xfrm>
            <a:off x="2196525" y="4643253"/>
            <a:ext cx="419100" cy="300175"/>
          </a:xfrm>
          <a:prstGeom prst="rect">
            <a:avLst/>
          </a:prstGeom>
          <a:noFill/>
          <a:ln>
            <a:noFill/>
          </a:ln>
        </p:spPr>
      </p:pic>
      <p:pic>
        <p:nvPicPr>
          <p:cNvPr id="1781" name="Google Shape;1781;p140"/>
          <p:cNvPicPr preferRelativeResize="0"/>
          <p:nvPr/>
        </p:nvPicPr>
        <p:blipFill>
          <a:blip r:embed="rId5">
            <a:alphaModFix/>
          </a:blip>
          <a:stretch>
            <a:fillRect/>
          </a:stretch>
        </p:blipFill>
        <p:spPr>
          <a:xfrm>
            <a:off x="2743200" y="3991426"/>
            <a:ext cx="419100" cy="257175"/>
          </a:xfrm>
          <a:prstGeom prst="rect">
            <a:avLst/>
          </a:prstGeom>
          <a:noFill/>
          <a:ln>
            <a:noFill/>
          </a:ln>
        </p:spPr>
      </p:pic>
      <p:pic>
        <p:nvPicPr>
          <p:cNvPr id="1782" name="Google Shape;1782;p140"/>
          <p:cNvPicPr preferRelativeResize="0"/>
          <p:nvPr/>
        </p:nvPicPr>
        <p:blipFill>
          <a:blip r:embed="rId5">
            <a:alphaModFix/>
          </a:blip>
          <a:stretch>
            <a:fillRect/>
          </a:stretch>
        </p:blipFill>
        <p:spPr>
          <a:xfrm>
            <a:off x="2448775" y="3102101"/>
            <a:ext cx="419100" cy="257175"/>
          </a:xfrm>
          <a:prstGeom prst="rect">
            <a:avLst/>
          </a:prstGeom>
          <a:noFill/>
          <a:ln>
            <a:noFill/>
          </a:ln>
        </p:spPr>
      </p:pic>
      <p:pic>
        <p:nvPicPr>
          <p:cNvPr id="1783" name="Google Shape;1783;p140"/>
          <p:cNvPicPr preferRelativeResize="0"/>
          <p:nvPr/>
        </p:nvPicPr>
        <p:blipFill>
          <a:blip r:embed="rId5">
            <a:alphaModFix/>
          </a:blip>
          <a:stretch>
            <a:fillRect/>
          </a:stretch>
        </p:blipFill>
        <p:spPr>
          <a:xfrm>
            <a:off x="2448775" y="2297751"/>
            <a:ext cx="419100" cy="257175"/>
          </a:xfrm>
          <a:prstGeom prst="rect">
            <a:avLst/>
          </a:prstGeom>
          <a:noFill/>
          <a:ln>
            <a:noFill/>
          </a:ln>
        </p:spPr>
      </p:pic>
      <p:sp>
        <p:nvSpPr>
          <p:cNvPr id="1784" name="Google Shape;1784;p14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785" name="Google Shape;1785;p14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86" name="Google Shape;1786;p140"/>
          <p:cNvSpPr txBox="1"/>
          <p:nvPr>
            <p:ph type="title"/>
          </p:nvPr>
        </p:nvSpPr>
        <p:spPr>
          <a:xfrm>
            <a:off x="1600200" y="76200"/>
            <a:ext cx="64008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sz="2350"/>
              <a:t>Container</a:t>
            </a:r>
            <a:r>
              <a:rPr b="1" i="0" lang="en-US" sz="2350" u="none" cap="none" strike="noStrike">
                <a:solidFill>
                  <a:schemeClr val="accent2"/>
                </a:solidFill>
                <a:latin typeface="Arial"/>
                <a:ea typeface="Arial"/>
                <a:cs typeface="Arial"/>
                <a:sym typeface="Arial"/>
              </a:rPr>
              <a:t> Electrical Block Diagram (1 </a:t>
            </a:r>
            <a:r>
              <a:rPr lang="en-US" sz="2350"/>
              <a:t>of 2</a:t>
            </a:r>
            <a:r>
              <a:rPr b="1" i="0" lang="en-US" sz="2350" u="none" cap="none" strike="noStrike">
                <a:solidFill>
                  <a:schemeClr val="accent2"/>
                </a:solidFill>
                <a:latin typeface="Arial"/>
                <a:ea typeface="Arial"/>
                <a:cs typeface="Arial"/>
                <a:sym typeface="Arial"/>
              </a:rPr>
              <a:t>)</a:t>
            </a:r>
            <a:endParaRPr sz="2350"/>
          </a:p>
        </p:txBody>
      </p:sp>
      <p:sp>
        <p:nvSpPr>
          <p:cNvPr id="1787" name="Google Shape;1787;p14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Enzo Juarez</a:t>
            </a:r>
            <a:endParaRPr b="0" i="0" sz="1400" u="none" cap="none" strike="noStrike">
              <a:solidFill>
                <a:srgbClr val="000000"/>
              </a:solidFill>
              <a:latin typeface="Arial"/>
              <a:ea typeface="Arial"/>
              <a:cs typeface="Arial"/>
              <a:sym typeface="Arial"/>
            </a:endParaRPr>
          </a:p>
        </p:txBody>
      </p:sp>
      <p:sp>
        <p:nvSpPr>
          <p:cNvPr id="1788" name="Google Shape;1788;p14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89" name="Google Shape;1789;p140"/>
          <p:cNvSpPr/>
          <p:nvPr/>
        </p:nvSpPr>
        <p:spPr>
          <a:xfrm>
            <a:off x="1395471" y="1798546"/>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790" name="Google Shape;1790;p140"/>
          <p:cNvSpPr/>
          <p:nvPr/>
        </p:nvSpPr>
        <p:spPr>
          <a:xfrm>
            <a:off x="1395471" y="2603221"/>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791" name="Google Shape;1791;p140"/>
          <p:cNvSpPr/>
          <p:nvPr/>
        </p:nvSpPr>
        <p:spPr>
          <a:xfrm>
            <a:off x="1331875" y="3430725"/>
            <a:ext cx="1837200" cy="5466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Adafruit Ultimate </a:t>
            </a:r>
            <a:endParaRPr b="1" sz="1500"/>
          </a:p>
          <a:p>
            <a:pPr indent="0" lvl="0" marL="0" rtl="0" algn="ctr">
              <a:spcBef>
                <a:spcPts val="0"/>
              </a:spcBef>
              <a:spcAft>
                <a:spcPts val="0"/>
              </a:spcAft>
              <a:buNone/>
            </a:pPr>
            <a:r>
              <a:rPr b="1" lang="en-US" sz="1500"/>
              <a:t>GPS</a:t>
            </a:r>
            <a:endParaRPr b="1" sz="1500"/>
          </a:p>
        </p:txBody>
      </p:sp>
      <p:sp>
        <p:nvSpPr>
          <p:cNvPr id="1792" name="Google Shape;1792;p140"/>
          <p:cNvSpPr/>
          <p:nvPr/>
        </p:nvSpPr>
        <p:spPr>
          <a:xfrm>
            <a:off x="1016059" y="4123886"/>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10 DOF </a:t>
            </a:r>
            <a:endParaRPr b="1"/>
          </a:p>
          <a:p>
            <a:pPr indent="0" lvl="0" marL="0" rtl="0" algn="ctr">
              <a:spcBef>
                <a:spcPts val="0"/>
              </a:spcBef>
              <a:spcAft>
                <a:spcPts val="0"/>
              </a:spcAft>
              <a:buNone/>
            </a:pPr>
            <a:r>
              <a:rPr b="1" lang="en-US"/>
              <a:t>IMU SENSOR</a:t>
            </a:r>
            <a:endParaRPr b="1"/>
          </a:p>
        </p:txBody>
      </p:sp>
      <p:sp>
        <p:nvSpPr>
          <p:cNvPr id="1793" name="Google Shape;1793;p140"/>
          <p:cNvSpPr/>
          <p:nvPr/>
        </p:nvSpPr>
        <p:spPr>
          <a:xfrm>
            <a:off x="1079650" y="5656477"/>
            <a:ext cx="1472400" cy="389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a:t>
            </a:r>
            <a:endParaRPr b="1" sz="1600"/>
          </a:p>
        </p:txBody>
      </p:sp>
      <p:sp>
        <p:nvSpPr>
          <p:cNvPr id="1794" name="Google Shape;1794;p140"/>
          <p:cNvSpPr/>
          <p:nvPr/>
        </p:nvSpPr>
        <p:spPr>
          <a:xfrm>
            <a:off x="4234479" y="1942938"/>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AMS1117</a:t>
            </a:r>
            <a:endParaRPr b="1"/>
          </a:p>
        </p:txBody>
      </p:sp>
      <p:sp>
        <p:nvSpPr>
          <p:cNvPr id="1795" name="Google Shape;1795;p140"/>
          <p:cNvSpPr/>
          <p:nvPr/>
        </p:nvSpPr>
        <p:spPr>
          <a:xfrm>
            <a:off x="7087189" y="1942942"/>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Step UP XY-016</a:t>
            </a:r>
            <a:endParaRPr b="1"/>
          </a:p>
        </p:txBody>
      </p:sp>
      <p:sp>
        <p:nvSpPr>
          <p:cNvPr id="1796" name="Google Shape;1796;p140"/>
          <p:cNvSpPr/>
          <p:nvPr/>
        </p:nvSpPr>
        <p:spPr>
          <a:xfrm>
            <a:off x="4893698" y="5006525"/>
            <a:ext cx="22860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sp>
        <p:nvSpPr>
          <p:cNvPr id="1797" name="Google Shape;1797;p140"/>
          <p:cNvSpPr/>
          <p:nvPr/>
        </p:nvSpPr>
        <p:spPr>
          <a:xfrm>
            <a:off x="5892689" y="2860820"/>
            <a:ext cx="998700" cy="4326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Switch</a:t>
            </a:r>
            <a:endParaRPr b="1" sz="1500"/>
          </a:p>
        </p:txBody>
      </p:sp>
      <p:sp>
        <p:nvSpPr>
          <p:cNvPr id="1798" name="Google Shape;1798;p140"/>
          <p:cNvSpPr/>
          <p:nvPr/>
        </p:nvSpPr>
        <p:spPr>
          <a:xfrm>
            <a:off x="4293109" y="3840086"/>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2 x Samsung 18650 30Q</a:t>
            </a:r>
            <a:endParaRPr b="1"/>
          </a:p>
        </p:txBody>
      </p:sp>
      <p:pic>
        <p:nvPicPr>
          <p:cNvPr id="1799" name="Google Shape;1799;p140"/>
          <p:cNvPicPr preferRelativeResize="0"/>
          <p:nvPr/>
        </p:nvPicPr>
        <p:blipFill>
          <a:blip r:embed="rId7">
            <a:alphaModFix/>
          </a:blip>
          <a:stretch>
            <a:fillRect/>
          </a:stretch>
        </p:blipFill>
        <p:spPr>
          <a:xfrm>
            <a:off x="6004738" y="3690501"/>
            <a:ext cx="192063" cy="1056524"/>
          </a:xfrm>
          <a:prstGeom prst="rect">
            <a:avLst/>
          </a:prstGeom>
          <a:noFill/>
          <a:ln>
            <a:noFill/>
          </a:ln>
        </p:spPr>
      </p:pic>
      <p:pic>
        <p:nvPicPr>
          <p:cNvPr id="1800" name="Google Shape;1800;p140"/>
          <p:cNvPicPr preferRelativeResize="0"/>
          <p:nvPr/>
        </p:nvPicPr>
        <p:blipFill>
          <a:blip r:embed="rId7">
            <a:alphaModFix/>
          </a:blip>
          <a:stretch>
            <a:fillRect/>
          </a:stretch>
        </p:blipFill>
        <p:spPr>
          <a:xfrm rot="10800000">
            <a:off x="6249762" y="3676650"/>
            <a:ext cx="192063" cy="1056524"/>
          </a:xfrm>
          <a:prstGeom prst="rect">
            <a:avLst/>
          </a:prstGeom>
          <a:noFill/>
          <a:ln>
            <a:noFill/>
          </a:ln>
        </p:spPr>
      </p:pic>
      <p:cxnSp>
        <p:nvCxnSpPr>
          <p:cNvPr id="1801" name="Google Shape;1801;p140"/>
          <p:cNvCxnSpPr>
            <a:stCxn id="1798" idx="0"/>
            <a:endCxn id="1797" idx="2"/>
          </p:cNvCxnSpPr>
          <p:nvPr/>
        </p:nvCxnSpPr>
        <p:spPr>
          <a:xfrm rot="-5400000">
            <a:off x="5469109" y="2917286"/>
            <a:ext cx="546600" cy="1299000"/>
          </a:xfrm>
          <a:prstGeom prst="bentConnector3">
            <a:avLst>
              <a:gd fmla="val 50006" name="adj1"/>
            </a:avLst>
          </a:prstGeom>
          <a:noFill/>
          <a:ln cap="flat" cmpd="sng" w="38100">
            <a:solidFill>
              <a:srgbClr val="FF0000"/>
            </a:solidFill>
            <a:prstDash val="solid"/>
            <a:round/>
            <a:headEnd len="med" w="med" type="none"/>
            <a:tailEnd len="med" w="med" type="none"/>
          </a:ln>
        </p:spPr>
      </p:cxnSp>
      <p:cxnSp>
        <p:nvCxnSpPr>
          <p:cNvPr id="1802" name="Google Shape;1802;p140"/>
          <p:cNvCxnSpPr>
            <a:endCxn id="1794" idx="2"/>
          </p:cNvCxnSpPr>
          <p:nvPr/>
        </p:nvCxnSpPr>
        <p:spPr>
          <a:xfrm rot="10800000">
            <a:off x="5034279" y="2442138"/>
            <a:ext cx="858300" cy="635100"/>
          </a:xfrm>
          <a:prstGeom prst="bentConnector2">
            <a:avLst/>
          </a:prstGeom>
          <a:noFill/>
          <a:ln cap="flat" cmpd="sng" w="38100">
            <a:solidFill>
              <a:srgbClr val="FF0000"/>
            </a:solidFill>
            <a:prstDash val="solid"/>
            <a:round/>
            <a:headEnd len="med" w="med" type="none"/>
            <a:tailEnd len="med" w="med" type="none"/>
          </a:ln>
        </p:spPr>
      </p:cxnSp>
      <p:cxnSp>
        <p:nvCxnSpPr>
          <p:cNvPr id="1803" name="Google Shape;1803;p140"/>
          <p:cNvCxnSpPr>
            <a:stCxn id="1797" idx="3"/>
            <a:endCxn id="1795" idx="2"/>
          </p:cNvCxnSpPr>
          <p:nvPr/>
        </p:nvCxnSpPr>
        <p:spPr>
          <a:xfrm flipH="1" rot="10800000">
            <a:off x="6891389" y="2442020"/>
            <a:ext cx="995700" cy="635100"/>
          </a:xfrm>
          <a:prstGeom prst="bentConnector2">
            <a:avLst/>
          </a:prstGeom>
          <a:noFill/>
          <a:ln cap="flat" cmpd="sng" w="38100">
            <a:solidFill>
              <a:srgbClr val="FF0000"/>
            </a:solidFill>
            <a:prstDash val="solid"/>
            <a:round/>
            <a:headEnd len="med" w="med" type="none"/>
            <a:tailEnd len="med" w="med" type="none"/>
          </a:ln>
        </p:spPr>
      </p:cxnSp>
      <p:cxnSp>
        <p:nvCxnSpPr>
          <p:cNvPr id="1804" name="Google Shape;1804;p140"/>
          <p:cNvCxnSpPr>
            <a:stCxn id="1794" idx="0"/>
            <a:endCxn id="1789" idx="1"/>
          </p:cNvCxnSpPr>
          <p:nvPr/>
        </p:nvCxnSpPr>
        <p:spPr>
          <a:xfrm rot="5400000">
            <a:off x="3162279" y="176238"/>
            <a:ext cx="105300" cy="3638700"/>
          </a:xfrm>
          <a:prstGeom prst="bentConnector4">
            <a:avLst>
              <a:gd fmla="val -363264" name="adj1"/>
              <a:gd fmla="val 117412" name="adj2"/>
            </a:avLst>
          </a:prstGeom>
          <a:noFill/>
          <a:ln cap="flat" cmpd="sng" w="38100">
            <a:solidFill>
              <a:srgbClr val="FF0000"/>
            </a:solidFill>
            <a:prstDash val="solid"/>
            <a:round/>
            <a:headEnd len="med" w="med" type="none"/>
            <a:tailEnd len="med" w="med" type="none"/>
          </a:ln>
        </p:spPr>
      </p:cxnSp>
      <p:cxnSp>
        <p:nvCxnSpPr>
          <p:cNvPr id="1805" name="Google Shape;1805;p140"/>
          <p:cNvCxnSpPr>
            <a:stCxn id="1794" idx="0"/>
            <a:endCxn id="1790" idx="1"/>
          </p:cNvCxnSpPr>
          <p:nvPr/>
        </p:nvCxnSpPr>
        <p:spPr>
          <a:xfrm rot="5400000">
            <a:off x="2759979" y="578538"/>
            <a:ext cx="909900" cy="3638700"/>
          </a:xfrm>
          <a:prstGeom prst="bentConnector4">
            <a:avLst>
              <a:gd fmla="val -38915" name="adj1"/>
              <a:gd fmla="val 117412" name="adj2"/>
            </a:avLst>
          </a:prstGeom>
          <a:noFill/>
          <a:ln cap="flat" cmpd="sng" w="38100">
            <a:solidFill>
              <a:srgbClr val="FF0000"/>
            </a:solidFill>
            <a:prstDash val="solid"/>
            <a:round/>
            <a:headEnd len="med" w="med" type="none"/>
            <a:tailEnd len="med" w="med" type="none"/>
          </a:ln>
        </p:spPr>
      </p:cxnSp>
      <p:cxnSp>
        <p:nvCxnSpPr>
          <p:cNvPr id="1806" name="Google Shape;1806;p140"/>
          <p:cNvCxnSpPr>
            <a:stCxn id="1794" idx="0"/>
            <a:endCxn id="1791" idx="1"/>
          </p:cNvCxnSpPr>
          <p:nvPr/>
        </p:nvCxnSpPr>
        <p:spPr>
          <a:xfrm rot="5400000">
            <a:off x="2302629" y="972288"/>
            <a:ext cx="1761000" cy="3702300"/>
          </a:xfrm>
          <a:prstGeom prst="bentConnector4">
            <a:avLst>
              <a:gd fmla="val -19186" name="adj1"/>
              <a:gd fmla="val 115833" name="adj2"/>
            </a:avLst>
          </a:prstGeom>
          <a:noFill/>
          <a:ln cap="flat" cmpd="sng" w="38100">
            <a:solidFill>
              <a:srgbClr val="FF0000"/>
            </a:solidFill>
            <a:prstDash val="solid"/>
            <a:round/>
            <a:headEnd len="med" w="med" type="none"/>
            <a:tailEnd len="med" w="med" type="none"/>
          </a:ln>
        </p:spPr>
      </p:cxnSp>
      <p:cxnSp>
        <p:nvCxnSpPr>
          <p:cNvPr id="1807" name="Google Shape;1807;p140"/>
          <p:cNvCxnSpPr>
            <a:stCxn id="1794" idx="0"/>
            <a:endCxn id="1792" idx="1"/>
          </p:cNvCxnSpPr>
          <p:nvPr/>
        </p:nvCxnSpPr>
        <p:spPr>
          <a:xfrm rot="5400000">
            <a:off x="1809879" y="1149138"/>
            <a:ext cx="2430600" cy="4018200"/>
          </a:xfrm>
          <a:prstGeom prst="bentConnector4">
            <a:avLst>
              <a:gd fmla="val -14568" name="adj1"/>
              <a:gd fmla="val 107130" name="adj2"/>
            </a:avLst>
          </a:prstGeom>
          <a:noFill/>
          <a:ln cap="flat" cmpd="sng" w="38100">
            <a:solidFill>
              <a:srgbClr val="FF0000"/>
            </a:solidFill>
            <a:prstDash val="solid"/>
            <a:round/>
            <a:headEnd len="med" w="med" type="none"/>
            <a:tailEnd len="med" w="med" type="none"/>
          </a:ln>
        </p:spPr>
      </p:cxnSp>
      <p:cxnSp>
        <p:nvCxnSpPr>
          <p:cNvPr id="1808" name="Google Shape;1808;p140"/>
          <p:cNvCxnSpPr>
            <a:stCxn id="1794" idx="1"/>
            <a:endCxn id="1796" idx="0"/>
          </p:cNvCxnSpPr>
          <p:nvPr/>
        </p:nvCxnSpPr>
        <p:spPr>
          <a:xfrm>
            <a:off x="4234479" y="2192538"/>
            <a:ext cx="1802100" cy="2814000"/>
          </a:xfrm>
          <a:prstGeom prst="bentConnector4">
            <a:avLst>
              <a:gd fmla="val -8260" name="adj1"/>
              <a:gd fmla="val 96657" name="adj2"/>
            </a:avLst>
          </a:prstGeom>
          <a:noFill/>
          <a:ln cap="flat" cmpd="sng" w="38100">
            <a:solidFill>
              <a:srgbClr val="FF0000"/>
            </a:solidFill>
            <a:prstDash val="solid"/>
            <a:round/>
            <a:headEnd len="med" w="med" type="none"/>
            <a:tailEnd len="med" w="med" type="none"/>
          </a:ln>
        </p:spPr>
      </p:cxnSp>
      <p:pic>
        <p:nvPicPr>
          <p:cNvPr id="1809" name="Google Shape;1809;p140"/>
          <p:cNvPicPr preferRelativeResize="0"/>
          <p:nvPr/>
        </p:nvPicPr>
        <p:blipFill>
          <a:blip r:embed="rId8">
            <a:alphaModFix/>
          </a:blip>
          <a:stretch>
            <a:fillRect/>
          </a:stretch>
        </p:blipFill>
        <p:spPr>
          <a:xfrm>
            <a:off x="2934275" y="1657725"/>
            <a:ext cx="967425" cy="758700"/>
          </a:xfrm>
          <a:prstGeom prst="rect">
            <a:avLst/>
          </a:prstGeom>
          <a:noFill/>
          <a:ln>
            <a:noFill/>
          </a:ln>
        </p:spPr>
      </p:pic>
      <p:pic>
        <p:nvPicPr>
          <p:cNvPr id="1810" name="Google Shape;1810;p140"/>
          <p:cNvPicPr preferRelativeResize="0"/>
          <p:nvPr/>
        </p:nvPicPr>
        <p:blipFill>
          <a:blip r:embed="rId8">
            <a:alphaModFix/>
          </a:blip>
          <a:stretch>
            <a:fillRect/>
          </a:stretch>
        </p:blipFill>
        <p:spPr>
          <a:xfrm>
            <a:off x="2948399" y="2461874"/>
            <a:ext cx="967431" cy="758700"/>
          </a:xfrm>
          <a:prstGeom prst="rect">
            <a:avLst/>
          </a:prstGeom>
          <a:noFill/>
          <a:ln>
            <a:noFill/>
          </a:ln>
        </p:spPr>
      </p:pic>
      <p:pic>
        <p:nvPicPr>
          <p:cNvPr id="1811" name="Google Shape;1811;p140"/>
          <p:cNvPicPr preferRelativeResize="0"/>
          <p:nvPr/>
        </p:nvPicPr>
        <p:blipFill>
          <a:blip r:embed="rId9">
            <a:alphaModFix/>
          </a:blip>
          <a:stretch>
            <a:fillRect/>
          </a:stretch>
        </p:blipFill>
        <p:spPr>
          <a:xfrm>
            <a:off x="3360826" y="3248049"/>
            <a:ext cx="685800" cy="892823"/>
          </a:xfrm>
          <a:prstGeom prst="rect">
            <a:avLst/>
          </a:prstGeom>
          <a:noFill/>
          <a:ln>
            <a:noFill/>
          </a:ln>
        </p:spPr>
      </p:pic>
      <p:pic>
        <p:nvPicPr>
          <p:cNvPr id="1812" name="Google Shape;1812;p140"/>
          <p:cNvPicPr preferRelativeResize="0"/>
          <p:nvPr/>
        </p:nvPicPr>
        <p:blipFill>
          <a:blip r:embed="rId10">
            <a:alphaModFix/>
          </a:blip>
          <a:stretch>
            <a:fillRect/>
          </a:stretch>
        </p:blipFill>
        <p:spPr>
          <a:xfrm>
            <a:off x="2851275" y="4327430"/>
            <a:ext cx="998700" cy="625424"/>
          </a:xfrm>
          <a:prstGeom prst="rect">
            <a:avLst/>
          </a:prstGeom>
          <a:noFill/>
          <a:ln>
            <a:noFill/>
          </a:ln>
        </p:spPr>
      </p:pic>
      <p:pic>
        <p:nvPicPr>
          <p:cNvPr id="1813" name="Google Shape;1813;p140"/>
          <p:cNvPicPr preferRelativeResize="0"/>
          <p:nvPr/>
        </p:nvPicPr>
        <p:blipFill>
          <a:blip r:embed="rId11">
            <a:alphaModFix/>
          </a:blip>
          <a:stretch>
            <a:fillRect/>
          </a:stretch>
        </p:blipFill>
        <p:spPr>
          <a:xfrm>
            <a:off x="73200" y="5633411"/>
            <a:ext cx="967425" cy="740226"/>
          </a:xfrm>
          <a:prstGeom prst="rect">
            <a:avLst/>
          </a:prstGeom>
          <a:noFill/>
          <a:ln>
            <a:noFill/>
          </a:ln>
        </p:spPr>
      </p:pic>
      <p:pic>
        <p:nvPicPr>
          <p:cNvPr id="1814" name="Google Shape;1814;p140"/>
          <p:cNvPicPr preferRelativeResize="0"/>
          <p:nvPr/>
        </p:nvPicPr>
        <p:blipFill>
          <a:blip r:embed="rId12">
            <a:alphaModFix/>
          </a:blip>
          <a:stretch>
            <a:fillRect/>
          </a:stretch>
        </p:blipFill>
        <p:spPr>
          <a:xfrm>
            <a:off x="5215150" y="1196955"/>
            <a:ext cx="685800" cy="713047"/>
          </a:xfrm>
          <a:prstGeom prst="rect">
            <a:avLst/>
          </a:prstGeom>
          <a:noFill/>
          <a:ln>
            <a:noFill/>
          </a:ln>
        </p:spPr>
      </p:pic>
      <p:pic>
        <p:nvPicPr>
          <p:cNvPr id="1815" name="Google Shape;1815;p140"/>
          <p:cNvPicPr preferRelativeResize="0"/>
          <p:nvPr/>
        </p:nvPicPr>
        <p:blipFill>
          <a:blip r:embed="rId13">
            <a:alphaModFix/>
          </a:blip>
          <a:stretch>
            <a:fillRect/>
          </a:stretch>
        </p:blipFill>
        <p:spPr>
          <a:xfrm>
            <a:off x="5767600" y="5620975"/>
            <a:ext cx="998700" cy="740774"/>
          </a:xfrm>
          <a:prstGeom prst="rect">
            <a:avLst/>
          </a:prstGeom>
          <a:noFill/>
          <a:ln>
            <a:noFill/>
          </a:ln>
        </p:spPr>
      </p:pic>
      <p:sp>
        <p:nvSpPr>
          <p:cNvPr id="1816" name="Google Shape;1816;p140"/>
          <p:cNvSpPr txBox="1"/>
          <p:nvPr/>
        </p:nvSpPr>
        <p:spPr>
          <a:xfrm>
            <a:off x="4539575" y="3469525"/>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7.4V</a:t>
            </a:r>
            <a:endParaRPr b="1"/>
          </a:p>
        </p:txBody>
      </p:sp>
      <p:sp>
        <p:nvSpPr>
          <p:cNvPr id="1817" name="Google Shape;1817;p140"/>
          <p:cNvSpPr txBox="1"/>
          <p:nvPr/>
        </p:nvSpPr>
        <p:spPr>
          <a:xfrm>
            <a:off x="4481075" y="2411863"/>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7.4V</a:t>
            </a:r>
            <a:endParaRPr b="1"/>
          </a:p>
        </p:txBody>
      </p:sp>
      <p:sp>
        <p:nvSpPr>
          <p:cNvPr id="1818" name="Google Shape;1818;p140"/>
          <p:cNvSpPr txBox="1"/>
          <p:nvPr/>
        </p:nvSpPr>
        <p:spPr>
          <a:xfrm>
            <a:off x="7333225" y="2411875"/>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7.4V</a:t>
            </a:r>
            <a:endParaRPr b="1"/>
          </a:p>
        </p:txBody>
      </p:sp>
      <p:sp>
        <p:nvSpPr>
          <p:cNvPr id="1819" name="Google Shape;1819;p140"/>
          <p:cNvSpPr txBox="1"/>
          <p:nvPr/>
        </p:nvSpPr>
        <p:spPr>
          <a:xfrm>
            <a:off x="1030150" y="1657713"/>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a:t>
            </a:r>
            <a:r>
              <a:rPr b="1" lang="en-US"/>
              <a:t>V</a:t>
            </a:r>
            <a:endParaRPr b="1"/>
          </a:p>
        </p:txBody>
      </p:sp>
      <p:sp>
        <p:nvSpPr>
          <p:cNvPr id="1820" name="Google Shape;1820;p140"/>
          <p:cNvSpPr txBox="1"/>
          <p:nvPr/>
        </p:nvSpPr>
        <p:spPr>
          <a:xfrm>
            <a:off x="1030150" y="2522513"/>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821" name="Google Shape;1821;p140"/>
          <p:cNvSpPr txBox="1"/>
          <p:nvPr/>
        </p:nvSpPr>
        <p:spPr>
          <a:xfrm>
            <a:off x="983600" y="3339175"/>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822" name="Google Shape;1822;p140"/>
          <p:cNvSpPr txBox="1"/>
          <p:nvPr/>
        </p:nvSpPr>
        <p:spPr>
          <a:xfrm>
            <a:off x="5642350" y="4577025"/>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823" name="Google Shape;1823;p140"/>
          <p:cNvSpPr txBox="1"/>
          <p:nvPr/>
        </p:nvSpPr>
        <p:spPr>
          <a:xfrm>
            <a:off x="2445326" y="5813625"/>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3.3</a:t>
            </a:r>
            <a:r>
              <a:rPr b="1" lang="en-US"/>
              <a:t>V</a:t>
            </a:r>
            <a:endParaRPr b="1"/>
          </a:p>
        </p:txBody>
      </p:sp>
      <p:cxnSp>
        <p:nvCxnSpPr>
          <p:cNvPr id="1824" name="Google Shape;1824;p140"/>
          <p:cNvCxnSpPr/>
          <p:nvPr/>
        </p:nvCxnSpPr>
        <p:spPr>
          <a:xfrm flipH="1" rot="10800000">
            <a:off x="7886989" y="1783342"/>
            <a:ext cx="1127400" cy="159600"/>
          </a:xfrm>
          <a:prstGeom prst="bentConnector3">
            <a:avLst>
              <a:gd fmla="val -673" name="adj1"/>
            </a:avLst>
          </a:prstGeom>
          <a:noFill/>
          <a:ln cap="flat" cmpd="sng" w="38100">
            <a:solidFill>
              <a:srgbClr val="FF0000"/>
            </a:solidFill>
            <a:prstDash val="solid"/>
            <a:round/>
            <a:headEnd len="med" w="med" type="none"/>
            <a:tailEnd len="med" w="med" type="triangle"/>
          </a:ln>
        </p:spPr>
      </p:cxnSp>
      <p:sp>
        <p:nvSpPr>
          <p:cNvPr id="1825" name="Google Shape;1825;p140"/>
          <p:cNvSpPr txBox="1"/>
          <p:nvPr/>
        </p:nvSpPr>
        <p:spPr>
          <a:xfrm>
            <a:off x="8686800" y="1848050"/>
            <a:ext cx="5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12</a:t>
            </a:r>
            <a:r>
              <a:rPr b="1" lang="en-US"/>
              <a:t>V</a:t>
            </a:r>
            <a:endParaRPr b="1"/>
          </a:p>
        </p:txBody>
      </p:sp>
      <p:sp>
        <p:nvSpPr>
          <p:cNvPr id="1826" name="Google Shape;1826;p140"/>
          <p:cNvSpPr txBox="1"/>
          <p:nvPr/>
        </p:nvSpPr>
        <p:spPr>
          <a:xfrm>
            <a:off x="7879400" y="914388"/>
            <a:ext cx="147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Plugs into Payload Component</a:t>
            </a:r>
            <a:endParaRPr b="1"/>
          </a:p>
        </p:txBody>
      </p:sp>
      <p:sp>
        <p:nvSpPr>
          <p:cNvPr id="1827" name="Google Shape;1827;p140"/>
          <p:cNvSpPr txBox="1"/>
          <p:nvPr/>
        </p:nvSpPr>
        <p:spPr>
          <a:xfrm>
            <a:off x="112225" y="1029650"/>
            <a:ext cx="214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VOLTAGE DIAGRAM</a:t>
            </a:r>
            <a:endParaRPr b="1" sz="1500"/>
          </a:p>
        </p:txBody>
      </p:sp>
      <p:pic>
        <p:nvPicPr>
          <p:cNvPr id="1828" name="Google Shape;1828;p140"/>
          <p:cNvPicPr preferRelativeResize="0"/>
          <p:nvPr/>
        </p:nvPicPr>
        <p:blipFill>
          <a:blip r:embed="rId5">
            <a:alphaModFix/>
          </a:blip>
          <a:stretch>
            <a:fillRect/>
          </a:stretch>
        </p:blipFill>
        <p:spPr>
          <a:xfrm>
            <a:off x="6654513" y="4178779"/>
            <a:ext cx="419100" cy="300175"/>
          </a:xfrm>
          <a:prstGeom prst="rect">
            <a:avLst/>
          </a:prstGeom>
          <a:noFill/>
          <a:ln>
            <a:noFill/>
          </a:ln>
        </p:spPr>
      </p:pic>
      <p:graphicFrame>
        <p:nvGraphicFramePr>
          <p:cNvPr id="1829" name="Google Shape;1829;p140"/>
          <p:cNvGraphicFramePr/>
          <p:nvPr/>
        </p:nvGraphicFramePr>
        <p:xfrm>
          <a:off x="6591225" y="3752025"/>
          <a:ext cx="3000000" cy="3000000"/>
        </p:xfrm>
        <a:graphic>
          <a:graphicData uri="http://schemas.openxmlformats.org/drawingml/2006/table">
            <a:tbl>
              <a:tblPr>
                <a:noFill/>
                <a:tableStyleId>{DEA16444-F34E-4804-BBA8-A53AC711FF5E}</a:tableStyleId>
              </a:tblPr>
              <a:tblGrid>
                <a:gridCol w="2561625"/>
              </a:tblGrid>
              <a:tr h="99925">
                <a:tc>
                  <a:txBody>
                    <a:bodyPr/>
                    <a:lstStyle/>
                    <a:p>
                      <a:pPr indent="0" lvl="0" marL="0" rtl="0" algn="ctr">
                        <a:spcBef>
                          <a:spcPts val="0"/>
                        </a:spcBef>
                        <a:spcAft>
                          <a:spcPts val="0"/>
                        </a:spcAft>
                        <a:buNone/>
                      </a:pPr>
                      <a:r>
                        <a:rPr b="1" lang="en-US"/>
                        <a:t>Reference</a:t>
                      </a:r>
                      <a:endParaRPr b="1"/>
                    </a:p>
                  </a:txBody>
                  <a:tcPr marT="91425" marB="91425" marR="91425" marL="91425"/>
                </a:tc>
              </a:tr>
              <a:tr h="297600">
                <a:tc>
                  <a:txBody>
                    <a:bodyPr/>
                    <a:lstStyle/>
                    <a:p>
                      <a:pPr indent="0" lvl="0" marL="0" rtl="0" algn="l">
                        <a:spcBef>
                          <a:spcPts val="0"/>
                        </a:spcBef>
                        <a:spcAft>
                          <a:spcPts val="0"/>
                        </a:spcAft>
                        <a:buNone/>
                      </a:pPr>
                      <a:r>
                        <a:rPr lang="en-US"/>
                        <a:t>         </a:t>
                      </a:r>
                      <a:r>
                        <a:rPr b="1" lang="en-US"/>
                        <a:t> C</a:t>
                      </a:r>
                      <a:r>
                        <a:rPr b="1" lang="en-US"/>
                        <a:t>ommon Ground ( - )</a:t>
                      </a:r>
                      <a:endParaRPr b="1"/>
                    </a:p>
                  </a:txBody>
                  <a:tcPr marT="91425" marB="91425" marR="91425" marL="91425"/>
                </a:tc>
              </a:tr>
              <a:tr h="297600">
                <a:tc>
                  <a:txBody>
                    <a:bodyPr/>
                    <a:lstStyle/>
                    <a:p>
                      <a:pPr indent="0" lvl="0" marL="0" rtl="0" algn="l">
                        <a:spcBef>
                          <a:spcPts val="0"/>
                        </a:spcBef>
                        <a:spcAft>
                          <a:spcPts val="0"/>
                        </a:spcAft>
                        <a:buNone/>
                      </a:pPr>
                      <a:r>
                        <a:rPr lang="en-US"/>
                        <a:t>          </a:t>
                      </a:r>
                      <a:r>
                        <a:rPr b="1" lang="en-US"/>
                        <a:t> Positive Sign ( + )</a:t>
                      </a:r>
                      <a:endParaRPr b="1"/>
                    </a:p>
                  </a:txBody>
                  <a:tcPr marT="91425" marB="91425" marR="91425" marL="91425"/>
                </a:tc>
              </a:tr>
            </a:tbl>
          </a:graphicData>
        </a:graphic>
      </p:graphicFrame>
      <p:cxnSp>
        <p:nvCxnSpPr>
          <p:cNvPr id="1830" name="Google Shape;1830;p140"/>
          <p:cNvCxnSpPr/>
          <p:nvPr/>
        </p:nvCxnSpPr>
        <p:spPr>
          <a:xfrm flipH="1" rot="10800000">
            <a:off x="6669525" y="4734038"/>
            <a:ext cx="528900" cy="600"/>
          </a:xfrm>
          <a:prstGeom prst="straightConnector1">
            <a:avLst/>
          </a:prstGeom>
          <a:noFill/>
          <a:ln cap="flat" cmpd="sng" w="38100">
            <a:solidFill>
              <a:srgbClr val="FF0000"/>
            </a:solidFill>
            <a:prstDash val="solid"/>
            <a:round/>
            <a:headEnd len="med" w="med" type="none"/>
            <a:tailEnd len="med" w="med" type="none"/>
          </a:ln>
        </p:spPr>
      </p:cxnSp>
      <p:cxnSp>
        <p:nvCxnSpPr>
          <p:cNvPr id="1831" name="Google Shape;1831;p140"/>
          <p:cNvCxnSpPr/>
          <p:nvPr/>
        </p:nvCxnSpPr>
        <p:spPr>
          <a:xfrm>
            <a:off x="7179698" y="5256125"/>
            <a:ext cx="1575300" cy="175200"/>
          </a:xfrm>
          <a:prstGeom prst="bentConnector3">
            <a:avLst>
              <a:gd fmla="val 50000" name="adj1"/>
            </a:avLst>
          </a:prstGeom>
          <a:noFill/>
          <a:ln cap="flat" cmpd="sng" w="38100">
            <a:solidFill>
              <a:srgbClr val="FF0000"/>
            </a:solidFill>
            <a:prstDash val="solid"/>
            <a:round/>
            <a:headEnd len="med" w="med" type="none"/>
            <a:tailEnd len="med" w="med" type="triangle"/>
          </a:ln>
        </p:spPr>
      </p:cxnSp>
      <p:sp>
        <p:nvSpPr>
          <p:cNvPr id="1832" name="Google Shape;1832;p140"/>
          <p:cNvSpPr txBox="1"/>
          <p:nvPr/>
        </p:nvSpPr>
        <p:spPr>
          <a:xfrm>
            <a:off x="7415725" y="5530563"/>
            <a:ext cx="147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Plugs into Payload Component</a:t>
            </a:r>
            <a:endParaRPr b="1"/>
          </a:p>
        </p:txBody>
      </p:sp>
      <p:sp>
        <p:nvSpPr>
          <p:cNvPr id="1833" name="Google Shape;1833;p140"/>
          <p:cNvSpPr txBox="1"/>
          <p:nvPr/>
        </p:nvSpPr>
        <p:spPr>
          <a:xfrm>
            <a:off x="8469013" y="5500775"/>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cxnSp>
        <p:nvCxnSpPr>
          <p:cNvPr id="1834" name="Google Shape;1834;p140"/>
          <p:cNvCxnSpPr>
            <a:stCxn id="1796" idx="1"/>
            <a:endCxn id="1793" idx="3"/>
          </p:cNvCxnSpPr>
          <p:nvPr/>
        </p:nvCxnSpPr>
        <p:spPr>
          <a:xfrm flipH="1">
            <a:off x="2552198" y="5256125"/>
            <a:ext cx="2341500" cy="595200"/>
          </a:xfrm>
          <a:prstGeom prst="bentConnector3">
            <a:avLst>
              <a:gd fmla="val 69824" name="adj1"/>
            </a:avLst>
          </a:prstGeom>
          <a:noFill/>
          <a:ln cap="flat" cmpd="sng" w="38100">
            <a:solidFill>
              <a:srgbClr val="FF0000"/>
            </a:solidFill>
            <a:prstDash val="solid"/>
            <a:round/>
            <a:headEnd len="med" w="med" type="none"/>
            <a:tailEnd len="med" w="med" type="none"/>
          </a:ln>
        </p:spPr>
      </p:cxnSp>
      <p:sp>
        <p:nvSpPr>
          <p:cNvPr id="1835" name="Google Shape;1835;p140"/>
          <p:cNvSpPr txBox="1"/>
          <p:nvPr/>
        </p:nvSpPr>
        <p:spPr>
          <a:xfrm>
            <a:off x="1297025" y="1913100"/>
            <a:ext cx="73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36" name="Google Shape;1836;p140"/>
          <p:cNvSpPr/>
          <p:nvPr/>
        </p:nvSpPr>
        <p:spPr>
          <a:xfrm>
            <a:off x="4018625" y="5645802"/>
            <a:ext cx="1472400" cy="400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Buzzer</a:t>
            </a:r>
            <a:endParaRPr b="1" sz="1600"/>
          </a:p>
        </p:txBody>
      </p:sp>
      <p:cxnSp>
        <p:nvCxnSpPr>
          <p:cNvPr id="1837" name="Google Shape;1837;p140"/>
          <p:cNvCxnSpPr>
            <a:stCxn id="1836" idx="0"/>
            <a:endCxn id="1796" idx="1"/>
          </p:cNvCxnSpPr>
          <p:nvPr/>
        </p:nvCxnSpPr>
        <p:spPr>
          <a:xfrm rot="-5400000">
            <a:off x="4629425" y="5381502"/>
            <a:ext cx="389700" cy="138900"/>
          </a:xfrm>
          <a:prstGeom prst="bentConnector2">
            <a:avLst/>
          </a:prstGeom>
          <a:noFill/>
          <a:ln cap="flat" cmpd="sng" w="38100">
            <a:solidFill>
              <a:srgbClr val="FF0000"/>
            </a:solidFill>
            <a:prstDash val="solid"/>
            <a:round/>
            <a:headEnd len="med" w="med" type="none"/>
            <a:tailEnd len="med" w="med" type="none"/>
          </a:ln>
        </p:spPr>
      </p:cxnSp>
      <p:sp>
        <p:nvSpPr>
          <p:cNvPr id="1838" name="Google Shape;1838;p140"/>
          <p:cNvSpPr txBox="1"/>
          <p:nvPr/>
        </p:nvSpPr>
        <p:spPr>
          <a:xfrm>
            <a:off x="4362450" y="5278200"/>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pic>
        <p:nvPicPr>
          <p:cNvPr id="1839" name="Google Shape;1839;p140"/>
          <p:cNvPicPr preferRelativeResize="0"/>
          <p:nvPr/>
        </p:nvPicPr>
        <p:blipFill rotWithShape="1">
          <a:blip r:embed="rId14">
            <a:alphaModFix/>
          </a:blip>
          <a:srcRect b="21313" l="0" r="0" t="18032"/>
          <a:stretch/>
        </p:blipFill>
        <p:spPr>
          <a:xfrm>
            <a:off x="0" y="0"/>
            <a:ext cx="1582451" cy="931475"/>
          </a:xfrm>
          <a:prstGeom prst="rect">
            <a:avLst/>
          </a:prstGeom>
          <a:noFill/>
          <a:ln>
            <a:noFill/>
          </a:ln>
        </p:spPr>
      </p:pic>
      <p:pic>
        <p:nvPicPr>
          <p:cNvPr id="1840" name="Google Shape;1840;p140"/>
          <p:cNvPicPr preferRelativeResize="0"/>
          <p:nvPr/>
        </p:nvPicPr>
        <p:blipFill>
          <a:blip r:embed="rId5">
            <a:alphaModFix/>
          </a:blip>
          <a:stretch>
            <a:fillRect/>
          </a:stretch>
        </p:blipFill>
        <p:spPr>
          <a:xfrm>
            <a:off x="2682800" y="5430177"/>
            <a:ext cx="419100" cy="300175"/>
          </a:xfrm>
          <a:prstGeom prst="rect">
            <a:avLst/>
          </a:prstGeom>
          <a:noFill/>
          <a:ln>
            <a:noFill/>
          </a:ln>
        </p:spPr>
      </p:pic>
      <p:sp>
        <p:nvSpPr>
          <p:cNvPr id="1841" name="Google Shape;1841;p140"/>
          <p:cNvSpPr/>
          <p:nvPr/>
        </p:nvSpPr>
        <p:spPr>
          <a:xfrm>
            <a:off x="1415563" y="4987488"/>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cxnSp>
        <p:nvCxnSpPr>
          <p:cNvPr id="1842" name="Google Shape;1842;p140"/>
          <p:cNvCxnSpPr>
            <a:stCxn id="1792" idx="1"/>
            <a:endCxn id="1841" idx="1"/>
          </p:cNvCxnSpPr>
          <p:nvPr/>
        </p:nvCxnSpPr>
        <p:spPr>
          <a:xfrm>
            <a:off x="1016059" y="4373486"/>
            <a:ext cx="399600" cy="844800"/>
          </a:xfrm>
          <a:prstGeom prst="bentConnector3">
            <a:avLst>
              <a:gd fmla="val -71693" name="adj1"/>
            </a:avLst>
          </a:prstGeom>
          <a:noFill/>
          <a:ln cap="flat" cmpd="sng" w="38100">
            <a:solidFill>
              <a:srgbClr val="FF0000"/>
            </a:solidFill>
            <a:prstDash val="solid"/>
            <a:round/>
            <a:headEnd len="med" w="med" type="none"/>
            <a:tailEnd len="med" w="med" type="none"/>
          </a:ln>
        </p:spPr>
      </p:cxnSp>
      <p:sp>
        <p:nvSpPr>
          <p:cNvPr id="1843" name="Google Shape;1843;p140"/>
          <p:cNvSpPr txBox="1"/>
          <p:nvPr/>
        </p:nvSpPr>
        <p:spPr>
          <a:xfrm>
            <a:off x="700500" y="3999825"/>
            <a:ext cx="4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sp>
        <p:nvSpPr>
          <p:cNvPr id="1844" name="Google Shape;1844;p140"/>
          <p:cNvSpPr txBox="1"/>
          <p:nvPr/>
        </p:nvSpPr>
        <p:spPr>
          <a:xfrm>
            <a:off x="957325" y="4828150"/>
            <a:ext cx="4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5V</a:t>
            </a:r>
            <a:endParaRPr b="1"/>
          </a:p>
        </p:txBody>
      </p:sp>
      <p:pic>
        <p:nvPicPr>
          <p:cNvPr id="1845" name="Google Shape;1845;p140"/>
          <p:cNvPicPr preferRelativeResize="0"/>
          <p:nvPr/>
        </p:nvPicPr>
        <p:blipFill>
          <a:blip r:embed="rId15">
            <a:alphaModFix/>
          </a:blip>
          <a:stretch>
            <a:fillRect/>
          </a:stretch>
        </p:blipFill>
        <p:spPr>
          <a:xfrm>
            <a:off x="10700" y="4766275"/>
            <a:ext cx="685800" cy="523958"/>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14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851" name="Google Shape;1851;p14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52" name="Google Shape;1852;p141"/>
          <p:cNvSpPr txBox="1"/>
          <p:nvPr>
            <p:ph type="title"/>
          </p:nvPr>
        </p:nvSpPr>
        <p:spPr>
          <a:xfrm>
            <a:off x="1600200" y="76200"/>
            <a:ext cx="63279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sz="2350"/>
              <a:t>Container Electrical Block Diagram (2 of 2)</a:t>
            </a:r>
            <a:endParaRPr/>
          </a:p>
        </p:txBody>
      </p:sp>
      <p:sp>
        <p:nvSpPr>
          <p:cNvPr id="1853" name="Google Shape;1853;p14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Enzo Juarez</a:t>
            </a:r>
            <a:endParaRPr b="0" i="0" sz="1400" u="none" cap="none" strike="noStrike">
              <a:solidFill>
                <a:srgbClr val="000000"/>
              </a:solidFill>
              <a:latin typeface="Arial"/>
              <a:ea typeface="Arial"/>
              <a:cs typeface="Arial"/>
              <a:sym typeface="Arial"/>
            </a:endParaRPr>
          </a:p>
        </p:txBody>
      </p:sp>
      <p:sp>
        <p:nvSpPr>
          <p:cNvPr id="1854" name="Google Shape;1854;p14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55" name="Google Shape;1855;p141"/>
          <p:cNvSpPr/>
          <p:nvPr/>
        </p:nvSpPr>
        <p:spPr>
          <a:xfrm>
            <a:off x="1395471" y="1798546"/>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856" name="Google Shape;1856;p141"/>
          <p:cNvSpPr/>
          <p:nvPr/>
        </p:nvSpPr>
        <p:spPr>
          <a:xfrm>
            <a:off x="1395471" y="2651521"/>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Servo SG90</a:t>
            </a:r>
            <a:endParaRPr b="1" sz="1500"/>
          </a:p>
        </p:txBody>
      </p:sp>
      <p:sp>
        <p:nvSpPr>
          <p:cNvPr id="1857" name="Google Shape;1857;p141"/>
          <p:cNvSpPr/>
          <p:nvPr/>
        </p:nvSpPr>
        <p:spPr>
          <a:xfrm>
            <a:off x="1395471" y="3504496"/>
            <a:ext cx="1472400" cy="758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t>Adafruit Ultimate </a:t>
            </a:r>
            <a:endParaRPr b="1" sz="1500"/>
          </a:p>
          <a:p>
            <a:pPr indent="0" lvl="0" marL="0" rtl="0" algn="ctr">
              <a:spcBef>
                <a:spcPts val="0"/>
              </a:spcBef>
              <a:spcAft>
                <a:spcPts val="0"/>
              </a:spcAft>
              <a:buNone/>
            </a:pPr>
            <a:r>
              <a:rPr b="1" lang="en-US" sz="1500"/>
              <a:t>GPS</a:t>
            </a:r>
            <a:endParaRPr b="1" sz="1500"/>
          </a:p>
        </p:txBody>
      </p:sp>
      <p:sp>
        <p:nvSpPr>
          <p:cNvPr id="1858" name="Google Shape;1858;p141"/>
          <p:cNvSpPr/>
          <p:nvPr/>
        </p:nvSpPr>
        <p:spPr>
          <a:xfrm>
            <a:off x="1331884" y="4616986"/>
            <a:ext cx="15996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10 DOF </a:t>
            </a:r>
            <a:endParaRPr b="1"/>
          </a:p>
          <a:p>
            <a:pPr indent="0" lvl="0" marL="0" rtl="0" algn="ctr">
              <a:spcBef>
                <a:spcPts val="0"/>
              </a:spcBef>
              <a:spcAft>
                <a:spcPts val="0"/>
              </a:spcAft>
              <a:buNone/>
            </a:pPr>
            <a:r>
              <a:rPr b="1" lang="en-US"/>
              <a:t>IMU SENSOR</a:t>
            </a:r>
            <a:endParaRPr b="1"/>
          </a:p>
        </p:txBody>
      </p:sp>
      <p:sp>
        <p:nvSpPr>
          <p:cNvPr id="1859" name="Google Shape;1859;p141"/>
          <p:cNvSpPr/>
          <p:nvPr/>
        </p:nvSpPr>
        <p:spPr>
          <a:xfrm>
            <a:off x="1395471" y="5444907"/>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 </a:t>
            </a:r>
            <a:endParaRPr b="1" sz="1600"/>
          </a:p>
        </p:txBody>
      </p:sp>
      <p:sp>
        <p:nvSpPr>
          <p:cNvPr id="1860" name="Google Shape;1860;p141"/>
          <p:cNvSpPr/>
          <p:nvPr/>
        </p:nvSpPr>
        <p:spPr>
          <a:xfrm>
            <a:off x="4569448" y="1798550"/>
            <a:ext cx="22860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pic>
        <p:nvPicPr>
          <p:cNvPr id="1861" name="Google Shape;1861;p141"/>
          <p:cNvPicPr preferRelativeResize="0"/>
          <p:nvPr/>
        </p:nvPicPr>
        <p:blipFill>
          <a:blip r:embed="rId4">
            <a:alphaModFix/>
          </a:blip>
          <a:stretch>
            <a:fillRect/>
          </a:stretch>
        </p:blipFill>
        <p:spPr>
          <a:xfrm>
            <a:off x="2934275" y="1657725"/>
            <a:ext cx="967425" cy="758700"/>
          </a:xfrm>
          <a:prstGeom prst="rect">
            <a:avLst/>
          </a:prstGeom>
          <a:noFill/>
          <a:ln>
            <a:noFill/>
          </a:ln>
        </p:spPr>
      </p:pic>
      <p:pic>
        <p:nvPicPr>
          <p:cNvPr id="1862" name="Google Shape;1862;p141"/>
          <p:cNvPicPr preferRelativeResize="0"/>
          <p:nvPr/>
        </p:nvPicPr>
        <p:blipFill>
          <a:blip r:embed="rId4">
            <a:alphaModFix/>
          </a:blip>
          <a:stretch>
            <a:fillRect/>
          </a:stretch>
        </p:blipFill>
        <p:spPr>
          <a:xfrm>
            <a:off x="2948399" y="2461874"/>
            <a:ext cx="967431" cy="758700"/>
          </a:xfrm>
          <a:prstGeom prst="rect">
            <a:avLst/>
          </a:prstGeom>
          <a:noFill/>
          <a:ln>
            <a:noFill/>
          </a:ln>
        </p:spPr>
      </p:pic>
      <p:pic>
        <p:nvPicPr>
          <p:cNvPr id="1863" name="Google Shape;1863;p141"/>
          <p:cNvPicPr preferRelativeResize="0"/>
          <p:nvPr/>
        </p:nvPicPr>
        <p:blipFill>
          <a:blip r:embed="rId5">
            <a:alphaModFix/>
          </a:blip>
          <a:stretch>
            <a:fillRect/>
          </a:stretch>
        </p:blipFill>
        <p:spPr>
          <a:xfrm>
            <a:off x="3089201" y="3437437"/>
            <a:ext cx="685800" cy="892823"/>
          </a:xfrm>
          <a:prstGeom prst="rect">
            <a:avLst/>
          </a:prstGeom>
          <a:noFill/>
          <a:ln>
            <a:noFill/>
          </a:ln>
        </p:spPr>
      </p:pic>
      <p:pic>
        <p:nvPicPr>
          <p:cNvPr id="1864" name="Google Shape;1864;p141"/>
          <p:cNvPicPr preferRelativeResize="0"/>
          <p:nvPr/>
        </p:nvPicPr>
        <p:blipFill>
          <a:blip r:embed="rId6">
            <a:alphaModFix/>
          </a:blip>
          <a:stretch>
            <a:fillRect/>
          </a:stretch>
        </p:blipFill>
        <p:spPr>
          <a:xfrm>
            <a:off x="2964563" y="4536067"/>
            <a:ext cx="998700" cy="625424"/>
          </a:xfrm>
          <a:prstGeom prst="rect">
            <a:avLst/>
          </a:prstGeom>
          <a:noFill/>
          <a:ln>
            <a:noFill/>
          </a:ln>
        </p:spPr>
      </p:pic>
      <p:pic>
        <p:nvPicPr>
          <p:cNvPr id="1865" name="Google Shape;1865;p141"/>
          <p:cNvPicPr preferRelativeResize="0"/>
          <p:nvPr/>
        </p:nvPicPr>
        <p:blipFill>
          <a:blip r:embed="rId7">
            <a:alphaModFix/>
          </a:blip>
          <a:stretch>
            <a:fillRect/>
          </a:stretch>
        </p:blipFill>
        <p:spPr>
          <a:xfrm>
            <a:off x="2948400" y="5449136"/>
            <a:ext cx="967425" cy="740226"/>
          </a:xfrm>
          <a:prstGeom prst="rect">
            <a:avLst/>
          </a:prstGeom>
          <a:noFill/>
          <a:ln>
            <a:noFill/>
          </a:ln>
        </p:spPr>
      </p:pic>
      <p:pic>
        <p:nvPicPr>
          <p:cNvPr id="1866" name="Google Shape;1866;p141"/>
          <p:cNvPicPr preferRelativeResize="0"/>
          <p:nvPr/>
        </p:nvPicPr>
        <p:blipFill>
          <a:blip r:embed="rId8">
            <a:alphaModFix/>
          </a:blip>
          <a:stretch>
            <a:fillRect/>
          </a:stretch>
        </p:blipFill>
        <p:spPr>
          <a:xfrm>
            <a:off x="6400800" y="1029650"/>
            <a:ext cx="998700" cy="740774"/>
          </a:xfrm>
          <a:prstGeom prst="rect">
            <a:avLst/>
          </a:prstGeom>
          <a:noFill/>
          <a:ln>
            <a:noFill/>
          </a:ln>
        </p:spPr>
      </p:pic>
      <p:sp>
        <p:nvSpPr>
          <p:cNvPr id="1867" name="Google Shape;1867;p141"/>
          <p:cNvSpPr txBox="1"/>
          <p:nvPr/>
        </p:nvSpPr>
        <p:spPr>
          <a:xfrm>
            <a:off x="112225" y="1029650"/>
            <a:ext cx="2561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INTERFACE</a:t>
            </a:r>
            <a:r>
              <a:rPr b="1" lang="en-US" sz="1500"/>
              <a:t> DIAGRAM</a:t>
            </a:r>
            <a:endParaRPr b="1" sz="1500"/>
          </a:p>
        </p:txBody>
      </p:sp>
      <p:sp>
        <p:nvSpPr>
          <p:cNvPr id="1868" name="Google Shape;1868;p141"/>
          <p:cNvSpPr txBox="1"/>
          <p:nvPr/>
        </p:nvSpPr>
        <p:spPr>
          <a:xfrm>
            <a:off x="7607700" y="1815075"/>
            <a:ext cx="147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Plugs into Payload Component</a:t>
            </a:r>
            <a:endParaRPr b="1"/>
          </a:p>
        </p:txBody>
      </p:sp>
      <p:cxnSp>
        <p:nvCxnSpPr>
          <p:cNvPr id="1869" name="Google Shape;1869;p141"/>
          <p:cNvCxnSpPr>
            <a:endCxn id="1855" idx="1"/>
          </p:cNvCxnSpPr>
          <p:nvPr/>
        </p:nvCxnSpPr>
        <p:spPr>
          <a:xfrm flipH="1">
            <a:off x="1395471" y="1798546"/>
            <a:ext cx="4317000" cy="249600"/>
          </a:xfrm>
          <a:prstGeom prst="bentConnector5">
            <a:avLst>
              <a:gd fmla="val -246" name="adj1"/>
              <a:gd fmla="val -95403" name="adj2"/>
              <a:gd fmla="val 113172" name="adj3"/>
            </a:avLst>
          </a:prstGeom>
          <a:noFill/>
          <a:ln cap="flat" cmpd="sng" w="38100">
            <a:solidFill>
              <a:srgbClr val="00B050"/>
            </a:solidFill>
            <a:prstDash val="solid"/>
            <a:round/>
            <a:headEnd len="med" w="med" type="none"/>
            <a:tailEnd len="med" w="med" type="none"/>
          </a:ln>
        </p:spPr>
      </p:cxnSp>
      <p:cxnSp>
        <p:nvCxnSpPr>
          <p:cNvPr id="1870" name="Google Shape;1870;p141"/>
          <p:cNvCxnSpPr>
            <a:stCxn id="1860" idx="0"/>
            <a:endCxn id="1856" idx="1"/>
          </p:cNvCxnSpPr>
          <p:nvPr/>
        </p:nvCxnSpPr>
        <p:spPr>
          <a:xfrm rot="5400000">
            <a:off x="3002698" y="191300"/>
            <a:ext cx="1102500" cy="4317000"/>
          </a:xfrm>
          <a:prstGeom prst="bentConnector4">
            <a:avLst>
              <a:gd fmla="val -21599" name="adj1"/>
              <a:gd fmla="val 113546" name="adj2"/>
            </a:avLst>
          </a:prstGeom>
          <a:noFill/>
          <a:ln cap="flat" cmpd="sng" w="38100">
            <a:solidFill>
              <a:srgbClr val="00B050"/>
            </a:solidFill>
            <a:prstDash val="solid"/>
            <a:round/>
            <a:headEnd len="med" w="med" type="none"/>
            <a:tailEnd len="med" w="med" type="none"/>
          </a:ln>
        </p:spPr>
      </p:cxnSp>
      <p:cxnSp>
        <p:nvCxnSpPr>
          <p:cNvPr id="1871" name="Google Shape;1871;p141"/>
          <p:cNvCxnSpPr>
            <a:stCxn id="1860" idx="0"/>
            <a:endCxn id="1857" idx="1"/>
          </p:cNvCxnSpPr>
          <p:nvPr/>
        </p:nvCxnSpPr>
        <p:spPr>
          <a:xfrm rot="5400000">
            <a:off x="2511298" y="682700"/>
            <a:ext cx="2085300" cy="4317000"/>
          </a:xfrm>
          <a:prstGeom prst="bentConnector4">
            <a:avLst>
              <a:gd fmla="val -11419" name="adj1"/>
              <a:gd fmla="val 113546" name="adj2"/>
            </a:avLst>
          </a:prstGeom>
          <a:noFill/>
          <a:ln cap="flat" cmpd="sng" w="38100">
            <a:solidFill>
              <a:srgbClr val="00B050"/>
            </a:solidFill>
            <a:prstDash val="solid"/>
            <a:round/>
            <a:headEnd len="med" w="med" type="none"/>
            <a:tailEnd len="med" w="med" type="none"/>
          </a:ln>
        </p:spPr>
      </p:cxnSp>
      <p:cxnSp>
        <p:nvCxnSpPr>
          <p:cNvPr id="1872" name="Google Shape;1872;p141"/>
          <p:cNvCxnSpPr>
            <a:stCxn id="1860" idx="0"/>
            <a:endCxn id="1858" idx="1"/>
          </p:cNvCxnSpPr>
          <p:nvPr/>
        </p:nvCxnSpPr>
        <p:spPr>
          <a:xfrm rot="5400000">
            <a:off x="1988098" y="1142300"/>
            <a:ext cx="3068100" cy="4380600"/>
          </a:xfrm>
          <a:prstGeom prst="bentConnector4">
            <a:avLst>
              <a:gd fmla="val -7761" name="adj1"/>
              <a:gd fmla="val 111528" name="adj2"/>
            </a:avLst>
          </a:prstGeom>
          <a:noFill/>
          <a:ln cap="flat" cmpd="sng" w="38100">
            <a:solidFill>
              <a:srgbClr val="00B050"/>
            </a:solidFill>
            <a:prstDash val="solid"/>
            <a:round/>
            <a:headEnd len="med" w="med" type="none"/>
            <a:tailEnd len="med" w="med" type="none"/>
          </a:ln>
        </p:spPr>
      </p:cxnSp>
      <p:cxnSp>
        <p:nvCxnSpPr>
          <p:cNvPr id="1873" name="Google Shape;1873;p141"/>
          <p:cNvCxnSpPr>
            <a:stCxn id="1860" idx="0"/>
            <a:endCxn id="1859" idx="1"/>
          </p:cNvCxnSpPr>
          <p:nvPr/>
        </p:nvCxnSpPr>
        <p:spPr>
          <a:xfrm rot="5400000">
            <a:off x="1605898" y="1588100"/>
            <a:ext cx="3896100" cy="4317000"/>
          </a:xfrm>
          <a:prstGeom prst="bentConnector4">
            <a:avLst>
              <a:gd fmla="val -6112" name="adj1"/>
              <a:gd fmla="val 113171" name="adj2"/>
            </a:avLst>
          </a:prstGeom>
          <a:noFill/>
          <a:ln cap="flat" cmpd="sng" w="38100">
            <a:solidFill>
              <a:srgbClr val="00B050"/>
            </a:solidFill>
            <a:prstDash val="solid"/>
            <a:round/>
            <a:headEnd len="med" w="med" type="none"/>
            <a:tailEnd len="med" w="med" type="none"/>
          </a:ln>
        </p:spPr>
      </p:cxnSp>
      <p:cxnSp>
        <p:nvCxnSpPr>
          <p:cNvPr id="1874" name="Google Shape;1874;p141"/>
          <p:cNvCxnSpPr>
            <a:stCxn id="1860" idx="2"/>
          </p:cNvCxnSpPr>
          <p:nvPr/>
        </p:nvCxnSpPr>
        <p:spPr>
          <a:xfrm flipH="1" rot="-5400000">
            <a:off x="6956248" y="1053950"/>
            <a:ext cx="516900" cy="3004500"/>
          </a:xfrm>
          <a:prstGeom prst="bentConnector2">
            <a:avLst/>
          </a:prstGeom>
          <a:noFill/>
          <a:ln cap="flat" cmpd="sng" w="38100">
            <a:solidFill>
              <a:srgbClr val="00B050"/>
            </a:solidFill>
            <a:prstDash val="solid"/>
            <a:round/>
            <a:headEnd len="med" w="med" type="none"/>
            <a:tailEnd len="med" w="med" type="triangle"/>
          </a:ln>
        </p:spPr>
      </p:cxnSp>
      <p:graphicFrame>
        <p:nvGraphicFramePr>
          <p:cNvPr id="1875" name="Google Shape;1875;p141"/>
          <p:cNvGraphicFramePr/>
          <p:nvPr/>
        </p:nvGraphicFramePr>
        <p:xfrm>
          <a:off x="4258175" y="5145738"/>
          <a:ext cx="3000000" cy="3000000"/>
        </p:xfrm>
        <a:graphic>
          <a:graphicData uri="http://schemas.openxmlformats.org/drawingml/2006/table">
            <a:tbl>
              <a:tblPr>
                <a:noFill/>
                <a:tableStyleId>{DEA16444-F34E-4804-BBA8-A53AC711FF5E}</a:tableStyleId>
              </a:tblPr>
              <a:tblGrid>
                <a:gridCol w="4704250"/>
              </a:tblGrid>
              <a:tr h="381000">
                <a:tc>
                  <a:txBody>
                    <a:bodyPr/>
                    <a:lstStyle/>
                    <a:p>
                      <a:pPr indent="0" lvl="0" marL="0" rtl="0" algn="l">
                        <a:spcBef>
                          <a:spcPts val="0"/>
                        </a:spcBef>
                        <a:spcAft>
                          <a:spcPts val="0"/>
                        </a:spcAft>
                        <a:buNone/>
                      </a:pPr>
                      <a:r>
                        <a:rPr b="1" lang="en-US"/>
                        <a:t>Arduino Mega 2560 Mini is our microprocessor and control the state, the data and behaviour to all our components in the container</a:t>
                      </a:r>
                      <a:r>
                        <a:rPr b="1" lang="en-US"/>
                        <a:t> and the camera in the Payload</a:t>
                      </a:r>
                      <a:r>
                        <a:rPr b="1" lang="en-US"/>
                        <a:t>.</a:t>
                      </a:r>
                      <a:endParaRPr b="1"/>
                    </a:p>
                  </a:txBody>
                  <a:tcPr marT="91425" marB="91425" marR="91425" marL="91425">
                    <a:solidFill>
                      <a:srgbClr val="FFF2CC"/>
                    </a:solidFill>
                  </a:tcPr>
                </a:tc>
              </a:tr>
            </a:tbl>
          </a:graphicData>
        </a:graphic>
      </p:graphicFrame>
      <p:graphicFrame>
        <p:nvGraphicFramePr>
          <p:cNvPr id="1876" name="Google Shape;1876;p141"/>
          <p:cNvGraphicFramePr/>
          <p:nvPr/>
        </p:nvGraphicFramePr>
        <p:xfrm>
          <a:off x="6400800" y="3743650"/>
          <a:ext cx="3000000" cy="3000000"/>
        </p:xfrm>
        <a:graphic>
          <a:graphicData uri="http://schemas.openxmlformats.org/drawingml/2006/table">
            <a:tbl>
              <a:tblPr>
                <a:noFill/>
                <a:tableStyleId>{DEA16444-F34E-4804-BBA8-A53AC711FF5E}</a:tableStyleId>
              </a:tblPr>
              <a:tblGrid>
                <a:gridCol w="2561625"/>
              </a:tblGrid>
              <a:tr h="347575">
                <a:tc>
                  <a:txBody>
                    <a:bodyPr/>
                    <a:lstStyle/>
                    <a:p>
                      <a:pPr indent="0" lvl="0" marL="0" rtl="0" algn="ctr">
                        <a:spcBef>
                          <a:spcPts val="0"/>
                        </a:spcBef>
                        <a:spcAft>
                          <a:spcPts val="0"/>
                        </a:spcAft>
                        <a:buNone/>
                      </a:pPr>
                      <a:r>
                        <a:rPr b="1" lang="en-US"/>
                        <a:t>Reference</a:t>
                      </a:r>
                      <a:endParaRPr b="1"/>
                    </a:p>
                  </a:txBody>
                  <a:tcPr marT="91425" marB="91425" marR="91425" marL="91425">
                    <a:solidFill>
                      <a:srgbClr val="FFFF00"/>
                    </a:solidFill>
                  </a:tcPr>
                </a:tc>
              </a:tr>
              <a:tr h="297600">
                <a:tc>
                  <a:txBody>
                    <a:bodyPr/>
                    <a:lstStyle/>
                    <a:p>
                      <a:pPr indent="0" lvl="0" marL="0" rtl="0" algn="l">
                        <a:spcBef>
                          <a:spcPts val="0"/>
                        </a:spcBef>
                        <a:spcAft>
                          <a:spcPts val="0"/>
                        </a:spcAft>
                        <a:buNone/>
                      </a:pPr>
                      <a:r>
                        <a:rPr lang="en-US"/>
                        <a:t>          </a:t>
                      </a:r>
                      <a:r>
                        <a:rPr b="1" lang="en-US"/>
                        <a:t>   Control Sign (~)</a:t>
                      </a:r>
                      <a:endParaRPr b="1"/>
                    </a:p>
                  </a:txBody>
                  <a:tcPr marT="91425" marB="91425" marR="91425" marL="91425"/>
                </a:tc>
              </a:tr>
            </a:tbl>
          </a:graphicData>
        </a:graphic>
      </p:graphicFrame>
      <p:cxnSp>
        <p:nvCxnSpPr>
          <p:cNvPr id="1877" name="Google Shape;1877;p141"/>
          <p:cNvCxnSpPr/>
          <p:nvPr/>
        </p:nvCxnSpPr>
        <p:spPr>
          <a:xfrm flipH="1" rot="10800000">
            <a:off x="6559350" y="4330238"/>
            <a:ext cx="528900" cy="600"/>
          </a:xfrm>
          <a:prstGeom prst="straightConnector1">
            <a:avLst/>
          </a:prstGeom>
          <a:noFill/>
          <a:ln cap="flat" cmpd="sng" w="38100">
            <a:solidFill>
              <a:srgbClr val="00B050"/>
            </a:solidFill>
            <a:prstDash val="solid"/>
            <a:round/>
            <a:headEnd len="med" w="med" type="none"/>
            <a:tailEnd len="med" w="med" type="none"/>
          </a:ln>
        </p:spPr>
      </p:cxnSp>
      <p:pic>
        <p:nvPicPr>
          <p:cNvPr id="1878" name="Google Shape;1878;p141"/>
          <p:cNvPicPr preferRelativeResize="0"/>
          <p:nvPr/>
        </p:nvPicPr>
        <p:blipFill>
          <a:blip r:embed="rId9">
            <a:alphaModFix/>
          </a:blip>
          <a:stretch>
            <a:fillRect/>
          </a:stretch>
        </p:blipFill>
        <p:spPr>
          <a:xfrm>
            <a:off x="5637990" y="3923208"/>
            <a:ext cx="685800" cy="678730"/>
          </a:xfrm>
          <a:prstGeom prst="rect">
            <a:avLst/>
          </a:prstGeom>
          <a:noFill/>
          <a:ln>
            <a:noFill/>
          </a:ln>
        </p:spPr>
      </p:pic>
      <p:sp>
        <p:nvSpPr>
          <p:cNvPr id="1879" name="Google Shape;1879;p141"/>
          <p:cNvSpPr/>
          <p:nvPr/>
        </p:nvSpPr>
        <p:spPr>
          <a:xfrm>
            <a:off x="4351699" y="4012975"/>
            <a:ext cx="12093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Buzzer</a:t>
            </a:r>
            <a:endParaRPr b="1" sz="1600"/>
          </a:p>
        </p:txBody>
      </p:sp>
      <p:cxnSp>
        <p:nvCxnSpPr>
          <p:cNvPr id="1880" name="Google Shape;1880;p141"/>
          <p:cNvCxnSpPr>
            <a:stCxn id="1860" idx="0"/>
            <a:endCxn id="1879" idx="1"/>
          </p:cNvCxnSpPr>
          <p:nvPr/>
        </p:nvCxnSpPr>
        <p:spPr>
          <a:xfrm rot="5400000">
            <a:off x="3800098" y="2350100"/>
            <a:ext cx="2463900" cy="1360800"/>
          </a:xfrm>
          <a:prstGeom prst="bentConnector4">
            <a:avLst>
              <a:gd fmla="val -9665" name="adj1"/>
              <a:gd fmla="val 117495" name="adj2"/>
            </a:avLst>
          </a:prstGeom>
          <a:noFill/>
          <a:ln cap="flat" cmpd="sng" w="38100">
            <a:solidFill>
              <a:srgbClr val="00B050"/>
            </a:solidFill>
            <a:prstDash val="solid"/>
            <a:round/>
            <a:headEnd len="med" w="med" type="none"/>
            <a:tailEnd len="med" w="med" type="none"/>
          </a:ln>
        </p:spPr>
      </p:cxnSp>
      <p:pic>
        <p:nvPicPr>
          <p:cNvPr id="1881" name="Google Shape;1881;p141"/>
          <p:cNvPicPr preferRelativeResize="0"/>
          <p:nvPr/>
        </p:nvPicPr>
        <p:blipFill rotWithShape="1">
          <a:blip r:embed="rId10">
            <a:alphaModFix/>
          </a:blip>
          <a:srcRect b="21313" l="0" r="0" t="18032"/>
          <a:stretch/>
        </p:blipFill>
        <p:spPr>
          <a:xfrm>
            <a:off x="0" y="0"/>
            <a:ext cx="1582451" cy="931475"/>
          </a:xfrm>
          <a:prstGeom prst="rect">
            <a:avLst/>
          </a:prstGeom>
          <a:noFill/>
          <a:ln>
            <a:noFill/>
          </a:ln>
        </p:spPr>
      </p:pic>
      <p:sp>
        <p:nvSpPr>
          <p:cNvPr id="1882" name="Google Shape;1882;p141"/>
          <p:cNvSpPr/>
          <p:nvPr/>
        </p:nvSpPr>
        <p:spPr>
          <a:xfrm>
            <a:off x="4351700" y="2970813"/>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pic>
        <p:nvPicPr>
          <p:cNvPr id="1883" name="Google Shape;1883;p141"/>
          <p:cNvPicPr preferRelativeResize="0"/>
          <p:nvPr/>
        </p:nvPicPr>
        <p:blipFill>
          <a:blip r:embed="rId11">
            <a:alphaModFix/>
          </a:blip>
          <a:stretch>
            <a:fillRect/>
          </a:stretch>
        </p:blipFill>
        <p:spPr>
          <a:xfrm>
            <a:off x="6139499" y="3013674"/>
            <a:ext cx="888425" cy="678725"/>
          </a:xfrm>
          <a:prstGeom prst="rect">
            <a:avLst/>
          </a:prstGeom>
          <a:noFill/>
          <a:ln>
            <a:noFill/>
          </a:ln>
        </p:spPr>
      </p:pic>
      <p:cxnSp>
        <p:nvCxnSpPr>
          <p:cNvPr id="1884" name="Google Shape;1884;p141"/>
          <p:cNvCxnSpPr>
            <a:stCxn id="1860" idx="0"/>
            <a:endCxn id="1882" idx="1"/>
          </p:cNvCxnSpPr>
          <p:nvPr/>
        </p:nvCxnSpPr>
        <p:spPr>
          <a:xfrm rot="5400000">
            <a:off x="4330498" y="1819700"/>
            <a:ext cx="1403100" cy="1360800"/>
          </a:xfrm>
          <a:prstGeom prst="bentConnector4">
            <a:avLst>
              <a:gd fmla="val -16971" name="adj1"/>
              <a:gd fmla="val 117495" name="adj2"/>
            </a:avLst>
          </a:prstGeom>
          <a:noFill/>
          <a:ln cap="flat" cmpd="sng" w="38100">
            <a:solidFill>
              <a:srgbClr val="00B050"/>
            </a:solidFill>
            <a:prstDash val="solid"/>
            <a:round/>
            <a:headEnd len="med" w="med" type="none"/>
            <a:tailEnd len="med" w="med" type="non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142"/>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sz="2200"/>
              <a:t>Container</a:t>
            </a:r>
            <a:r>
              <a:rPr b="1" i="0" lang="en-US" sz="2200" u="none" cap="none" strike="noStrike">
                <a:solidFill>
                  <a:schemeClr val="accent2"/>
                </a:solidFill>
                <a:latin typeface="Arial"/>
                <a:ea typeface="Arial"/>
                <a:cs typeface="Arial"/>
                <a:sym typeface="Arial"/>
              </a:rPr>
              <a:t> Power</a:t>
            </a:r>
            <a:r>
              <a:rPr lang="en-US" sz="2200"/>
              <a:t> </a:t>
            </a:r>
            <a:r>
              <a:rPr b="1" i="0" lang="en-US" sz="2200" u="none" cap="none" strike="noStrike">
                <a:solidFill>
                  <a:schemeClr val="accent2"/>
                </a:solidFill>
                <a:latin typeface="Arial"/>
                <a:ea typeface="Arial"/>
                <a:cs typeface="Arial"/>
                <a:sym typeface="Arial"/>
              </a:rPr>
              <a:t>Trade &amp; Selection (1 of 2)</a:t>
            </a:r>
            <a:endParaRPr sz="2200"/>
          </a:p>
        </p:txBody>
      </p:sp>
      <p:sp>
        <p:nvSpPr>
          <p:cNvPr id="1890" name="Google Shape;1890;p14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891" name="Google Shape;1891;p14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92" name="Google Shape;1892;p142"/>
          <p:cNvSpPr txBox="1"/>
          <p:nvPr/>
        </p:nvSpPr>
        <p:spPr>
          <a:xfrm>
            <a:off x="241663"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Enzo Juarez</a:t>
            </a:r>
            <a:endParaRPr b="0" i="0" sz="1400" u="none" cap="none" strike="noStrike">
              <a:solidFill>
                <a:srgbClr val="000000"/>
              </a:solidFill>
              <a:latin typeface="Arial"/>
              <a:ea typeface="Arial"/>
              <a:cs typeface="Arial"/>
              <a:sym typeface="Arial"/>
            </a:endParaRPr>
          </a:p>
        </p:txBody>
      </p:sp>
      <p:sp>
        <p:nvSpPr>
          <p:cNvPr id="1893" name="Google Shape;1893;p14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894" name="Google Shape;1894;p142"/>
          <p:cNvGraphicFramePr/>
          <p:nvPr/>
        </p:nvGraphicFramePr>
        <p:xfrm>
          <a:off x="241700" y="1114625"/>
          <a:ext cx="3000000" cy="3000000"/>
        </p:xfrm>
        <a:graphic>
          <a:graphicData uri="http://schemas.openxmlformats.org/drawingml/2006/table">
            <a:tbl>
              <a:tblPr>
                <a:noFill/>
                <a:tableStyleId>{DEA16444-F34E-4804-BBA8-A53AC711FF5E}</a:tableStyleId>
              </a:tblPr>
              <a:tblGrid>
                <a:gridCol w="531775"/>
                <a:gridCol w="1607700"/>
                <a:gridCol w="923325"/>
                <a:gridCol w="885350"/>
                <a:gridCol w="959025"/>
                <a:gridCol w="820600"/>
                <a:gridCol w="1244225"/>
                <a:gridCol w="662325"/>
                <a:gridCol w="1054075"/>
              </a:tblGrid>
              <a:tr h="1036300">
                <a:tc>
                  <a:txBody>
                    <a:bodyPr/>
                    <a:lstStyle/>
                    <a:p>
                      <a:pPr indent="0" lvl="0" marL="0" rtl="0" algn="ctr">
                        <a:spcBef>
                          <a:spcPts val="0"/>
                        </a:spcBef>
                        <a:spcAft>
                          <a:spcPts val="0"/>
                        </a:spcAft>
                        <a:buNone/>
                      </a:pPr>
                      <a:r>
                        <a:rPr b="1" lang="en-US"/>
                        <a:t>NO</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NAME / 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Nominal Voltage (V)</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Capacity (mAh)</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Weight (g)</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Max </a:t>
                      </a:r>
                      <a:r>
                        <a:rPr b="1" lang="en-US"/>
                        <a:t>Continuous</a:t>
                      </a:r>
                      <a:r>
                        <a:rPr b="1" lang="en-US"/>
                        <a:t> Discharging Rate (A)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Price ($)</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Source</a:t>
                      </a:r>
                      <a:endParaRPr b="1"/>
                    </a:p>
                  </a:txBody>
                  <a:tcPr marT="91425" marB="91425" marR="91425" marL="91425">
                    <a:solidFill>
                      <a:srgbClr val="FFFF00"/>
                    </a:solidFill>
                  </a:tcPr>
                </a:tc>
              </a:tr>
              <a:tr h="609575">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l">
                        <a:spcBef>
                          <a:spcPts val="700"/>
                        </a:spcBef>
                        <a:spcAft>
                          <a:spcPts val="500"/>
                        </a:spcAft>
                        <a:buNone/>
                      </a:pPr>
                      <a:r>
                        <a:rPr lang="en-US">
                          <a:solidFill>
                            <a:schemeClr val="dk1"/>
                          </a:solidFill>
                          <a:highlight>
                            <a:srgbClr val="F8F8F8"/>
                          </a:highlight>
                          <a:latin typeface="Roboto"/>
                          <a:ea typeface="Roboto"/>
                          <a:cs typeface="Roboto"/>
                          <a:sym typeface="Roboto"/>
                        </a:rPr>
                        <a:t>Olight 14500</a:t>
                      </a:r>
                      <a:endParaRPr/>
                    </a:p>
                  </a:txBody>
                  <a:tcPr marT="91425" marB="91425" marR="91425" marL="91425"/>
                </a:tc>
                <a:tc>
                  <a:txBody>
                    <a:bodyPr/>
                    <a:lstStyle/>
                    <a:p>
                      <a:pPr indent="0" lvl="0" marL="0" rtl="0" algn="ctr">
                        <a:spcBef>
                          <a:spcPts val="0"/>
                        </a:spcBef>
                        <a:spcAft>
                          <a:spcPts val="0"/>
                        </a:spcAft>
                        <a:buNone/>
                      </a:pPr>
                      <a:r>
                        <a:rPr lang="en-US"/>
                        <a:t>Lithium Ion</a:t>
                      </a:r>
                      <a:endParaRPr/>
                    </a:p>
                  </a:txBody>
                  <a:tcPr marT="91425" marB="91425" marR="91425" marL="91425"/>
                </a:tc>
                <a:tc>
                  <a:txBody>
                    <a:bodyPr/>
                    <a:lstStyle/>
                    <a:p>
                      <a:pPr indent="0" lvl="0" marL="0" rtl="0" algn="ctr">
                        <a:spcBef>
                          <a:spcPts val="0"/>
                        </a:spcBef>
                        <a:spcAft>
                          <a:spcPts val="0"/>
                        </a:spcAft>
                        <a:buNone/>
                      </a:pPr>
                      <a:r>
                        <a:rPr lang="en-US"/>
                        <a:t>3.7</a:t>
                      </a:r>
                      <a:endParaRPr/>
                    </a:p>
                  </a:txBody>
                  <a:tcPr marT="91425" marB="91425" marR="91425" marL="91425"/>
                </a:tc>
                <a:tc>
                  <a:txBody>
                    <a:bodyPr/>
                    <a:lstStyle/>
                    <a:p>
                      <a:pPr indent="0" lvl="0" marL="0" rtl="0" algn="ctr">
                        <a:spcBef>
                          <a:spcPts val="0"/>
                        </a:spcBef>
                        <a:spcAft>
                          <a:spcPts val="0"/>
                        </a:spcAft>
                        <a:buNone/>
                      </a:pPr>
                      <a:r>
                        <a:rPr lang="en-US"/>
                        <a:t>3000</a:t>
                      </a:r>
                      <a:endParaRPr/>
                    </a:p>
                  </a:txBody>
                  <a:tcPr marT="91425" marB="91425" marR="91425" marL="91425"/>
                </a:tc>
                <a:tc>
                  <a:txBody>
                    <a:bodyPr/>
                    <a:lstStyle/>
                    <a:p>
                      <a:pPr indent="0" lvl="0" marL="0" rtl="0" algn="ctr">
                        <a:spcBef>
                          <a:spcPts val="0"/>
                        </a:spcBef>
                        <a:spcAft>
                          <a:spcPts val="0"/>
                        </a:spcAft>
                        <a:buNone/>
                      </a:pPr>
                      <a:r>
                        <a:rPr lang="en-US"/>
                        <a:t>46.6</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5.99</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701325">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l">
                        <a:lnSpc>
                          <a:spcPct val="143000"/>
                        </a:lnSpc>
                        <a:spcBef>
                          <a:spcPts val="0"/>
                        </a:spcBef>
                        <a:spcAft>
                          <a:spcPts val="1100"/>
                        </a:spcAft>
                        <a:buNone/>
                      </a:pPr>
                      <a:r>
                        <a:rPr lang="en-US">
                          <a:solidFill>
                            <a:srgbClr val="262626"/>
                          </a:solidFill>
                          <a:highlight>
                            <a:srgbClr val="FFFFFF"/>
                          </a:highlight>
                        </a:rPr>
                        <a:t>Samsung 20S 18650 Battery</a:t>
                      </a:r>
                      <a:endParaRPr/>
                    </a:p>
                  </a:txBody>
                  <a:tcPr marT="91425" marB="91425" marR="91425" marL="91425"/>
                </a:tc>
                <a:tc>
                  <a:txBody>
                    <a:bodyPr/>
                    <a:lstStyle/>
                    <a:p>
                      <a:pPr indent="0" lvl="0" marL="0" rtl="0" algn="ctr">
                        <a:spcBef>
                          <a:spcPts val="0"/>
                        </a:spcBef>
                        <a:spcAft>
                          <a:spcPts val="0"/>
                        </a:spcAft>
                        <a:buNone/>
                      </a:pPr>
                      <a:r>
                        <a:rPr lang="en-US"/>
                        <a:t>Lithium</a:t>
                      </a:r>
                      <a:endParaRPr/>
                    </a:p>
                    <a:p>
                      <a:pPr indent="0" lvl="0" marL="0" rtl="0" algn="ctr">
                        <a:spcBef>
                          <a:spcPts val="0"/>
                        </a:spcBef>
                        <a:spcAft>
                          <a:spcPts val="0"/>
                        </a:spcAft>
                        <a:buNone/>
                      </a:pPr>
                      <a:r>
                        <a:rPr lang="en-US"/>
                        <a:t>Ion</a:t>
                      </a:r>
                      <a:endParaRPr/>
                    </a:p>
                  </a:txBody>
                  <a:tcPr marT="91425" marB="91425" marR="91425" marL="91425"/>
                </a:tc>
                <a:tc>
                  <a:txBody>
                    <a:bodyPr/>
                    <a:lstStyle/>
                    <a:p>
                      <a:pPr indent="0" lvl="0" marL="0" rtl="0" algn="ctr">
                        <a:spcBef>
                          <a:spcPts val="0"/>
                        </a:spcBef>
                        <a:spcAft>
                          <a:spcPts val="0"/>
                        </a:spcAft>
                        <a:buNone/>
                      </a:pPr>
                      <a:r>
                        <a:rPr lang="en-US"/>
                        <a:t>3.6</a:t>
                      </a:r>
                      <a:endParaRPr/>
                    </a:p>
                  </a:txBody>
                  <a:tcPr marT="91425" marB="91425" marR="91425" marL="91425"/>
                </a:tc>
                <a:tc>
                  <a:txBody>
                    <a:bodyPr/>
                    <a:lstStyle/>
                    <a:p>
                      <a:pPr indent="0" lvl="0" marL="0" rtl="0" algn="ctr">
                        <a:spcBef>
                          <a:spcPts val="0"/>
                        </a:spcBef>
                        <a:spcAft>
                          <a:spcPts val="0"/>
                        </a:spcAft>
                        <a:buNone/>
                      </a:pPr>
                      <a:r>
                        <a:rPr lang="en-US"/>
                        <a:t>2000</a:t>
                      </a:r>
                      <a:endParaRPr/>
                    </a:p>
                  </a:txBody>
                  <a:tcPr marT="91425" marB="91425" marR="91425" marL="91425"/>
                </a:tc>
                <a:tc>
                  <a:txBody>
                    <a:bodyPr/>
                    <a:lstStyle/>
                    <a:p>
                      <a:pPr indent="0" lvl="0" marL="0" rtl="0" algn="ctr">
                        <a:spcBef>
                          <a:spcPts val="0"/>
                        </a:spcBef>
                        <a:spcAft>
                          <a:spcPts val="0"/>
                        </a:spcAft>
                        <a:buNone/>
                      </a:pPr>
                      <a:r>
                        <a:rPr lang="en-US"/>
                        <a:t>46</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5.99</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701325">
                <a:tc>
                  <a:txBody>
                    <a:bodyPr/>
                    <a:lstStyle/>
                    <a:p>
                      <a:pPr indent="0" lvl="0" marL="0" rtl="0" algn="ctr">
                        <a:spcBef>
                          <a:spcPts val="0"/>
                        </a:spcBef>
                        <a:spcAft>
                          <a:spcPts val="0"/>
                        </a:spcAft>
                        <a:buNone/>
                      </a:pPr>
                      <a:r>
                        <a:rPr lang="en-US">
                          <a:solidFill>
                            <a:srgbClr val="FF0000"/>
                          </a:solidFill>
                        </a:rPr>
                        <a:t>3</a:t>
                      </a:r>
                      <a:endParaRPr>
                        <a:solidFill>
                          <a:srgbClr val="FF0000"/>
                        </a:solidFill>
                      </a:endParaRPr>
                    </a:p>
                  </a:txBody>
                  <a:tcPr marT="91425" marB="91425" marR="91425" marL="91425"/>
                </a:tc>
                <a:tc>
                  <a:txBody>
                    <a:bodyPr/>
                    <a:lstStyle/>
                    <a:p>
                      <a:pPr indent="0" lvl="0" marL="0" rtl="0" algn="l">
                        <a:lnSpc>
                          <a:spcPct val="143000"/>
                        </a:lnSpc>
                        <a:spcBef>
                          <a:spcPts val="0"/>
                        </a:spcBef>
                        <a:spcAft>
                          <a:spcPts val="1100"/>
                        </a:spcAft>
                        <a:buNone/>
                      </a:pPr>
                      <a:r>
                        <a:rPr lang="en-US">
                          <a:solidFill>
                            <a:srgbClr val="FF0000"/>
                          </a:solidFill>
                          <a:highlight>
                            <a:srgbClr val="FFFFFF"/>
                          </a:highlight>
                        </a:rPr>
                        <a:t>Samsung 30Q 18650 Battery</a:t>
                      </a:r>
                      <a:endParaRPr sz="500">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Lithium Ion</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3.6</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3000</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48</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30</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7.99</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Datasheet</a:t>
                      </a:r>
                      <a:endParaRPr>
                        <a:solidFill>
                          <a:srgbClr val="FF0000"/>
                        </a:solidFill>
                      </a:endParaRPr>
                    </a:p>
                  </a:txBody>
                  <a:tcPr marT="91425" marB="91425" marR="91425" marL="91425"/>
                </a:tc>
              </a:tr>
              <a:tr h="47725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9V</a:t>
                      </a:r>
                      <a:endParaRPr/>
                    </a:p>
                  </a:txBody>
                  <a:tcPr marT="91425" marB="91425" marR="91425" marL="91425"/>
                </a:tc>
                <a:tc>
                  <a:txBody>
                    <a:bodyPr/>
                    <a:lstStyle/>
                    <a:p>
                      <a:pPr indent="0" lvl="0" marL="0" rtl="0" algn="ctr">
                        <a:spcBef>
                          <a:spcPts val="0"/>
                        </a:spcBef>
                        <a:spcAft>
                          <a:spcPts val="0"/>
                        </a:spcAft>
                        <a:buNone/>
                      </a:pPr>
                      <a:r>
                        <a:rPr lang="en-US"/>
                        <a:t>Alkaline</a:t>
                      </a:r>
                      <a:endParaRPr/>
                    </a:p>
                  </a:txBody>
                  <a:tcPr marT="91425" marB="91425" marR="91425" marL="91425"/>
                </a:tc>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310</a:t>
                      </a:r>
                      <a:endParaRPr/>
                    </a:p>
                  </a:txBody>
                  <a:tcPr marT="91425" marB="91425" marR="91425" marL="91425"/>
                </a:tc>
                <a:tc>
                  <a:txBody>
                    <a:bodyPr/>
                    <a:lstStyle/>
                    <a:p>
                      <a:pPr indent="0" lvl="0" marL="0" rtl="0" algn="ctr">
                        <a:spcBef>
                          <a:spcPts val="0"/>
                        </a:spcBef>
                        <a:spcAft>
                          <a:spcPts val="0"/>
                        </a:spcAft>
                        <a:buNone/>
                      </a:pPr>
                      <a:r>
                        <a:rPr lang="en-US"/>
                        <a:t>45</a:t>
                      </a:r>
                      <a:endParaRPr/>
                    </a:p>
                  </a:txBody>
                  <a:tcPr marT="91425" marB="91425" marR="91425" marL="91425"/>
                </a:tc>
                <a:tc>
                  <a:txBody>
                    <a:bodyPr/>
                    <a:lstStyle/>
                    <a:p>
                      <a:pPr indent="0" lvl="0" marL="0" rtl="0" algn="ctr">
                        <a:spcBef>
                          <a:spcPts val="0"/>
                        </a:spcBef>
                        <a:spcAft>
                          <a:spcPts val="0"/>
                        </a:spcAft>
                        <a:buNone/>
                      </a:pPr>
                      <a:r>
                        <a:rPr lang="en-US"/>
                        <a:t>0.7</a:t>
                      </a:r>
                      <a:endParaRPr/>
                    </a:p>
                  </a:txBody>
                  <a:tcPr marT="91425" marB="91425" marR="91425" marL="91425"/>
                </a:tc>
                <a:tc>
                  <a:txBody>
                    <a:bodyPr/>
                    <a:lstStyle/>
                    <a:p>
                      <a:pPr indent="0" lvl="0" marL="0" rtl="0" algn="ctr">
                        <a:spcBef>
                          <a:spcPts val="0"/>
                        </a:spcBef>
                        <a:spcAft>
                          <a:spcPts val="0"/>
                        </a:spcAft>
                        <a:buNone/>
                      </a:pPr>
                      <a:r>
                        <a:rPr lang="en-US"/>
                        <a:t>3.5</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pic>
        <p:nvPicPr>
          <p:cNvPr id="1895" name="Google Shape;1895;p142"/>
          <p:cNvPicPr preferRelativeResize="0"/>
          <p:nvPr/>
        </p:nvPicPr>
        <p:blipFill>
          <a:blip r:embed="rId4">
            <a:alphaModFix/>
          </a:blip>
          <a:stretch>
            <a:fillRect/>
          </a:stretch>
        </p:blipFill>
        <p:spPr>
          <a:xfrm>
            <a:off x="7251050" y="4768204"/>
            <a:ext cx="757950" cy="1453849"/>
          </a:xfrm>
          <a:prstGeom prst="rect">
            <a:avLst/>
          </a:prstGeom>
          <a:noFill/>
          <a:ln>
            <a:noFill/>
          </a:ln>
        </p:spPr>
      </p:pic>
      <p:pic>
        <p:nvPicPr>
          <p:cNvPr id="1896" name="Google Shape;1896;p142"/>
          <p:cNvPicPr preferRelativeResize="0"/>
          <p:nvPr/>
        </p:nvPicPr>
        <p:blipFill>
          <a:blip r:embed="rId5">
            <a:alphaModFix/>
          </a:blip>
          <a:stretch>
            <a:fillRect/>
          </a:stretch>
        </p:blipFill>
        <p:spPr>
          <a:xfrm>
            <a:off x="501950" y="5155850"/>
            <a:ext cx="1765501" cy="1129775"/>
          </a:xfrm>
          <a:prstGeom prst="rect">
            <a:avLst/>
          </a:prstGeom>
          <a:noFill/>
          <a:ln>
            <a:noFill/>
          </a:ln>
        </p:spPr>
      </p:pic>
      <p:pic>
        <p:nvPicPr>
          <p:cNvPr id="1897" name="Google Shape;1897;p142"/>
          <p:cNvPicPr preferRelativeResize="0"/>
          <p:nvPr/>
        </p:nvPicPr>
        <p:blipFill>
          <a:blip r:embed="rId6">
            <a:alphaModFix/>
          </a:blip>
          <a:stretch>
            <a:fillRect/>
          </a:stretch>
        </p:blipFill>
        <p:spPr>
          <a:xfrm>
            <a:off x="2905750" y="4831762"/>
            <a:ext cx="1546320" cy="1453850"/>
          </a:xfrm>
          <a:prstGeom prst="rect">
            <a:avLst/>
          </a:prstGeom>
          <a:noFill/>
          <a:ln>
            <a:noFill/>
          </a:ln>
        </p:spPr>
      </p:pic>
      <p:pic>
        <p:nvPicPr>
          <p:cNvPr id="1898" name="Google Shape;1898;p142"/>
          <p:cNvPicPr preferRelativeResize="0"/>
          <p:nvPr/>
        </p:nvPicPr>
        <p:blipFill>
          <a:blip r:embed="rId7">
            <a:alphaModFix/>
          </a:blip>
          <a:stretch>
            <a:fillRect/>
          </a:stretch>
        </p:blipFill>
        <p:spPr>
          <a:xfrm>
            <a:off x="5082424" y="4840602"/>
            <a:ext cx="1546325" cy="1381448"/>
          </a:xfrm>
          <a:prstGeom prst="rect">
            <a:avLst/>
          </a:prstGeom>
          <a:noFill/>
          <a:ln>
            <a:noFill/>
          </a:ln>
        </p:spPr>
      </p:pic>
      <p:sp>
        <p:nvSpPr>
          <p:cNvPr id="1899" name="Google Shape;1899;p142"/>
          <p:cNvSpPr txBox="1"/>
          <p:nvPr/>
        </p:nvSpPr>
        <p:spPr>
          <a:xfrm>
            <a:off x="470175"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a:t>
            </a:r>
            <a:endParaRPr b="1" sz="1600"/>
          </a:p>
        </p:txBody>
      </p:sp>
      <p:sp>
        <p:nvSpPr>
          <p:cNvPr id="1900" name="Google Shape;1900;p142"/>
          <p:cNvSpPr txBox="1"/>
          <p:nvPr/>
        </p:nvSpPr>
        <p:spPr>
          <a:xfrm>
            <a:off x="2408525"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2</a:t>
            </a:r>
            <a:endParaRPr b="1" sz="1600"/>
          </a:p>
        </p:txBody>
      </p:sp>
      <p:sp>
        <p:nvSpPr>
          <p:cNvPr id="1901" name="Google Shape;1901;p142"/>
          <p:cNvSpPr txBox="1"/>
          <p:nvPr/>
        </p:nvSpPr>
        <p:spPr>
          <a:xfrm>
            <a:off x="4593200"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3</a:t>
            </a:r>
            <a:endParaRPr b="1" sz="1600"/>
          </a:p>
        </p:txBody>
      </p:sp>
      <p:sp>
        <p:nvSpPr>
          <p:cNvPr id="1902" name="Google Shape;1902;p142"/>
          <p:cNvSpPr txBox="1"/>
          <p:nvPr/>
        </p:nvSpPr>
        <p:spPr>
          <a:xfrm>
            <a:off x="6761850"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4</a:t>
            </a:r>
            <a:endParaRPr b="1" sz="1600"/>
          </a:p>
        </p:txBody>
      </p:sp>
      <p:pic>
        <p:nvPicPr>
          <p:cNvPr id="1903" name="Google Shape;1903;p142"/>
          <p:cNvPicPr preferRelativeResize="0"/>
          <p:nvPr/>
        </p:nvPicPr>
        <p:blipFill rotWithShape="1">
          <a:blip r:embed="rId8">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143"/>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Container Power Trade &amp; Selection (2 of 2)</a:t>
            </a:r>
            <a:endParaRPr/>
          </a:p>
        </p:txBody>
      </p:sp>
      <p:sp>
        <p:nvSpPr>
          <p:cNvPr id="1910" name="Google Shape;1910;p143"/>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911" name="Google Shape;1911;p143"/>
          <p:cNvSpPr txBox="1"/>
          <p:nvPr/>
        </p:nvSpPr>
        <p:spPr>
          <a:xfrm>
            <a:off x="145925" y="1005200"/>
            <a:ext cx="324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Power Source Selection</a:t>
            </a:r>
            <a:endParaRPr b="1" sz="1800"/>
          </a:p>
        </p:txBody>
      </p:sp>
      <p:pic>
        <p:nvPicPr>
          <p:cNvPr id="1912" name="Google Shape;1912;p143"/>
          <p:cNvPicPr preferRelativeResize="0"/>
          <p:nvPr/>
        </p:nvPicPr>
        <p:blipFill>
          <a:blip r:embed="rId4">
            <a:alphaModFix/>
          </a:blip>
          <a:stretch>
            <a:fillRect/>
          </a:stretch>
        </p:blipFill>
        <p:spPr>
          <a:xfrm>
            <a:off x="293950" y="2401588"/>
            <a:ext cx="2754050" cy="2460400"/>
          </a:xfrm>
          <a:prstGeom prst="rect">
            <a:avLst/>
          </a:prstGeom>
          <a:noFill/>
          <a:ln>
            <a:noFill/>
          </a:ln>
        </p:spPr>
      </p:pic>
      <p:cxnSp>
        <p:nvCxnSpPr>
          <p:cNvPr id="1913" name="Google Shape;1913;p143"/>
          <p:cNvCxnSpPr/>
          <p:nvPr/>
        </p:nvCxnSpPr>
        <p:spPr>
          <a:xfrm>
            <a:off x="145925" y="1572625"/>
            <a:ext cx="8236200" cy="0"/>
          </a:xfrm>
          <a:prstGeom prst="straightConnector1">
            <a:avLst/>
          </a:prstGeom>
          <a:noFill/>
          <a:ln cap="flat" cmpd="sng" w="9525">
            <a:solidFill>
              <a:schemeClr val="dk2"/>
            </a:solidFill>
            <a:prstDash val="solid"/>
            <a:round/>
            <a:headEnd len="med" w="med" type="none"/>
            <a:tailEnd len="med" w="med" type="none"/>
          </a:ln>
        </p:spPr>
      </p:cxnSp>
      <p:cxnSp>
        <p:nvCxnSpPr>
          <p:cNvPr id="1914" name="Google Shape;1914;p143"/>
          <p:cNvCxnSpPr/>
          <p:nvPr/>
        </p:nvCxnSpPr>
        <p:spPr>
          <a:xfrm>
            <a:off x="145925" y="2162750"/>
            <a:ext cx="8236200" cy="0"/>
          </a:xfrm>
          <a:prstGeom prst="straightConnector1">
            <a:avLst/>
          </a:prstGeom>
          <a:noFill/>
          <a:ln cap="flat" cmpd="sng" w="9525">
            <a:solidFill>
              <a:schemeClr val="dk2"/>
            </a:solidFill>
            <a:prstDash val="solid"/>
            <a:round/>
            <a:headEnd len="med" w="med" type="none"/>
            <a:tailEnd len="med" w="med" type="none"/>
          </a:ln>
        </p:spPr>
      </p:cxnSp>
      <p:sp>
        <p:nvSpPr>
          <p:cNvPr id="1915" name="Google Shape;1915;p143"/>
          <p:cNvSpPr txBox="1"/>
          <p:nvPr/>
        </p:nvSpPr>
        <p:spPr>
          <a:xfrm>
            <a:off x="211900" y="1636850"/>
            <a:ext cx="817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Selected Battery: 		</a:t>
            </a:r>
            <a:r>
              <a:rPr b="1" lang="en-US" sz="1800">
                <a:solidFill>
                  <a:srgbClr val="0000FF"/>
                </a:solidFill>
                <a:highlight>
                  <a:srgbClr val="FFFFFF"/>
                </a:highlight>
              </a:rPr>
              <a:t>Samsung 30Q 18650 Battery</a:t>
            </a:r>
            <a:endParaRPr b="1" sz="2200">
              <a:solidFill>
                <a:srgbClr val="0000FF"/>
              </a:solidFill>
            </a:endParaRPr>
          </a:p>
        </p:txBody>
      </p:sp>
      <p:graphicFrame>
        <p:nvGraphicFramePr>
          <p:cNvPr id="1916" name="Google Shape;1916;p143"/>
          <p:cNvGraphicFramePr/>
          <p:nvPr/>
        </p:nvGraphicFramePr>
        <p:xfrm>
          <a:off x="3636500" y="2226950"/>
          <a:ext cx="3000000" cy="3000000"/>
        </p:xfrm>
        <a:graphic>
          <a:graphicData uri="http://schemas.openxmlformats.org/drawingml/2006/table">
            <a:tbl>
              <a:tblPr>
                <a:noFill/>
                <a:tableStyleId>{DEA16444-F34E-4804-BBA8-A53AC711FF5E}</a:tableStyleId>
              </a:tblPr>
              <a:tblGrid>
                <a:gridCol w="5050300"/>
              </a:tblGrid>
              <a:tr h="424775">
                <a:tc>
                  <a:txBody>
                    <a:bodyPr/>
                    <a:lstStyle/>
                    <a:p>
                      <a:pPr indent="0" lvl="0" marL="0" rtl="0" algn="l">
                        <a:spcBef>
                          <a:spcPts val="0"/>
                        </a:spcBef>
                        <a:spcAft>
                          <a:spcPts val="0"/>
                        </a:spcAft>
                        <a:buNone/>
                      </a:pPr>
                      <a:r>
                        <a:rPr b="1" lang="en-US" sz="1600"/>
                        <a:t>Reasons</a:t>
                      </a:r>
                      <a:endParaRPr b="1" sz="1600"/>
                    </a:p>
                  </a:txBody>
                  <a:tcPr marT="91425" marB="91425" marR="91425" marL="91425">
                    <a:solidFill>
                      <a:srgbClr val="FFFF00"/>
                    </a:solidFill>
                  </a:tcPr>
                </a:tc>
              </a:tr>
              <a:tr h="424775">
                <a:tc>
                  <a:txBody>
                    <a:bodyPr/>
                    <a:lstStyle/>
                    <a:p>
                      <a:pPr indent="-317500" lvl="0" marL="457200" rtl="0" algn="l">
                        <a:spcBef>
                          <a:spcPts val="0"/>
                        </a:spcBef>
                        <a:spcAft>
                          <a:spcPts val="0"/>
                        </a:spcAft>
                        <a:buSzPts val="1400"/>
                        <a:buChar char="●"/>
                      </a:pPr>
                      <a:r>
                        <a:rPr lang="en-US"/>
                        <a:t>Available in our Country</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t>Rechargeable</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solidFill>
                            <a:schemeClr val="dk1"/>
                          </a:solidFill>
                          <a:highlight>
                            <a:srgbClr val="FFFFFF"/>
                          </a:highlight>
                        </a:rPr>
                        <a:t>High discharge rate</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t>It has capability to deliver enough  current  and power for the container</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sz="1350">
                          <a:solidFill>
                            <a:schemeClr val="dk1"/>
                          </a:solidFill>
                          <a:highlight>
                            <a:srgbClr val="FFFFFF"/>
                          </a:highlight>
                        </a:rPr>
                        <a:t>Relatively Light</a:t>
                      </a:r>
                      <a:endParaRPr/>
                    </a:p>
                  </a:txBody>
                  <a:tcPr marT="91425" marB="91425" marR="91425" marL="91425"/>
                </a:tc>
              </a:tr>
            </a:tbl>
          </a:graphicData>
        </a:graphic>
      </p:graphicFrame>
      <p:sp>
        <p:nvSpPr>
          <p:cNvPr id="1917" name="Google Shape;1917;p143"/>
          <p:cNvSpPr txBox="1"/>
          <p:nvPr/>
        </p:nvSpPr>
        <p:spPr>
          <a:xfrm>
            <a:off x="399300" y="5019775"/>
            <a:ext cx="83454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US" sz="1500"/>
              <a:t>We will use 2 x </a:t>
            </a:r>
            <a:r>
              <a:rPr b="1" lang="en-US" sz="1500"/>
              <a:t>Samsung 30Q 18650 Battery will be used in SERIE configuration, </a:t>
            </a:r>
            <a:r>
              <a:rPr b="1" lang="en-US" sz="1500"/>
              <a:t>where we will obtain 7.2V of Nominal Voltage and 3000mAh of Nominal Current.</a:t>
            </a:r>
            <a:endParaRPr b="1" sz="1500"/>
          </a:p>
        </p:txBody>
      </p:sp>
      <p:sp>
        <p:nvSpPr>
          <p:cNvPr id="1918" name="Google Shape;1918;p143"/>
          <p:cNvSpPr txBox="1"/>
          <p:nvPr/>
        </p:nvSpPr>
        <p:spPr>
          <a:xfrm>
            <a:off x="399300" y="5723750"/>
            <a:ext cx="83454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US" sz="1500"/>
              <a:t>Both Samsung 30Q 18650 will mounted on container using battery socket</a:t>
            </a:r>
            <a:endParaRPr b="1" sz="1500"/>
          </a:p>
        </p:txBody>
      </p:sp>
      <p:sp>
        <p:nvSpPr>
          <p:cNvPr id="1919" name="Google Shape;1919;p14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920" name="Google Shape;1920;p143"/>
          <p:cNvSpPr txBox="1"/>
          <p:nvPr/>
        </p:nvSpPr>
        <p:spPr>
          <a:xfrm>
            <a:off x="241663"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Enzo Juarez</a:t>
            </a:r>
            <a:endParaRPr b="0" i="0" sz="1400" u="none" cap="none" strike="noStrike">
              <a:solidFill>
                <a:srgbClr val="000000"/>
              </a:solidFill>
              <a:latin typeface="Arial"/>
              <a:ea typeface="Arial"/>
              <a:cs typeface="Arial"/>
              <a:sym typeface="Arial"/>
            </a:endParaRPr>
          </a:p>
        </p:txBody>
      </p:sp>
      <p:pic>
        <p:nvPicPr>
          <p:cNvPr id="1921" name="Google Shape;1921;p143"/>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4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927" name="Google Shape;1927;p14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28" name="Google Shape;1928;p14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Power Budget (1 of 2)</a:t>
            </a:r>
            <a:endParaRPr/>
          </a:p>
        </p:txBody>
      </p:sp>
      <p:sp>
        <p:nvSpPr>
          <p:cNvPr id="1929" name="Google Shape;1929;p14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1930" name="Google Shape;1930;p14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931" name="Google Shape;1931;p144"/>
          <p:cNvGraphicFramePr/>
          <p:nvPr/>
        </p:nvGraphicFramePr>
        <p:xfrm>
          <a:off x="221763" y="1113563"/>
          <a:ext cx="3000000" cy="3000000"/>
        </p:xfrm>
        <a:graphic>
          <a:graphicData uri="http://schemas.openxmlformats.org/drawingml/2006/table">
            <a:tbl>
              <a:tblPr>
                <a:noFill/>
                <a:tableStyleId>{DEA16444-F34E-4804-BBA8-A53AC711FF5E}</a:tableStyleId>
              </a:tblPr>
              <a:tblGrid>
                <a:gridCol w="626850"/>
                <a:gridCol w="1859000"/>
                <a:gridCol w="1242925"/>
                <a:gridCol w="1242925"/>
                <a:gridCol w="1242925"/>
                <a:gridCol w="1242925"/>
                <a:gridCol w="1242925"/>
              </a:tblGrid>
              <a:tr h="758075">
                <a:tc>
                  <a:txBody>
                    <a:bodyPr/>
                    <a:lstStyle/>
                    <a:p>
                      <a:pPr indent="0" lvl="0" marL="0" rtl="0" algn="ctr">
                        <a:spcBef>
                          <a:spcPts val="0"/>
                        </a:spcBef>
                        <a:spcAft>
                          <a:spcPts val="0"/>
                        </a:spcAft>
                        <a:buNone/>
                      </a:pPr>
                      <a:r>
                        <a:rPr lang="en-US"/>
                        <a:t>NO</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COMPONENT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Voltage (V)</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Current (mA)</a:t>
                      </a:r>
                      <a:endParaRPr/>
                    </a:p>
                    <a:p>
                      <a:pPr indent="0" lvl="0" marL="0" rtl="0" algn="ctr">
                        <a:spcBef>
                          <a:spcPts val="0"/>
                        </a:spcBef>
                        <a:spcAft>
                          <a:spcPts val="0"/>
                        </a:spcAft>
                        <a:buNone/>
                      </a:pPr>
                      <a:r>
                        <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Duty </a:t>
                      </a:r>
                      <a:r>
                        <a:rPr lang="en-US"/>
                        <a:t>Cycles</a:t>
                      </a:r>
                      <a:r>
                        <a:rPr lang="en-US"/>
                        <a:t> (Hr)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sz="1300"/>
                        <a:t>P</a:t>
                      </a:r>
                      <a:r>
                        <a:rPr lang="en-US" sz="1300"/>
                        <a:t>ower</a:t>
                      </a:r>
                      <a:r>
                        <a:rPr lang="en-US" sz="1300"/>
                        <a:t> Consumption (Wh)</a:t>
                      </a:r>
                      <a:endParaRPr sz="1300"/>
                    </a:p>
                  </a:txBody>
                  <a:tcPr marT="91425" marB="91425" marR="91425" marL="91425">
                    <a:solidFill>
                      <a:srgbClr val="FFFF00"/>
                    </a:solidFill>
                  </a:tcPr>
                </a:tc>
                <a:tc>
                  <a:txBody>
                    <a:bodyPr/>
                    <a:lstStyle/>
                    <a:p>
                      <a:pPr indent="0" lvl="0" marL="0" rtl="0" algn="ctr">
                        <a:spcBef>
                          <a:spcPts val="0"/>
                        </a:spcBef>
                        <a:spcAft>
                          <a:spcPts val="0"/>
                        </a:spcAft>
                        <a:buNone/>
                      </a:pPr>
                      <a:r>
                        <a:rPr lang="en-US"/>
                        <a:t>Source</a:t>
                      </a:r>
                      <a:endParaRPr/>
                    </a:p>
                  </a:txBody>
                  <a:tcPr marT="91425" marB="91425" marR="91425" marL="91425">
                    <a:solidFill>
                      <a:srgbClr val="FFFF00"/>
                    </a:solidFill>
                  </a:tcPr>
                </a:tc>
              </a:tr>
              <a:tr h="472850">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Servo SG90 N°1</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650</a:t>
                      </a:r>
                      <a:endParaRPr/>
                    </a:p>
                  </a:txBody>
                  <a:tcPr marT="91425" marB="91425" marR="91425" marL="91425"/>
                </a:tc>
                <a:tc>
                  <a:txBody>
                    <a:bodyPr/>
                    <a:lstStyle/>
                    <a:p>
                      <a:pPr indent="0" lvl="0" marL="0" rtl="0" algn="ctr">
                        <a:spcBef>
                          <a:spcPts val="0"/>
                        </a:spcBef>
                        <a:spcAft>
                          <a:spcPts val="0"/>
                        </a:spcAft>
                        <a:buNone/>
                      </a:pPr>
                      <a:r>
                        <a:rPr lang="en-US"/>
                        <a:t>0.016</a:t>
                      </a:r>
                      <a:endParaRPr/>
                    </a:p>
                  </a:txBody>
                  <a:tcPr marT="91425" marB="91425" marR="91425" marL="91425"/>
                </a:tc>
                <a:tc>
                  <a:txBody>
                    <a:bodyPr/>
                    <a:lstStyle/>
                    <a:p>
                      <a:pPr indent="0" lvl="0" marL="0" rtl="0" algn="ctr">
                        <a:spcBef>
                          <a:spcPts val="0"/>
                        </a:spcBef>
                        <a:spcAft>
                          <a:spcPts val="0"/>
                        </a:spcAft>
                        <a:buNone/>
                      </a:pPr>
                      <a:r>
                        <a:rPr lang="en-US"/>
                        <a:t>0.052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Servo SG90 N°2</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650</a:t>
                      </a:r>
                      <a:endParaRPr/>
                    </a:p>
                  </a:txBody>
                  <a:tcPr marT="91425" marB="91425" marR="91425" marL="91425"/>
                </a:tc>
                <a:tc>
                  <a:txBody>
                    <a:bodyPr/>
                    <a:lstStyle/>
                    <a:p>
                      <a:pPr indent="0" lvl="0" marL="0" rtl="0" algn="ctr">
                        <a:spcBef>
                          <a:spcPts val="0"/>
                        </a:spcBef>
                        <a:spcAft>
                          <a:spcPts val="0"/>
                        </a:spcAft>
                        <a:buNone/>
                      </a:pPr>
                      <a:r>
                        <a:rPr lang="en-US"/>
                        <a:t>0.016</a:t>
                      </a:r>
                      <a:endParaRPr/>
                    </a:p>
                  </a:txBody>
                  <a:tcPr marT="91425" marB="91425" marR="91425" marL="91425"/>
                </a:tc>
                <a:tc>
                  <a:txBody>
                    <a:bodyPr/>
                    <a:lstStyle/>
                    <a:p>
                      <a:pPr indent="0" lvl="0" marL="0" rtl="0" algn="ctr">
                        <a:spcBef>
                          <a:spcPts val="0"/>
                        </a:spcBef>
                        <a:spcAft>
                          <a:spcPts val="0"/>
                        </a:spcAft>
                        <a:buNone/>
                      </a:pPr>
                      <a:r>
                        <a:rPr lang="en-US"/>
                        <a:t>0.052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366375">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sz="1200"/>
                        <a:t>Arduino Mega 2560 Mini</a:t>
                      </a:r>
                      <a:endParaRPr sz="1200"/>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0.51</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0.0051</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Modulo Xbee</a:t>
                      </a:r>
                      <a:endParaRPr/>
                    </a:p>
                  </a:txBody>
                  <a:tcPr marT="91425" marB="91425" marR="91425" marL="91425"/>
                </a:tc>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23</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0.1518</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38425">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sz="1300"/>
                        <a:t>Adafruit Ultimate GPS</a:t>
                      </a:r>
                      <a:endParaRPr sz="1300"/>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20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87050">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ctr">
                        <a:spcBef>
                          <a:spcPts val="0"/>
                        </a:spcBef>
                        <a:spcAft>
                          <a:spcPts val="0"/>
                        </a:spcAft>
                        <a:buNone/>
                      </a:pPr>
                      <a:r>
                        <a:rPr lang="en-US"/>
                        <a:t>10 DOF IMU Sensor </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42</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7</a:t>
                      </a:r>
                      <a:endParaRPr/>
                    </a:p>
                  </a:txBody>
                  <a:tcPr marT="91425" marB="91425" marR="91425" marL="91425"/>
                </a:tc>
                <a:tc>
                  <a:txBody>
                    <a:bodyPr/>
                    <a:lstStyle/>
                    <a:p>
                      <a:pPr indent="0" lvl="0" marL="0" rtl="0" algn="ctr">
                        <a:spcBef>
                          <a:spcPts val="0"/>
                        </a:spcBef>
                        <a:spcAft>
                          <a:spcPts val="0"/>
                        </a:spcAft>
                        <a:buNone/>
                      </a:pPr>
                      <a:r>
                        <a:rPr lang="en-US"/>
                        <a:t>Step Up XY-016</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26</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0.385</a:t>
                      </a:r>
                      <a:endParaRPr/>
                    </a:p>
                  </a:txBody>
                  <a:tcPr marT="91425" marB="91425" marR="91425" marL="91425"/>
                </a:tc>
                <a:tc>
                  <a:txBody>
                    <a:bodyPr/>
                    <a:lstStyle/>
                    <a:p>
                      <a:pPr indent="0" lvl="0" marL="0" rtl="0" algn="ctr">
                        <a:spcBef>
                          <a:spcPts val="0"/>
                        </a:spcBef>
                        <a:spcAft>
                          <a:spcPts val="0"/>
                        </a:spcAft>
                        <a:buNone/>
                      </a:pPr>
                      <a:r>
                        <a:rPr lang="en-US"/>
                        <a:t>Estimate</a:t>
                      </a:r>
                      <a:endParaRPr/>
                    </a:p>
                  </a:txBody>
                  <a:tcPr marT="91425" marB="91425" marR="91425" marL="91425"/>
                </a:tc>
              </a:tr>
              <a:tr h="369275">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lang="en-US"/>
                        <a:t>AMS1117</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0.2</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0.12</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369275">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Buzzer</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500</a:t>
                      </a:r>
                      <a:endParaRPr/>
                    </a:p>
                  </a:txBody>
                  <a:tcPr marT="91425" marB="91425" marR="91425" marL="91425"/>
                </a:tc>
                <a:tc>
                  <a:txBody>
                    <a:bodyPr/>
                    <a:lstStyle/>
                    <a:p>
                      <a:pPr indent="0" lvl="0" marL="0" rtl="0" algn="ctr">
                        <a:spcBef>
                          <a:spcPts val="0"/>
                        </a:spcBef>
                        <a:spcAft>
                          <a:spcPts val="0"/>
                        </a:spcAft>
                        <a:buNone/>
                      </a:pPr>
                      <a:r>
                        <a:rPr lang="en-US"/>
                        <a:t>0.016</a:t>
                      </a:r>
                      <a:endParaRPr/>
                    </a:p>
                  </a:txBody>
                  <a:tcPr marT="91425" marB="91425" marR="91425" marL="91425"/>
                </a:tc>
                <a:tc>
                  <a:txBody>
                    <a:bodyPr/>
                    <a:lstStyle/>
                    <a:p>
                      <a:pPr indent="0" lvl="0" marL="0" rtl="0" algn="ctr">
                        <a:spcBef>
                          <a:spcPts val="0"/>
                        </a:spcBef>
                        <a:spcAft>
                          <a:spcPts val="0"/>
                        </a:spcAft>
                        <a:buNone/>
                      </a:pPr>
                      <a:r>
                        <a:rPr lang="en-US"/>
                        <a:t>0.04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369275">
                <a:tc>
                  <a:txBody>
                    <a:bodyPr/>
                    <a:lstStyle/>
                    <a:p>
                      <a:pPr indent="0" lvl="0" marL="0" rtl="0" algn="ctr">
                        <a:spcBef>
                          <a:spcPts val="0"/>
                        </a:spcBef>
                        <a:spcAft>
                          <a:spcPts val="0"/>
                        </a:spcAft>
                        <a:buNone/>
                      </a:pPr>
                      <a:r>
                        <a:rPr lang="en-US"/>
                        <a:t>10</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100">
                          <a:solidFill>
                            <a:schemeClr val="dk1"/>
                          </a:solidFill>
                        </a:rPr>
                        <a:t>Adafruit Mini Spy Camera</a:t>
                      </a:r>
                      <a:endParaRPr sz="1100"/>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110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1.1</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pic>
        <p:nvPicPr>
          <p:cNvPr id="1932" name="Google Shape;1932;p14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145"/>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Container Power Budget (2 of 2)</a:t>
            </a:r>
            <a:endParaRPr/>
          </a:p>
        </p:txBody>
      </p:sp>
      <p:sp>
        <p:nvSpPr>
          <p:cNvPr id="1939" name="Google Shape;1939;p145"/>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1940" name="Google Shape;1940;p145"/>
          <p:cNvGraphicFramePr/>
          <p:nvPr/>
        </p:nvGraphicFramePr>
        <p:xfrm>
          <a:off x="2877763" y="1280825"/>
          <a:ext cx="3000000" cy="3000000"/>
        </p:xfrm>
        <a:graphic>
          <a:graphicData uri="http://schemas.openxmlformats.org/drawingml/2006/table">
            <a:tbl>
              <a:tblPr>
                <a:noFill/>
                <a:tableStyleId>{DEA16444-F34E-4804-BBA8-A53AC711FF5E}</a:tableStyleId>
              </a:tblPr>
              <a:tblGrid>
                <a:gridCol w="3388475"/>
              </a:tblGrid>
              <a:tr h="396200">
                <a:tc>
                  <a:txBody>
                    <a:bodyPr/>
                    <a:lstStyle/>
                    <a:p>
                      <a:pPr indent="0" lvl="0" marL="0" rtl="0" algn="ctr">
                        <a:spcBef>
                          <a:spcPts val="0"/>
                        </a:spcBef>
                        <a:spcAft>
                          <a:spcPts val="0"/>
                        </a:spcAft>
                        <a:buClr>
                          <a:schemeClr val="dk1"/>
                        </a:buClr>
                        <a:buSzPts val="1100"/>
                        <a:buFont typeface="Arial"/>
                        <a:buNone/>
                      </a:pPr>
                      <a:r>
                        <a:rPr b="1" lang="en-US">
                          <a:solidFill>
                            <a:schemeClr val="dk1"/>
                          </a:solidFill>
                        </a:rPr>
                        <a:t>Total Power Consumed in Container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Clr>
                          <a:schemeClr val="dk1"/>
                        </a:buClr>
                        <a:buSzPts val="1100"/>
                        <a:buFont typeface="Arial"/>
                        <a:buNone/>
                      </a:pPr>
                      <a:r>
                        <a:rPr b="1" lang="en-US">
                          <a:solidFill>
                            <a:schemeClr val="dk1"/>
                          </a:solidFill>
                        </a:rPr>
                        <a:t>2</a:t>
                      </a:r>
                      <a:r>
                        <a:rPr b="1" lang="en-US">
                          <a:solidFill>
                            <a:schemeClr val="dk1"/>
                          </a:solidFill>
                        </a:rPr>
                        <a:t>.5259 Wh</a:t>
                      </a:r>
                      <a:endParaRPr b="1"/>
                    </a:p>
                  </a:txBody>
                  <a:tcPr marT="91425" marB="91425" marR="91425" marL="91425"/>
                </a:tc>
              </a:tr>
            </a:tbl>
          </a:graphicData>
        </a:graphic>
      </p:graphicFrame>
      <p:graphicFrame>
        <p:nvGraphicFramePr>
          <p:cNvPr id="1941" name="Google Shape;1941;p145"/>
          <p:cNvGraphicFramePr/>
          <p:nvPr/>
        </p:nvGraphicFramePr>
        <p:xfrm>
          <a:off x="952500" y="2529200"/>
          <a:ext cx="3000000" cy="3000000"/>
        </p:xfrm>
        <a:graphic>
          <a:graphicData uri="http://schemas.openxmlformats.org/drawingml/2006/table">
            <a:tbl>
              <a:tblPr>
                <a:noFill/>
                <a:tableStyleId>{DEA16444-F34E-4804-BBA8-A53AC711FF5E}</a:tableStyleId>
              </a:tblPr>
              <a:tblGrid>
                <a:gridCol w="3619500"/>
                <a:gridCol w="3619500"/>
              </a:tblGrid>
              <a:tr h="381000">
                <a:tc>
                  <a:txBody>
                    <a:bodyPr/>
                    <a:lstStyle/>
                    <a:p>
                      <a:pPr indent="0" lvl="0" marL="0" rtl="0" algn="ctr">
                        <a:spcBef>
                          <a:spcPts val="0"/>
                        </a:spcBef>
                        <a:spcAft>
                          <a:spcPts val="0"/>
                        </a:spcAft>
                        <a:buNone/>
                      </a:pPr>
                      <a:r>
                        <a:rPr b="1" lang="en-US"/>
                        <a:t>Available Total Current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Available Total Power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b="1" lang="en-US"/>
                        <a:t>3000mAh</a:t>
                      </a:r>
                      <a:endParaRPr b="1"/>
                    </a:p>
                  </a:txBody>
                  <a:tcPr marT="91425" marB="91425" marR="91425" marL="91425"/>
                </a:tc>
                <a:tc>
                  <a:txBody>
                    <a:bodyPr/>
                    <a:lstStyle/>
                    <a:p>
                      <a:pPr indent="0" lvl="0" marL="0" rtl="0" algn="ctr">
                        <a:spcBef>
                          <a:spcPts val="0"/>
                        </a:spcBef>
                        <a:spcAft>
                          <a:spcPts val="0"/>
                        </a:spcAft>
                        <a:buNone/>
                      </a:pPr>
                      <a:r>
                        <a:rPr b="1" lang="en-US"/>
                        <a:t>21.6Wh</a:t>
                      </a:r>
                      <a:endParaRPr b="1"/>
                    </a:p>
                  </a:txBody>
                  <a:tcPr marT="91425" marB="91425" marR="91425" marL="91425"/>
                </a:tc>
              </a:tr>
            </a:tbl>
          </a:graphicData>
        </a:graphic>
      </p:graphicFrame>
      <p:graphicFrame>
        <p:nvGraphicFramePr>
          <p:cNvPr id="1942" name="Google Shape;1942;p145"/>
          <p:cNvGraphicFramePr/>
          <p:nvPr/>
        </p:nvGraphicFramePr>
        <p:xfrm>
          <a:off x="2131988" y="3891075"/>
          <a:ext cx="3000000" cy="3000000"/>
        </p:xfrm>
        <a:graphic>
          <a:graphicData uri="http://schemas.openxmlformats.org/drawingml/2006/table">
            <a:tbl>
              <a:tblPr>
                <a:noFill/>
                <a:tableStyleId>{DEA16444-F34E-4804-BBA8-A53AC711FF5E}</a:tableStyleId>
              </a:tblPr>
              <a:tblGrid>
                <a:gridCol w="4880025"/>
              </a:tblGrid>
              <a:tr h="609575">
                <a:tc>
                  <a:txBody>
                    <a:bodyPr/>
                    <a:lstStyle/>
                    <a:p>
                      <a:pPr indent="0" lvl="0" marL="0" rtl="0" algn="ctr">
                        <a:spcBef>
                          <a:spcPts val="0"/>
                        </a:spcBef>
                        <a:spcAft>
                          <a:spcPts val="0"/>
                        </a:spcAft>
                        <a:buNone/>
                      </a:pPr>
                      <a:r>
                        <a:rPr b="1" lang="en-US"/>
                        <a:t>Margin of Power Consumption (for Two Hours)</a:t>
                      </a:r>
                      <a:endParaRPr b="1"/>
                    </a:p>
                  </a:txBody>
                  <a:tcPr marT="91425" marB="91425" marR="91425" marL="91425">
                    <a:solidFill>
                      <a:srgbClr val="FFFF00"/>
                    </a:solidFill>
                  </a:tcPr>
                </a:tc>
              </a:tr>
              <a:tr h="609575">
                <a:tc>
                  <a:txBody>
                    <a:bodyPr/>
                    <a:lstStyle/>
                    <a:p>
                      <a:pPr indent="0" lvl="0" marL="0" rtl="0" algn="ctr">
                        <a:spcBef>
                          <a:spcPts val="0"/>
                        </a:spcBef>
                        <a:spcAft>
                          <a:spcPts val="0"/>
                        </a:spcAft>
                        <a:buNone/>
                      </a:pPr>
                      <a:r>
                        <a:rPr b="1" lang="en-US"/>
                        <a:t>21</a:t>
                      </a:r>
                      <a:r>
                        <a:rPr b="1" lang="en-US"/>
                        <a:t>.6 Wh - 2.5259 Wh = 19.0741 Wh (Margin 88.3%)</a:t>
                      </a:r>
                      <a:endParaRPr b="1"/>
                    </a:p>
                  </a:txBody>
                  <a:tcPr marT="91425" marB="91425" marR="91425" marL="91425"/>
                </a:tc>
              </a:tr>
            </a:tbl>
          </a:graphicData>
        </a:graphic>
      </p:graphicFrame>
      <p:sp>
        <p:nvSpPr>
          <p:cNvPr id="1943" name="Google Shape;1943;p145"/>
          <p:cNvSpPr txBox="1"/>
          <p:nvPr/>
        </p:nvSpPr>
        <p:spPr>
          <a:xfrm>
            <a:off x="352575" y="5029988"/>
            <a:ext cx="86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Conclusion:</a:t>
            </a:r>
            <a:r>
              <a:rPr b="1" lang="en-US" sz="1600"/>
              <a:t> Our Battery is sufficient to power all component </a:t>
            </a:r>
            <a:r>
              <a:rPr b="1" lang="en-US" sz="1600"/>
              <a:t>through</a:t>
            </a:r>
            <a:r>
              <a:rPr b="1" lang="en-US" sz="1600"/>
              <a:t> the flight</a:t>
            </a:r>
            <a:endParaRPr b="1" sz="1600"/>
          </a:p>
        </p:txBody>
      </p:sp>
      <p:graphicFrame>
        <p:nvGraphicFramePr>
          <p:cNvPr id="1944" name="Google Shape;1944;p145"/>
          <p:cNvGraphicFramePr/>
          <p:nvPr/>
        </p:nvGraphicFramePr>
        <p:xfrm>
          <a:off x="166125" y="5641050"/>
          <a:ext cx="3000000" cy="3000000"/>
        </p:xfrm>
        <a:graphic>
          <a:graphicData uri="http://schemas.openxmlformats.org/drawingml/2006/table">
            <a:tbl>
              <a:tblPr>
                <a:noFill/>
                <a:tableStyleId>{DEA16444-F34E-4804-BBA8-A53AC711FF5E}</a:tableStyleId>
              </a:tblPr>
              <a:tblGrid>
                <a:gridCol w="8811750"/>
              </a:tblGrid>
              <a:tr h="612175">
                <a:tc>
                  <a:txBody>
                    <a:bodyPr/>
                    <a:lstStyle/>
                    <a:p>
                      <a:pPr indent="0" lvl="0" marL="0" rtl="0" algn="l">
                        <a:spcBef>
                          <a:spcPts val="0"/>
                        </a:spcBef>
                        <a:spcAft>
                          <a:spcPts val="0"/>
                        </a:spcAft>
                        <a:buNone/>
                      </a:pPr>
                      <a:r>
                        <a:rPr b="1" lang="en-US"/>
                        <a:t>We will add a final slide adding the consumption calculations of the container and the Payload, since they use the same battery as a source and the final calculation will be better represented there.</a:t>
                      </a:r>
                      <a:endParaRPr b="1"/>
                    </a:p>
                  </a:txBody>
                  <a:tcPr marT="91425" marB="91425" marR="91425" marL="91425">
                    <a:solidFill>
                      <a:srgbClr val="FFE599"/>
                    </a:solidFill>
                  </a:tcPr>
                </a:tc>
              </a:tr>
            </a:tbl>
          </a:graphicData>
        </a:graphic>
      </p:graphicFrame>
      <p:sp>
        <p:nvSpPr>
          <p:cNvPr id="1945" name="Google Shape;1945;p14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946" name="Google Shape;1946;p145"/>
          <p:cNvSpPr txBox="1"/>
          <p:nvPr/>
        </p:nvSpPr>
        <p:spPr>
          <a:xfrm>
            <a:off x="241663"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Enzo Juarez</a:t>
            </a:r>
            <a:endParaRPr b="0" i="0" sz="1400" u="none" cap="none" strike="noStrike">
              <a:solidFill>
                <a:srgbClr val="000000"/>
              </a:solidFill>
              <a:latin typeface="Arial"/>
              <a:ea typeface="Arial"/>
              <a:cs typeface="Arial"/>
              <a:sym typeface="Arial"/>
            </a:endParaRPr>
          </a:p>
        </p:txBody>
      </p:sp>
      <p:pic>
        <p:nvPicPr>
          <p:cNvPr id="1947" name="Google Shape;1947;p145"/>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338" name="Google Shape;338;p38"/>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339" name="Google Shape;339;p3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40" name="Google Shape;340;p3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41" name="Google Shape;341;p3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342" name="Google Shape;342;p38"/>
          <p:cNvGraphicFramePr/>
          <p:nvPr/>
        </p:nvGraphicFramePr>
        <p:xfrm>
          <a:off x="228600" y="1197175"/>
          <a:ext cx="3000000" cy="3000000"/>
        </p:xfrm>
        <a:graphic>
          <a:graphicData uri="http://schemas.openxmlformats.org/drawingml/2006/table">
            <a:tbl>
              <a:tblPr>
                <a:noFill/>
                <a:tableStyleId>{DEA16444-F34E-4804-BBA8-A53AC711FF5E}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2</a:t>
                      </a:r>
                      <a:r>
                        <a:rPr lang="en-US"/>
                        <a:t>9</a:t>
                      </a:r>
                      <a:endParaRPr/>
                    </a:p>
                  </a:txBody>
                  <a:tcPr marT="91425" marB="91425" marR="91425" marL="91425"/>
                </a:tc>
                <a:tc>
                  <a:txBody>
                    <a:bodyPr/>
                    <a:lstStyle/>
                    <a:p>
                      <a:pPr indent="0" lvl="0" marL="0" rtl="0" algn="ctr">
                        <a:spcBef>
                          <a:spcPts val="0"/>
                        </a:spcBef>
                        <a:spcAft>
                          <a:spcPts val="0"/>
                        </a:spcAft>
                        <a:buNone/>
                      </a:pPr>
                      <a:r>
                        <a:rPr lang="en-US"/>
                        <a:t>The container shall transmit its telemetry once per second (1 Hz) in the formats described in the Telemetry Requirements section.</a:t>
                      </a:r>
                      <a:endParaRPr/>
                    </a:p>
                  </a:txBody>
                  <a:tcPr marT="91425" marB="91425" marR="91425" marL="91425"/>
                </a:tc>
              </a:tr>
              <a:tr h="381000">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The container shall poll the payload for telemetry and relay that data four times per second (4 Hz) in the formats described in the Telemetry Requirements section.</a:t>
                      </a:r>
                      <a:endParaRPr/>
                    </a:p>
                  </a:txBody>
                  <a:tcPr marT="91425" marB="91425" marR="91425" marL="91425"/>
                </a:tc>
              </a:tr>
              <a:tr h="381000">
                <a:tc>
                  <a:txBody>
                    <a:bodyPr/>
                    <a:lstStyle/>
                    <a:p>
                      <a:pPr indent="0" lvl="0" marL="0" rtl="0" algn="ctr">
                        <a:spcBef>
                          <a:spcPts val="0"/>
                        </a:spcBef>
                        <a:spcAft>
                          <a:spcPts val="0"/>
                        </a:spcAft>
                        <a:buNone/>
                      </a:pPr>
                      <a:r>
                        <a:rPr lang="en-US"/>
                        <a:t>31</a:t>
                      </a:r>
                      <a:endParaRPr/>
                    </a:p>
                  </a:txBody>
                  <a:tcPr marT="91425" marB="91425" marR="91425" marL="91425"/>
                </a:tc>
                <a:tc>
                  <a:txBody>
                    <a:bodyPr/>
                    <a:lstStyle/>
                    <a:p>
                      <a:pPr indent="0" lvl="0" marL="0" rtl="0" algn="ctr">
                        <a:spcBef>
                          <a:spcPts val="0"/>
                        </a:spcBef>
                        <a:spcAft>
                          <a:spcPts val="0"/>
                        </a:spcAft>
                        <a:buNone/>
                      </a:pPr>
                      <a:r>
                        <a:rPr lang="en-US"/>
                        <a:t>The container shall stop polling and transmitting telemetry when it lands.</a:t>
                      </a:r>
                      <a:endParaRPr/>
                    </a:p>
                  </a:txBody>
                  <a:tcPr marT="91425" marB="91425" marR="91425" marL="91425"/>
                </a:tc>
              </a:tr>
              <a:tr h="381000">
                <a:tc>
                  <a:txBody>
                    <a:bodyPr/>
                    <a:lstStyle/>
                    <a:p>
                      <a:pPr indent="0" lvl="0" marL="0" rtl="0" algn="ctr">
                        <a:spcBef>
                          <a:spcPts val="0"/>
                        </a:spcBef>
                        <a:spcAft>
                          <a:spcPts val="0"/>
                        </a:spcAft>
                        <a:buNone/>
                      </a:pPr>
                      <a:r>
                        <a:rPr lang="en-US"/>
                        <a:t>32</a:t>
                      </a:r>
                      <a:endParaRPr/>
                    </a:p>
                  </a:txBody>
                  <a:tcPr marT="91425" marB="91425" marR="91425" marL="91425"/>
                </a:tc>
                <a:tc>
                  <a:txBody>
                    <a:bodyPr/>
                    <a:lstStyle/>
                    <a:p>
                      <a:pPr indent="0" lvl="0" marL="0" rtl="0" algn="ctr">
                        <a:spcBef>
                          <a:spcPts val="0"/>
                        </a:spcBef>
                        <a:spcAft>
                          <a:spcPts val="0"/>
                        </a:spcAft>
                        <a:buNone/>
                      </a:pPr>
                      <a:r>
                        <a:rPr lang="en-US"/>
                        <a:t>The container and science payload must include an easily accessible power switch that can be accessed without disassembling the cansat and science payloads and in the stowed configuration.</a:t>
                      </a:r>
                      <a:endParaRPr/>
                    </a:p>
                  </a:txBody>
                  <a:tcPr marT="91425" marB="91425" marR="91425" marL="91425"/>
                </a:tc>
              </a:tr>
              <a:tr h="381000">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The container and payload must include a power indicator such as an LED or sound generating device that can be easily seen or heard without disassembling the cansat and in the stowed state.</a:t>
                      </a:r>
                      <a:endParaRPr/>
                    </a:p>
                  </a:txBody>
                  <a:tcPr marT="91425" marB="91425" marR="91425" marL="91425"/>
                </a:tc>
              </a:tr>
              <a:tr h="381000">
                <a:tc>
                  <a:txBody>
                    <a:bodyPr/>
                    <a:lstStyle/>
                    <a:p>
                      <a:pPr indent="0" lvl="0" marL="0" rtl="0" algn="ctr">
                        <a:spcBef>
                          <a:spcPts val="0"/>
                        </a:spcBef>
                        <a:spcAft>
                          <a:spcPts val="0"/>
                        </a:spcAft>
                        <a:buNone/>
                      </a:pPr>
                      <a:r>
                        <a:rPr lang="en-US"/>
                        <a:t>34</a:t>
                      </a:r>
                      <a:endParaRPr/>
                    </a:p>
                  </a:txBody>
                  <a:tcPr marT="91425" marB="91425" marR="91425" marL="91425"/>
                </a:tc>
                <a:tc>
                  <a:txBody>
                    <a:bodyPr/>
                    <a:lstStyle/>
                    <a:p>
                      <a:pPr indent="0" lvl="0" marL="0" rtl="0" algn="ctr">
                        <a:spcBef>
                          <a:spcPts val="0"/>
                        </a:spcBef>
                        <a:spcAft>
                          <a:spcPts val="0"/>
                        </a:spcAft>
                        <a:buNone/>
                      </a:pPr>
                      <a:r>
                        <a:rPr lang="en-US"/>
                        <a:t>An audio beacon is required for the container. It shall be powered after landing.</a:t>
                      </a:r>
                      <a:endParaRPr/>
                    </a:p>
                  </a:txBody>
                  <a:tcPr marT="91425" marB="91425" marR="91425" marL="91425"/>
                </a:tc>
              </a:tr>
              <a:tr h="381000">
                <a:tc>
                  <a:txBody>
                    <a:bodyPr/>
                    <a:lstStyle/>
                    <a:p>
                      <a:pPr indent="0" lvl="0" marL="0" rtl="0" algn="ctr">
                        <a:spcBef>
                          <a:spcPts val="0"/>
                        </a:spcBef>
                        <a:spcAft>
                          <a:spcPts val="0"/>
                        </a:spcAft>
                        <a:buNone/>
                      </a:pPr>
                      <a:r>
                        <a:rPr lang="en-US"/>
                        <a:t>35</a:t>
                      </a:r>
                      <a:endParaRPr/>
                    </a:p>
                  </a:txBody>
                  <a:tcPr marT="91425" marB="91425" marR="91425" marL="91425"/>
                </a:tc>
                <a:tc>
                  <a:txBody>
                    <a:bodyPr/>
                    <a:lstStyle/>
                    <a:p>
                      <a:pPr indent="0" lvl="0" marL="0" rtl="0" algn="ctr">
                        <a:spcBef>
                          <a:spcPts val="0"/>
                        </a:spcBef>
                        <a:spcAft>
                          <a:spcPts val="0"/>
                        </a:spcAft>
                        <a:buNone/>
                      </a:pPr>
                      <a:r>
                        <a:rPr lang="en-US"/>
                        <a:t>The audio beacon must have a minimum sound pressure level of 92 dB, unobstructed.</a:t>
                      </a:r>
                      <a:endParaRPr/>
                    </a:p>
                  </a:txBody>
                  <a:tcPr marT="91425" marB="91425" marR="91425" marL="91425"/>
                </a:tc>
              </a:tr>
              <a:tr h="381000">
                <a:tc>
                  <a:txBody>
                    <a:bodyPr/>
                    <a:lstStyle/>
                    <a:p>
                      <a:pPr indent="0" lvl="0" marL="0" rtl="0" algn="ctr">
                        <a:spcBef>
                          <a:spcPts val="0"/>
                        </a:spcBef>
                        <a:spcAft>
                          <a:spcPts val="0"/>
                        </a:spcAft>
                        <a:buNone/>
                      </a:pPr>
                      <a:r>
                        <a:rPr lang="en-US"/>
                        <a:t>36</a:t>
                      </a:r>
                      <a:endParaRPr/>
                    </a:p>
                  </a:txBody>
                  <a:tcPr marT="91425" marB="91425" marR="91425" marL="91425"/>
                </a:tc>
                <a:tc>
                  <a:txBody>
                    <a:bodyPr/>
                    <a:lstStyle/>
                    <a:p>
                      <a:pPr indent="0" lvl="0" marL="0" rtl="0" algn="ctr">
                        <a:spcBef>
                          <a:spcPts val="0"/>
                        </a:spcBef>
                        <a:spcAft>
                          <a:spcPts val="0"/>
                        </a:spcAft>
                        <a:buNone/>
                      </a:pPr>
                      <a:r>
                        <a:rPr lang="en-US"/>
                        <a:t>Battery source may be alkaline, Ni-Cad, Ni-MH or Lithium. Lithium polymer batteries are not allowed. Lithium cells must be manufactured with a metal package similar to 18650 cells. Coin cells are allowed.</a:t>
                      </a:r>
                      <a:endParaRPr/>
                    </a:p>
                  </a:txBody>
                  <a:tcPr marT="91425" marB="91425" marR="91425" marL="91425"/>
                </a:tc>
              </a:tr>
            </a:tbl>
          </a:graphicData>
        </a:graphic>
      </p:graphicFrame>
      <p:pic>
        <p:nvPicPr>
          <p:cNvPr id="343" name="Google Shape;343;p38"/>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pic>
        <p:nvPicPr>
          <p:cNvPr id="1952" name="Google Shape;1952;p146"/>
          <p:cNvPicPr preferRelativeResize="0"/>
          <p:nvPr/>
        </p:nvPicPr>
        <p:blipFill>
          <a:blip r:embed="rId4">
            <a:alphaModFix/>
          </a:blip>
          <a:stretch>
            <a:fillRect/>
          </a:stretch>
        </p:blipFill>
        <p:spPr>
          <a:xfrm>
            <a:off x="7163675" y="5844804"/>
            <a:ext cx="419100" cy="300175"/>
          </a:xfrm>
          <a:prstGeom prst="rect">
            <a:avLst/>
          </a:prstGeom>
          <a:noFill/>
          <a:ln>
            <a:noFill/>
          </a:ln>
        </p:spPr>
      </p:pic>
      <p:pic>
        <p:nvPicPr>
          <p:cNvPr id="1953" name="Google Shape;1953;p146"/>
          <p:cNvPicPr preferRelativeResize="0"/>
          <p:nvPr/>
        </p:nvPicPr>
        <p:blipFill>
          <a:blip r:embed="rId5">
            <a:alphaModFix/>
          </a:blip>
          <a:stretch>
            <a:fillRect/>
          </a:stretch>
        </p:blipFill>
        <p:spPr>
          <a:xfrm>
            <a:off x="1998671" y="5508146"/>
            <a:ext cx="1099200" cy="839762"/>
          </a:xfrm>
          <a:prstGeom prst="rect">
            <a:avLst/>
          </a:prstGeom>
          <a:noFill/>
          <a:ln>
            <a:noFill/>
          </a:ln>
        </p:spPr>
      </p:pic>
      <p:pic>
        <p:nvPicPr>
          <p:cNvPr id="1954" name="Google Shape;1954;p146"/>
          <p:cNvPicPr preferRelativeResize="0"/>
          <p:nvPr/>
        </p:nvPicPr>
        <p:blipFill>
          <a:blip r:embed="rId6">
            <a:alphaModFix/>
          </a:blip>
          <a:stretch>
            <a:fillRect/>
          </a:stretch>
        </p:blipFill>
        <p:spPr>
          <a:xfrm>
            <a:off x="7860200" y="5494964"/>
            <a:ext cx="967400" cy="646800"/>
          </a:xfrm>
          <a:prstGeom prst="rect">
            <a:avLst/>
          </a:prstGeom>
          <a:noFill/>
          <a:ln>
            <a:noFill/>
          </a:ln>
        </p:spPr>
      </p:pic>
      <p:pic>
        <p:nvPicPr>
          <p:cNvPr id="1955" name="Google Shape;1955;p146"/>
          <p:cNvPicPr preferRelativeResize="0"/>
          <p:nvPr/>
        </p:nvPicPr>
        <p:blipFill>
          <a:blip r:embed="rId4">
            <a:alphaModFix/>
          </a:blip>
          <a:stretch>
            <a:fillRect/>
          </a:stretch>
        </p:blipFill>
        <p:spPr>
          <a:xfrm>
            <a:off x="4412975" y="5844804"/>
            <a:ext cx="419100" cy="300175"/>
          </a:xfrm>
          <a:prstGeom prst="rect">
            <a:avLst/>
          </a:prstGeom>
          <a:noFill/>
          <a:ln>
            <a:noFill/>
          </a:ln>
        </p:spPr>
      </p:pic>
      <p:pic>
        <p:nvPicPr>
          <p:cNvPr id="1956" name="Google Shape;1956;p146"/>
          <p:cNvPicPr preferRelativeResize="0"/>
          <p:nvPr/>
        </p:nvPicPr>
        <p:blipFill>
          <a:blip r:embed="rId4">
            <a:alphaModFix/>
          </a:blip>
          <a:stretch>
            <a:fillRect/>
          </a:stretch>
        </p:blipFill>
        <p:spPr>
          <a:xfrm>
            <a:off x="7385525" y="4846641"/>
            <a:ext cx="419100" cy="300175"/>
          </a:xfrm>
          <a:prstGeom prst="rect">
            <a:avLst/>
          </a:prstGeom>
          <a:noFill/>
          <a:ln>
            <a:noFill/>
          </a:ln>
        </p:spPr>
      </p:pic>
      <p:pic>
        <p:nvPicPr>
          <p:cNvPr id="1957" name="Google Shape;1957;p146"/>
          <p:cNvPicPr preferRelativeResize="0"/>
          <p:nvPr/>
        </p:nvPicPr>
        <p:blipFill>
          <a:blip r:embed="rId4">
            <a:alphaModFix/>
          </a:blip>
          <a:stretch>
            <a:fillRect/>
          </a:stretch>
        </p:blipFill>
        <p:spPr>
          <a:xfrm>
            <a:off x="7385525" y="3978379"/>
            <a:ext cx="419100" cy="300175"/>
          </a:xfrm>
          <a:prstGeom prst="rect">
            <a:avLst/>
          </a:prstGeom>
          <a:noFill/>
          <a:ln>
            <a:noFill/>
          </a:ln>
        </p:spPr>
      </p:pic>
      <p:pic>
        <p:nvPicPr>
          <p:cNvPr id="1958" name="Google Shape;1958;p146"/>
          <p:cNvPicPr preferRelativeResize="0"/>
          <p:nvPr/>
        </p:nvPicPr>
        <p:blipFill>
          <a:blip r:embed="rId4">
            <a:alphaModFix/>
          </a:blip>
          <a:stretch>
            <a:fillRect/>
          </a:stretch>
        </p:blipFill>
        <p:spPr>
          <a:xfrm>
            <a:off x="7385525" y="3110104"/>
            <a:ext cx="419100" cy="300175"/>
          </a:xfrm>
          <a:prstGeom prst="rect">
            <a:avLst/>
          </a:prstGeom>
          <a:noFill/>
          <a:ln>
            <a:noFill/>
          </a:ln>
        </p:spPr>
      </p:pic>
      <p:sp>
        <p:nvSpPr>
          <p:cNvPr id="1959" name="Google Shape;1959;p14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960" name="Google Shape;1960;p14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61" name="Google Shape;1961;p146"/>
          <p:cNvSpPr txBox="1"/>
          <p:nvPr>
            <p:ph type="title"/>
          </p:nvPr>
        </p:nvSpPr>
        <p:spPr>
          <a:xfrm>
            <a:off x="1600200" y="76200"/>
            <a:ext cx="61170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Electrical Block Diagram (1 of 2)</a:t>
            </a:r>
            <a:endParaRPr/>
          </a:p>
        </p:txBody>
      </p:sp>
      <p:sp>
        <p:nvSpPr>
          <p:cNvPr id="1962" name="Google Shape;1962;p14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1963" name="Google Shape;1963;p14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64" name="Google Shape;1964;p146"/>
          <p:cNvSpPr/>
          <p:nvPr/>
        </p:nvSpPr>
        <p:spPr>
          <a:xfrm>
            <a:off x="228600" y="1605075"/>
            <a:ext cx="2516100" cy="3981325"/>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Both component are in the container</a:t>
            </a:r>
            <a:endParaRPr b="1"/>
          </a:p>
        </p:txBody>
      </p:sp>
      <p:sp>
        <p:nvSpPr>
          <p:cNvPr id="1965" name="Google Shape;1965;p146"/>
          <p:cNvSpPr/>
          <p:nvPr/>
        </p:nvSpPr>
        <p:spPr>
          <a:xfrm>
            <a:off x="688950" y="2767350"/>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Step UP XY-016</a:t>
            </a:r>
            <a:endParaRPr b="1"/>
          </a:p>
        </p:txBody>
      </p:sp>
      <p:sp>
        <p:nvSpPr>
          <p:cNvPr id="1966" name="Google Shape;1966;p146"/>
          <p:cNvSpPr/>
          <p:nvPr/>
        </p:nvSpPr>
        <p:spPr>
          <a:xfrm>
            <a:off x="6134825" y="2648400"/>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967" name="Google Shape;1967;p146"/>
          <p:cNvSpPr/>
          <p:nvPr/>
        </p:nvSpPr>
        <p:spPr>
          <a:xfrm>
            <a:off x="6134825" y="3516675"/>
            <a:ext cx="15825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2208 80T</a:t>
            </a:r>
            <a:endParaRPr b="1"/>
          </a:p>
        </p:txBody>
      </p:sp>
      <p:sp>
        <p:nvSpPr>
          <p:cNvPr id="1968" name="Google Shape;1968;p146"/>
          <p:cNvSpPr/>
          <p:nvPr/>
        </p:nvSpPr>
        <p:spPr>
          <a:xfrm>
            <a:off x="6134825" y="4384963"/>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Motor 2804 100T</a:t>
            </a:r>
            <a:endParaRPr b="1"/>
          </a:p>
        </p:txBody>
      </p:sp>
      <p:sp>
        <p:nvSpPr>
          <p:cNvPr id="1969" name="Google Shape;1969;p146"/>
          <p:cNvSpPr/>
          <p:nvPr/>
        </p:nvSpPr>
        <p:spPr>
          <a:xfrm>
            <a:off x="3162275" y="5379050"/>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cxnSp>
        <p:nvCxnSpPr>
          <p:cNvPr id="1970" name="Google Shape;1970;p146"/>
          <p:cNvCxnSpPr>
            <a:stCxn id="1971" idx="2"/>
            <a:endCxn id="1966" idx="1"/>
          </p:cNvCxnSpPr>
          <p:nvPr/>
        </p:nvCxnSpPr>
        <p:spPr>
          <a:xfrm flipH="1" rot="-5400000">
            <a:off x="5258700" y="2003400"/>
            <a:ext cx="528000" cy="1224000"/>
          </a:xfrm>
          <a:prstGeom prst="bentConnector2">
            <a:avLst/>
          </a:prstGeom>
          <a:noFill/>
          <a:ln cap="flat" cmpd="sng" w="38100">
            <a:solidFill>
              <a:srgbClr val="FF0000"/>
            </a:solidFill>
            <a:prstDash val="solid"/>
            <a:round/>
            <a:headEnd len="med" w="med" type="none"/>
            <a:tailEnd len="med" w="med" type="none"/>
          </a:ln>
        </p:spPr>
      </p:cxnSp>
      <p:cxnSp>
        <p:nvCxnSpPr>
          <p:cNvPr id="1972" name="Google Shape;1972;p146"/>
          <p:cNvCxnSpPr>
            <a:stCxn id="1971" idx="2"/>
            <a:endCxn id="1967" idx="1"/>
          </p:cNvCxnSpPr>
          <p:nvPr/>
        </p:nvCxnSpPr>
        <p:spPr>
          <a:xfrm flipH="1" rot="-5400000">
            <a:off x="4824600" y="2437500"/>
            <a:ext cx="1396200" cy="1224000"/>
          </a:xfrm>
          <a:prstGeom prst="bentConnector2">
            <a:avLst/>
          </a:prstGeom>
          <a:noFill/>
          <a:ln cap="flat" cmpd="sng" w="38100">
            <a:solidFill>
              <a:srgbClr val="FF0000"/>
            </a:solidFill>
            <a:prstDash val="solid"/>
            <a:round/>
            <a:headEnd len="med" w="med" type="none"/>
            <a:tailEnd len="med" w="med" type="none"/>
          </a:ln>
        </p:spPr>
      </p:cxnSp>
      <p:cxnSp>
        <p:nvCxnSpPr>
          <p:cNvPr id="1973" name="Google Shape;1973;p146"/>
          <p:cNvCxnSpPr>
            <a:stCxn id="1971" idx="2"/>
            <a:endCxn id="1968" idx="1"/>
          </p:cNvCxnSpPr>
          <p:nvPr/>
        </p:nvCxnSpPr>
        <p:spPr>
          <a:xfrm flipH="1" rot="-5400000">
            <a:off x="4390500" y="2871600"/>
            <a:ext cx="2264400" cy="1224000"/>
          </a:xfrm>
          <a:prstGeom prst="bentConnector2">
            <a:avLst/>
          </a:prstGeom>
          <a:noFill/>
          <a:ln cap="flat" cmpd="sng" w="38100">
            <a:solidFill>
              <a:srgbClr val="FF0000"/>
            </a:solidFill>
            <a:prstDash val="solid"/>
            <a:round/>
            <a:headEnd len="med" w="med" type="none"/>
            <a:tailEnd len="med" w="med" type="none"/>
          </a:ln>
        </p:spPr>
      </p:cxnSp>
      <p:cxnSp>
        <p:nvCxnSpPr>
          <p:cNvPr id="1974" name="Google Shape;1974;p146"/>
          <p:cNvCxnSpPr>
            <a:stCxn id="1965" idx="0"/>
            <a:endCxn id="1971" idx="1"/>
          </p:cNvCxnSpPr>
          <p:nvPr/>
        </p:nvCxnSpPr>
        <p:spPr>
          <a:xfrm rot="-5400000">
            <a:off x="2543700" y="1057050"/>
            <a:ext cx="646800" cy="2773800"/>
          </a:xfrm>
          <a:prstGeom prst="bentConnector2">
            <a:avLst/>
          </a:prstGeom>
          <a:noFill/>
          <a:ln cap="flat" cmpd="sng" w="38100">
            <a:solidFill>
              <a:srgbClr val="FF0000"/>
            </a:solidFill>
            <a:prstDash val="solid"/>
            <a:round/>
            <a:headEnd len="med" w="med" type="none"/>
            <a:tailEnd len="med" w="med" type="none"/>
          </a:ln>
        </p:spPr>
      </p:cxnSp>
      <p:sp>
        <p:nvSpPr>
          <p:cNvPr id="1975" name="Google Shape;1975;p146"/>
          <p:cNvSpPr/>
          <p:nvPr/>
        </p:nvSpPr>
        <p:spPr>
          <a:xfrm>
            <a:off x="3363675" y="364500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sp>
        <p:nvSpPr>
          <p:cNvPr id="1976" name="Google Shape;1976;p146"/>
          <p:cNvSpPr/>
          <p:nvPr/>
        </p:nvSpPr>
        <p:spPr>
          <a:xfrm>
            <a:off x="2915850" y="120335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pic>
        <p:nvPicPr>
          <p:cNvPr id="1977" name="Google Shape;1977;p146"/>
          <p:cNvPicPr preferRelativeResize="0"/>
          <p:nvPr/>
        </p:nvPicPr>
        <p:blipFill>
          <a:blip r:embed="rId7">
            <a:alphaModFix/>
          </a:blip>
          <a:stretch>
            <a:fillRect/>
          </a:stretch>
        </p:blipFill>
        <p:spPr>
          <a:xfrm>
            <a:off x="119800" y="1889699"/>
            <a:ext cx="1002459" cy="758700"/>
          </a:xfrm>
          <a:prstGeom prst="rect">
            <a:avLst/>
          </a:prstGeom>
          <a:noFill/>
          <a:ln>
            <a:noFill/>
          </a:ln>
        </p:spPr>
      </p:pic>
      <p:pic>
        <p:nvPicPr>
          <p:cNvPr id="1978" name="Google Shape;1978;p146"/>
          <p:cNvPicPr preferRelativeResize="0"/>
          <p:nvPr/>
        </p:nvPicPr>
        <p:blipFill>
          <a:blip r:embed="rId4">
            <a:alphaModFix/>
          </a:blip>
          <a:stretch>
            <a:fillRect/>
          </a:stretch>
        </p:blipFill>
        <p:spPr>
          <a:xfrm>
            <a:off x="1673550" y="4846654"/>
            <a:ext cx="419100" cy="300175"/>
          </a:xfrm>
          <a:prstGeom prst="rect">
            <a:avLst/>
          </a:prstGeom>
          <a:noFill/>
          <a:ln>
            <a:noFill/>
          </a:ln>
        </p:spPr>
      </p:pic>
      <p:pic>
        <p:nvPicPr>
          <p:cNvPr id="1979" name="Google Shape;1979;p146"/>
          <p:cNvPicPr preferRelativeResize="0"/>
          <p:nvPr/>
        </p:nvPicPr>
        <p:blipFill>
          <a:blip r:embed="rId4">
            <a:alphaModFix/>
          </a:blip>
          <a:stretch>
            <a:fillRect/>
          </a:stretch>
        </p:blipFill>
        <p:spPr>
          <a:xfrm>
            <a:off x="1852350" y="3245304"/>
            <a:ext cx="419100" cy="300175"/>
          </a:xfrm>
          <a:prstGeom prst="rect">
            <a:avLst/>
          </a:prstGeom>
          <a:noFill/>
          <a:ln>
            <a:noFill/>
          </a:ln>
        </p:spPr>
      </p:pic>
      <p:pic>
        <p:nvPicPr>
          <p:cNvPr id="1980" name="Google Shape;1980;p146"/>
          <p:cNvPicPr preferRelativeResize="0"/>
          <p:nvPr/>
        </p:nvPicPr>
        <p:blipFill>
          <a:blip r:embed="rId4">
            <a:alphaModFix/>
          </a:blip>
          <a:stretch>
            <a:fillRect/>
          </a:stretch>
        </p:blipFill>
        <p:spPr>
          <a:xfrm>
            <a:off x="5148300" y="2351404"/>
            <a:ext cx="419100" cy="300175"/>
          </a:xfrm>
          <a:prstGeom prst="rect">
            <a:avLst/>
          </a:prstGeom>
          <a:noFill/>
          <a:ln>
            <a:noFill/>
          </a:ln>
        </p:spPr>
      </p:pic>
      <p:pic>
        <p:nvPicPr>
          <p:cNvPr id="1981" name="Google Shape;1981;p146"/>
          <p:cNvPicPr preferRelativeResize="0"/>
          <p:nvPr/>
        </p:nvPicPr>
        <p:blipFill>
          <a:blip r:embed="rId8">
            <a:alphaModFix/>
          </a:blip>
          <a:stretch>
            <a:fillRect/>
          </a:stretch>
        </p:blipFill>
        <p:spPr>
          <a:xfrm>
            <a:off x="5240350" y="1078275"/>
            <a:ext cx="1099200" cy="930112"/>
          </a:xfrm>
          <a:prstGeom prst="rect">
            <a:avLst/>
          </a:prstGeom>
          <a:noFill/>
          <a:ln>
            <a:noFill/>
          </a:ln>
        </p:spPr>
      </p:pic>
      <p:pic>
        <p:nvPicPr>
          <p:cNvPr id="1982" name="Google Shape;1982;p146"/>
          <p:cNvPicPr preferRelativeResize="0"/>
          <p:nvPr/>
        </p:nvPicPr>
        <p:blipFill>
          <a:blip r:embed="rId9">
            <a:alphaModFix/>
          </a:blip>
          <a:stretch>
            <a:fillRect/>
          </a:stretch>
        </p:blipFill>
        <p:spPr>
          <a:xfrm>
            <a:off x="7970991" y="2414620"/>
            <a:ext cx="1002450" cy="853667"/>
          </a:xfrm>
          <a:prstGeom prst="rect">
            <a:avLst/>
          </a:prstGeom>
          <a:noFill/>
          <a:ln>
            <a:noFill/>
          </a:ln>
        </p:spPr>
      </p:pic>
      <p:pic>
        <p:nvPicPr>
          <p:cNvPr id="1983" name="Google Shape;1983;p146"/>
          <p:cNvPicPr preferRelativeResize="0"/>
          <p:nvPr/>
        </p:nvPicPr>
        <p:blipFill>
          <a:blip r:embed="rId9">
            <a:alphaModFix/>
          </a:blip>
          <a:stretch>
            <a:fillRect/>
          </a:stretch>
        </p:blipFill>
        <p:spPr>
          <a:xfrm>
            <a:off x="7970991" y="3441070"/>
            <a:ext cx="1002450" cy="853667"/>
          </a:xfrm>
          <a:prstGeom prst="rect">
            <a:avLst/>
          </a:prstGeom>
          <a:noFill/>
          <a:ln>
            <a:noFill/>
          </a:ln>
        </p:spPr>
      </p:pic>
      <p:pic>
        <p:nvPicPr>
          <p:cNvPr id="1984" name="Google Shape;1984;p146"/>
          <p:cNvPicPr preferRelativeResize="0"/>
          <p:nvPr/>
        </p:nvPicPr>
        <p:blipFill>
          <a:blip r:embed="rId10">
            <a:alphaModFix/>
          </a:blip>
          <a:stretch>
            <a:fillRect/>
          </a:stretch>
        </p:blipFill>
        <p:spPr>
          <a:xfrm>
            <a:off x="8024975" y="4410300"/>
            <a:ext cx="894508" cy="765300"/>
          </a:xfrm>
          <a:prstGeom prst="rect">
            <a:avLst/>
          </a:prstGeom>
          <a:noFill/>
          <a:ln>
            <a:noFill/>
          </a:ln>
        </p:spPr>
      </p:pic>
      <p:sp>
        <p:nvSpPr>
          <p:cNvPr id="1985" name="Google Shape;1985;p146"/>
          <p:cNvSpPr txBox="1"/>
          <p:nvPr/>
        </p:nvSpPr>
        <p:spPr>
          <a:xfrm>
            <a:off x="3757125" y="2079600"/>
            <a:ext cx="5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12</a:t>
            </a:r>
            <a:r>
              <a:rPr b="1" lang="en-US"/>
              <a:t>V</a:t>
            </a:r>
            <a:endParaRPr b="1"/>
          </a:p>
        </p:txBody>
      </p:sp>
      <p:sp>
        <p:nvSpPr>
          <p:cNvPr id="1986" name="Google Shape;1986;p146"/>
          <p:cNvSpPr/>
          <p:nvPr/>
        </p:nvSpPr>
        <p:spPr>
          <a:xfrm>
            <a:off x="868650" y="4375675"/>
            <a:ext cx="12240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AMS 1117</a:t>
            </a:r>
            <a:endParaRPr b="1"/>
          </a:p>
        </p:txBody>
      </p:sp>
      <p:sp>
        <p:nvSpPr>
          <p:cNvPr id="1971" name="Google Shape;1971;p146"/>
          <p:cNvSpPr/>
          <p:nvPr/>
        </p:nvSpPr>
        <p:spPr>
          <a:xfrm>
            <a:off x="4254000" y="1889700"/>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STorm 32</a:t>
            </a:r>
            <a:endParaRPr b="1"/>
          </a:p>
          <a:p>
            <a:pPr indent="0" lvl="0" marL="0" rtl="0" algn="l">
              <a:spcBef>
                <a:spcPts val="0"/>
              </a:spcBef>
              <a:spcAft>
                <a:spcPts val="0"/>
              </a:spcAft>
              <a:buNone/>
            </a:pPr>
            <a:r>
              <a:rPr b="1" lang="en-US"/>
              <a:t>Controller</a:t>
            </a:r>
            <a:endParaRPr b="1"/>
          </a:p>
        </p:txBody>
      </p:sp>
      <p:sp>
        <p:nvSpPr>
          <p:cNvPr id="1987" name="Google Shape;1987;p146"/>
          <p:cNvSpPr txBox="1"/>
          <p:nvPr/>
        </p:nvSpPr>
        <p:spPr>
          <a:xfrm>
            <a:off x="5715750" y="2560363"/>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9</a:t>
            </a:r>
            <a:r>
              <a:rPr b="1" lang="en-US"/>
              <a:t>V</a:t>
            </a:r>
            <a:endParaRPr b="1"/>
          </a:p>
        </p:txBody>
      </p:sp>
      <p:sp>
        <p:nvSpPr>
          <p:cNvPr id="1988" name="Google Shape;1988;p146"/>
          <p:cNvSpPr txBox="1"/>
          <p:nvPr/>
        </p:nvSpPr>
        <p:spPr>
          <a:xfrm>
            <a:off x="5714650" y="3395625"/>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9V</a:t>
            </a:r>
            <a:endParaRPr b="1"/>
          </a:p>
        </p:txBody>
      </p:sp>
      <p:sp>
        <p:nvSpPr>
          <p:cNvPr id="1989" name="Google Shape;1989;p146"/>
          <p:cNvSpPr txBox="1"/>
          <p:nvPr/>
        </p:nvSpPr>
        <p:spPr>
          <a:xfrm>
            <a:off x="5714650" y="4312038"/>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9V</a:t>
            </a:r>
            <a:endParaRPr b="1"/>
          </a:p>
        </p:txBody>
      </p:sp>
      <p:sp>
        <p:nvSpPr>
          <p:cNvPr id="1990" name="Google Shape;1990;p146"/>
          <p:cNvSpPr txBox="1"/>
          <p:nvPr/>
        </p:nvSpPr>
        <p:spPr>
          <a:xfrm>
            <a:off x="3500325" y="4978838"/>
            <a:ext cx="4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5</a:t>
            </a:r>
            <a:r>
              <a:rPr b="1" lang="en-US"/>
              <a:t>V</a:t>
            </a:r>
            <a:endParaRPr b="1"/>
          </a:p>
        </p:txBody>
      </p:sp>
      <p:pic>
        <p:nvPicPr>
          <p:cNvPr id="1991" name="Google Shape;1991;p146"/>
          <p:cNvPicPr preferRelativeResize="0"/>
          <p:nvPr/>
        </p:nvPicPr>
        <p:blipFill>
          <a:blip r:embed="rId11">
            <a:alphaModFix/>
          </a:blip>
          <a:stretch>
            <a:fillRect/>
          </a:stretch>
        </p:blipFill>
        <p:spPr>
          <a:xfrm>
            <a:off x="3097868" y="2558274"/>
            <a:ext cx="1224000" cy="1008244"/>
          </a:xfrm>
          <a:prstGeom prst="rect">
            <a:avLst/>
          </a:prstGeom>
          <a:noFill/>
          <a:ln>
            <a:noFill/>
          </a:ln>
        </p:spPr>
      </p:pic>
      <p:graphicFrame>
        <p:nvGraphicFramePr>
          <p:cNvPr id="1992" name="Google Shape;1992;p146"/>
          <p:cNvGraphicFramePr/>
          <p:nvPr/>
        </p:nvGraphicFramePr>
        <p:xfrm>
          <a:off x="6506175" y="1053200"/>
          <a:ext cx="3000000" cy="3000000"/>
        </p:xfrm>
        <a:graphic>
          <a:graphicData uri="http://schemas.openxmlformats.org/drawingml/2006/table">
            <a:tbl>
              <a:tblPr>
                <a:noFill/>
                <a:tableStyleId>{DEA16444-F34E-4804-BBA8-A53AC711FF5E}</a:tableStyleId>
              </a:tblPr>
              <a:tblGrid>
                <a:gridCol w="2561625"/>
              </a:tblGrid>
              <a:tr h="347575">
                <a:tc>
                  <a:txBody>
                    <a:bodyPr/>
                    <a:lstStyle/>
                    <a:p>
                      <a:pPr indent="0" lvl="0" marL="0" rtl="0" algn="ctr">
                        <a:spcBef>
                          <a:spcPts val="0"/>
                        </a:spcBef>
                        <a:spcAft>
                          <a:spcPts val="0"/>
                        </a:spcAft>
                        <a:buNone/>
                      </a:pPr>
                      <a:r>
                        <a:rPr b="1" lang="en-US"/>
                        <a:t>Reference</a:t>
                      </a:r>
                      <a:endParaRPr b="1"/>
                    </a:p>
                  </a:txBody>
                  <a:tcPr marT="91425" marB="91425" marR="91425" marL="91425">
                    <a:solidFill>
                      <a:srgbClr val="FFFF00"/>
                    </a:solidFill>
                  </a:tcPr>
                </a:tc>
              </a:tr>
              <a:tr h="297600">
                <a:tc>
                  <a:txBody>
                    <a:bodyPr/>
                    <a:lstStyle/>
                    <a:p>
                      <a:pPr indent="0" lvl="0" marL="0" rtl="0" algn="l">
                        <a:spcBef>
                          <a:spcPts val="0"/>
                        </a:spcBef>
                        <a:spcAft>
                          <a:spcPts val="0"/>
                        </a:spcAft>
                        <a:buNone/>
                      </a:pPr>
                      <a:r>
                        <a:rPr lang="en-US"/>
                        <a:t>         </a:t>
                      </a:r>
                      <a:r>
                        <a:rPr b="1" lang="en-US"/>
                        <a:t> Common Ground ( - )</a:t>
                      </a:r>
                      <a:endParaRPr b="1"/>
                    </a:p>
                  </a:txBody>
                  <a:tcPr marT="91425" marB="91425" marR="91425" marL="91425"/>
                </a:tc>
              </a:tr>
              <a:tr h="297600">
                <a:tc>
                  <a:txBody>
                    <a:bodyPr/>
                    <a:lstStyle/>
                    <a:p>
                      <a:pPr indent="0" lvl="0" marL="0" rtl="0" algn="l">
                        <a:spcBef>
                          <a:spcPts val="0"/>
                        </a:spcBef>
                        <a:spcAft>
                          <a:spcPts val="0"/>
                        </a:spcAft>
                        <a:buNone/>
                      </a:pPr>
                      <a:r>
                        <a:rPr lang="en-US"/>
                        <a:t>          </a:t>
                      </a:r>
                      <a:r>
                        <a:rPr b="1" lang="en-US"/>
                        <a:t> Positive Sign ( + )</a:t>
                      </a:r>
                      <a:endParaRPr b="1"/>
                    </a:p>
                  </a:txBody>
                  <a:tcPr marT="91425" marB="91425" marR="91425" marL="91425"/>
                </a:tc>
              </a:tr>
            </a:tbl>
          </a:graphicData>
        </a:graphic>
      </p:graphicFrame>
      <p:sp>
        <p:nvSpPr>
          <p:cNvPr id="1993" name="Google Shape;1993;p146"/>
          <p:cNvSpPr txBox="1"/>
          <p:nvPr/>
        </p:nvSpPr>
        <p:spPr>
          <a:xfrm>
            <a:off x="112225" y="1029650"/>
            <a:ext cx="214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VOLTAGE DIAGRAM</a:t>
            </a:r>
            <a:endParaRPr b="1" sz="1500"/>
          </a:p>
        </p:txBody>
      </p:sp>
      <p:pic>
        <p:nvPicPr>
          <p:cNvPr id="1994" name="Google Shape;1994;p146"/>
          <p:cNvPicPr preferRelativeResize="0"/>
          <p:nvPr/>
        </p:nvPicPr>
        <p:blipFill>
          <a:blip r:embed="rId4">
            <a:alphaModFix/>
          </a:blip>
          <a:stretch>
            <a:fillRect/>
          </a:stretch>
        </p:blipFill>
        <p:spPr>
          <a:xfrm>
            <a:off x="6597575" y="1497429"/>
            <a:ext cx="419100" cy="300175"/>
          </a:xfrm>
          <a:prstGeom prst="rect">
            <a:avLst/>
          </a:prstGeom>
          <a:noFill/>
          <a:ln>
            <a:noFill/>
          </a:ln>
        </p:spPr>
      </p:pic>
      <p:cxnSp>
        <p:nvCxnSpPr>
          <p:cNvPr id="1995" name="Google Shape;1995;p146"/>
          <p:cNvCxnSpPr/>
          <p:nvPr/>
        </p:nvCxnSpPr>
        <p:spPr>
          <a:xfrm flipH="1" rot="10800000">
            <a:off x="6542675" y="2008363"/>
            <a:ext cx="528900" cy="600"/>
          </a:xfrm>
          <a:prstGeom prst="straightConnector1">
            <a:avLst/>
          </a:prstGeom>
          <a:noFill/>
          <a:ln cap="flat" cmpd="sng" w="38100">
            <a:solidFill>
              <a:srgbClr val="FF0000"/>
            </a:solidFill>
            <a:prstDash val="solid"/>
            <a:round/>
            <a:headEnd len="med" w="med" type="none"/>
            <a:tailEnd len="med" w="med" type="none"/>
          </a:ln>
        </p:spPr>
      </p:cxnSp>
      <p:pic>
        <p:nvPicPr>
          <p:cNvPr id="1996" name="Google Shape;1996;p146"/>
          <p:cNvPicPr preferRelativeResize="0"/>
          <p:nvPr/>
        </p:nvPicPr>
        <p:blipFill>
          <a:blip r:embed="rId12">
            <a:alphaModFix/>
          </a:blip>
          <a:stretch>
            <a:fillRect/>
          </a:stretch>
        </p:blipFill>
        <p:spPr>
          <a:xfrm>
            <a:off x="210511" y="4846674"/>
            <a:ext cx="821027" cy="853650"/>
          </a:xfrm>
          <a:prstGeom prst="rect">
            <a:avLst/>
          </a:prstGeom>
          <a:noFill/>
          <a:ln>
            <a:noFill/>
          </a:ln>
        </p:spPr>
      </p:pic>
      <p:pic>
        <p:nvPicPr>
          <p:cNvPr id="1997" name="Google Shape;1997;p146"/>
          <p:cNvPicPr preferRelativeResize="0"/>
          <p:nvPr/>
        </p:nvPicPr>
        <p:blipFill rotWithShape="1">
          <a:blip r:embed="rId13">
            <a:alphaModFix/>
          </a:blip>
          <a:srcRect b="21313" l="0" r="0" t="18032"/>
          <a:stretch/>
        </p:blipFill>
        <p:spPr>
          <a:xfrm>
            <a:off x="0" y="0"/>
            <a:ext cx="1582451" cy="931475"/>
          </a:xfrm>
          <a:prstGeom prst="rect">
            <a:avLst/>
          </a:prstGeom>
          <a:noFill/>
          <a:ln>
            <a:noFill/>
          </a:ln>
        </p:spPr>
      </p:pic>
      <p:sp>
        <p:nvSpPr>
          <p:cNvPr id="1998" name="Google Shape;1998;p146"/>
          <p:cNvSpPr/>
          <p:nvPr/>
        </p:nvSpPr>
        <p:spPr>
          <a:xfrm>
            <a:off x="6269375" y="5379050"/>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a:t>
            </a:r>
            <a:endParaRPr b="1" sz="1600"/>
          </a:p>
        </p:txBody>
      </p:sp>
      <p:cxnSp>
        <p:nvCxnSpPr>
          <p:cNvPr id="1999" name="Google Shape;1999;p146"/>
          <p:cNvCxnSpPr>
            <a:endCxn id="1969" idx="0"/>
          </p:cNvCxnSpPr>
          <p:nvPr/>
        </p:nvCxnSpPr>
        <p:spPr>
          <a:xfrm>
            <a:off x="2092775" y="4606550"/>
            <a:ext cx="1904400" cy="772500"/>
          </a:xfrm>
          <a:prstGeom prst="bentConnector2">
            <a:avLst/>
          </a:prstGeom>
          <a:noFill/>
          <a:ln cap="flat" cmpd="sng" w="38100">
            <a:solidFill>
              <a:srgbClr val="FF0000"/>
            </a:solidFill>
            <a:prstDash val="solid"/>
            <a:round/>
            <a:headEnd len="med" w="med" type="none"/>
            <a:tailEnd len="med" w="med" type="none"/>
          </a:ln>
        </p:spPr>
      </p:cxnSp>
      <p:cxnSp>
        <p:nvCxnSpPr>
          <p:cNvPr id="2000" name="Google Shape;2000;p146"/>
          <p:cNvCxnSpPr>
            <a:stCxn id="1971" idx="2"/>
            <a:endCxn id="1998" idx="1"/>
          </p:cNvCxnSpPr>
          <p:nvPr/>
        </p:nvCxnSpPr>
        <p:spPr>
          <a:xfrm flipH="1" rot="-5400000">
            <a:off x="3960750" y="3301350"/>
            <a:ext cx="3258600" cy="1358700"/>
          </a:xfrm>
          <a:prstGeom prst="bentConnector2">
            <a:avLst/>
          </a:prstGeom>
          <a:noFill/>
          <a:ln cap="flat" cmpd="sng" w="38100">
            <a:solidFill>
              <a:srgbClr val="FF0000"/>
            </a:solidFill>
            <a:prstDash val="solid"/>
            <a:round/>
            <a:headEnd len="med" w="med" type="none"/>
            <a:tailEnd len="med" w="med" type="none"/>
          </a:ln>
        </p:spPr>
      </p:cxnSp>
      <p:sp>
        <p:nvSpPr>
          <p:cNvPr id="2001" name="Google Shape;2001;p146"/>
          <p:cNvSpPr txBox="1"/>
          <p:nvPr/>
        </p:nvSpPr>
        <p:spPr>
          <a:xfrm>
            <a:off x="5639638" y="5253275"/>
            <a:ext cx="5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3.3</a:t>
            </a:r>
            <a:r>
              <a:rPr b="1" lang="en-US"/>
              <a:t>V</a:t>
            </a:r>
            <a:endParaRPr b="1"/>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14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007" name="Google Shape;2007;p14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08" name="Google Shape;2008;p147"/>
          <p:cNvSpPr txBox="1"/>
          <p:nvPr>
            <p:ph type="title"/>
          </p:nvPr>
        </p:nvSpPr>
        <p:spPr>
          <a:xfrm>
            <a:off x="1600200" y="76200"/>
            <a:ext cx="61890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Electrical Block Diagram (1 of 2)</a:t>
            </a:r>
            <a:endParaRPr/>
          </a:p>
        </p:txBody>
      </p:sp>
      <p:sp>
        <p:nvSpPr>
          <p:cNvPr id="2009" name="Google Shape;2009;p14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010" name="Google Shape;2010;p14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11" name="Google Shape;2011;p147"/>
          <p:cNvSpPr/>
          <p:nvPr/>
        </p:nvSpPr>
        <p:spPr>
          <a:xfrm>
            <a:off x="228600" y="1605075"/>
            <a:ext cx="2516100" cy="3981325"/>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012" name="Google Shape;2012;p147"/>
          <p:cNvSpPr/>
          <p:nvPr/>
        </p:nvSpPr>
        <p:spPr>
          <a:xfrm>
            <a:off x="6134850" y="4375675"/>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Mini Spy Camera</a:t>
            </a:r>
            <a:endParaRPr b="1"/>
          </a:p>
        </p:txBody>
      </p:sp>
      <p:cxnSp>
        <p:nvCxnSpPr>
          <p:cNvPr id="2013" name="Google Shape;2013;p147"/>
          <p:cNvCxnSpPr>
            <a:stCxn id="2014" idx="3"/>
            <a:endCxn id="2012" idx="1"/>
          </p:cNvCxnSpPr>
          <p:nvPr/>
        </p:nvCxnSpPr>
        <p:spPr>
          <a:xfrm>
            <a:off x="2672550" y="4606513"/>
            <a:ext cx="3462300" cy="600"/>
          </a:xfrm>
          <a:prstGeom prst="bentConnector3">
            <a:avLst>
              <a:gd fmla="val 50000" name="adj1"/>
            </a:avLst>
          </a:prstGeom>
          <a:noFill/>
          <a:ln cap="flat" cmpd="sng" w="38100">
            <a:solidFill>
              <a:srgbClr val="00B050"/>
            </a:solidFill>
            <a:prstDash val="solid"/>
            <a:round/>
            <a:headEnd len="med" w="med" type="none"/>
            <a:tailEnd len="med" w="med" type="none"/>
          </a:ln>
        </p:spPr>
      </p:cxnSp>
      <p:sp>
        <p:nvSpPr>
          <p:cNvPr id="2015" name="Google Shape;2015;p147"/>
          <p:cNvSpPr/>
          <p:nvPr/>
        </p:nvSpPr>
        <p:spPr>
          <a:xfrm>
            <a:off x="4768800" y="3699900"/>
            <a:ext cx="1099200" cy="7653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10 meter cable</a:t>
            </a:r>
            <a:endParaRPr b="1"/>
          </a:p>
        </p:txBody>
      </p:sp>
      <p:pic>
        <p:nvPicPr>
          <p:cNvPr id="2016" name="Google Shape;2016;p147"/>
          <p:cNvPicPr preferRelativeResize="0"/>
          <p:nvPr/>
        </p:nvPicPr>
        <p:blipFill>
          <a:blip r:embed="rId4">
            <a:alphaModFix/>
          </a:blip>
          <a:stretch>
            <a:fillRect/>
          </a:stretch>
        </p:blipFill>
        <p:spPr>
          <a:xfrm>
            <a:off x="987300" y="3590687"/>
            <a:ext cx="998700" cy="740774"/>
          </a:xfrm>
          <a:prstGeom prst="rect">
            <a:avLst/>
          </a:prstGeom>
          <a:noFill/>
          <a:ln>
            <a:noFill/>
          </a:ln>
        </p:spPr>
      </p:pic>
      <p:pic>
        <p:nvPicPr>
          <p:cNvPr id="2017" name="Google Shape;2017;p147"/>
          <p:cNvPicPr preferRelativeResize="0"/>
          <p:nvPr/>
        </p:nvPicPr>
        <p:blipFill>
          <a:blip r:embed="rId5">
            <a:alphaModFix/>
          </a:blip>
          <a:stretch>
            <a:fillRect/>
          </a:stretch>
        </p:blipFill>
        <p:spPr>
          <a:xfrm>
            <a:off x="8001000" y="4133497"/>
            <a:ext cx="1099200" cy="946077"/>
          </a:xfrm>
          <a:prstGeom prst="rect">
            <a:avLst/>
          </a:prstGeom>
          <a:noFill/>
          <a:ln>
            <a:noFill/>
          </a:ln>
        </p:spPr>
      </p:pic>
      <p:sp>
        <p:nvSpPr>
          <p:cNvPr id="2014" name="Google Shape;2014;p147"/>
          <p:cNvSpPr/>
          <p:nvPr/>
        </p:nvSpPr>
        <p:spPr>
          <a:xfrm>
            <a:off x="300750" y="4375663"/>
            <a:ext cx="2371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pic>
        <p:nvPicPr>
          <p:cNvPr id="2018" name="Google Shape;2018;p147"/>
          <p:cNvPicPr preferRelativeResize="0"/>
          <p:nvPr/>
        </p:nvPicPr>
        <p:blipFill>
          <a:blip r:embed="rId6">
            <a:alphaModFix/>
          </a:blip>
          <a:stretch>
            <a:fillRect/>
          </a:stretch>
        </p:blipFill>
        <p:spPr>
          <a:xfrm>
            <a:off x="3277955" y="3456949"/>
            <a:ext cx="1224000" cy="1008244"/>
          </a:xfrm>
          <a:prstGeom prst="rect">
            <a:avLst/>
          </a:prstGeom>
          <a:noFill/>
          <a:ln>
            <a:noFill/>
          </a:ln>
        </p:spPr>
      </p:pic>
      <p:graphicFrame>
        <p:nvGraphicFramePr>
          <p:cNvPr id="2019" name="Google Shape;2019;p147"/>
          <p:cNvGraphicFramePr/>
          <p:nvPr/>
        </p:nvGraphicFramePr>
        <p:xfrm>
          <a:off x="6506175" y="1539575"/>
          <a:ext cx="3000000" cy="3000000"/>
        </p:xfrm>
        <a:graphic>
          <a:graphicData uri="http://schemas.openxmlformats.org/drawingml/2006/table">
            <a:tbl>
              <a:tblPr>
                <a:noFill/>
                <a:tableStyleId>{DEA16444-F34E-4804-BBA8-A53AC711FF5E}</a:tableStyleId>
              </a:tblPr>
              <a:tblGrid>
                <a:gridCol w="2561625"/>
              </a:tblGrid>
              <a:tr h="347575">
                <a:tc>
                  <a:txBody>
                    <a:bodyPr/>
                    <a:lstStyle/>
                    <a:p>
                      <a:pPr indent="0" lvl="0" marL="0" rtl="0" algn="ctr">
                        <a:spcBef>
                          <a:spcPts val="0"/>
                        </a:spcBef>
                        <a:spcAft>
                          <a:spcPts val="0"/>
                        </a:spcAft>
                        <a:buNone/>
                      </a:pPr>
                      <a:r>
                        <a:rPr b="1" lang="en-US"/>
                        <a:t>Reference</a:t>
                      </a:r>
                      <a:endParaRPr b="1"/>
                    </a:p>
                  </a:txBody>
                  <a:tcPr marT="91425" marB="91425" marR="91425" marL="91425">
                    <a:solidFill>
                      <a:srgbClr val="FFFF00"/>
                    </a:solidFill>
                  </a:tcPr>
                </a:tc>
              </a:tr>
              <a:tr h="297600">
                <a:tc>
                  <a:txBody>
                    <a:bodyPr/>
                    <a:lstStyle/>
                    <a:p>
                      <a:pPr indent="0" lvl="0" marL="0" rtl="0" algn="l">
                        <a:spcBef>
                          <a:spcPts val="0"/>
                        </a:spcBef>
                        <a:spcAft>
                          <a:spcPts val="0"/>
                        </a:spcAft>
                        <a:buNone/>
                      </a:pPr>
                      <a:r>
                        <a:rPr lang="en-US"/>
                        <a:t>          </a:t>
                      </a:r>
                      <a:r>
                        <a:rPr b="1" lang="en-US"/>
                        <a:t>   Control Sign (~)</a:t>
                      </a:r>
                      <a:endParaRPr b="1"/>
                    </a:p>
                  </a:txBody>
                  <a:tcPr marT="91425" marB="91425" marR="91425" marL="91425"/>
                </a:tc>
              </a:tr>
            </a:tbl>
          </a:graphicData>
        </a:graphic>
      </p:graphicFrame>
      <p:sp>
        <p:nvSpPr>
          <p:cNvPr id="2020" name="Google Shape;2020;p147"/>
          <p:cNvSpPr txBox="1"/>
          <p:nvPr/>
        </p:nvSpPr>
        <p:spPr>
          <a:xfrm>
            <a:off x="112225" y="1029650"/>
            <a:ext cx="2371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t>INTERFACE</a:t>
            </a:r>
            <a:r>
              <a:rPr b="1" lang="en-US" sz="1500"/>
              <a:t> DIAGRAM</a:t>
            </a:r>
            <a:endParaRPr b="1" sz="1500"/>
          </a:p>
        </p:txBody>
      </p:sp>
      <p:cxnSp>
        <p:nvCxnSpPr>
          <p:cNvPr id="2021" name="Google Shape;2021;p147"/>
          <p:cNvCxnSpPr/>
          <p:nvPr/>
        </p:nvCxnSpPr>
        <p:spPr>
          <a:xfrm flipH="1" rot="10800000">
            <a:off x="6608000" y="2140088"/>
            <a:ext cx="528900" cy="600"/>
          </a:xfrm>
          <a:prstGeom prst="straightConnector1">
            <a:avLst/>
          </a:prstGeom>
          <a:noFill/>
          <a:ln cap="flat" cmpd="sng" w="38100">
            <a:solidFill>
              <a:srgbClr val="00B050"/>
            </a:solidFill>
            <a:prstDash val="solid"/>
            <a:round/>
            <a:headEnd len="med" w="med" type="none"/>
            <a:tailEnd len="med" w="med" type="none"/>
          </a:ln>
        </p:spPr>
      </p:cxnSp>
      <p:sp>
        <p:nvSpPr>
          <p:cNvPr id="2022" name="Google Shape;2022;p147"/>
          <p:cNvSpPr txBox="1"/>
          <p:nvPr/>
        </p:nvSpPr>
        <p:spPr>
          <a:xfrm>
            <a:off x="228600" y="2975075"/>
            <a:ext cx="251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a:solidFill>
                  <a:schemeClr val="dk1"/>
                </a:solidFill>
              </a:rPr>
              <a:t>This component are in the container</a:t>
            </a:r>
            <a:endParaRPr/>
          </a:p>
        </p:txBody>
      </p:sp>
      <p:sp>
        <p:nvSpPr>
          <p:cNvPr id="2023" name="Google Shape;2023;p147"/>
          <p:cNvSpPr txBox="1"/>
          <p:nvPr/>
        </p:nvSpPr>
        <p:spPr>
          <a:xfrm>
            <a:off x="2847600" y="5586400"/>
            <a:ext cx="4941600" cy="677100"/>
          </a:xfrm>
          <a:prstGeom prst="rect">
            <a:avLst/>
          </a:prstGeom>
          <a:solidFill>
            <a:srgbClr val="FFE5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The Arduino Mega 2560 Mini </a:t>
            </a:r>
            <a:r>
              <a:rPr b="1" lang="en-US" sz="1600"/>
              <a:t>tells the camera</a:t>
            </a:r>
            <a:endParaRPr b="1" sz="1600"/>
          </a:p>
          <a:p>
            <a:pPr indent="0" lvl="0" marL="0" rtl="0" algn="ctr">
              <a:spcBef>
                <a:spcPts val="0"/>
              </a:spcBef>
              <a:spcAft>
                <a:spcPts val="0"/>
              </a:spcAft>
              <a:buNone/>
            </a:pPr>
            <a:r>
              <a:rPr b="1" lang="en-US" sz="1600"/>
              <a:t> when to start recording and when to end</a:t>
            </a:r>
            <a:endParaRPr b="1" sz="1600"/>
          </a:p>
        </p:txBody>
      </p:sp>
      <p:pic>
        <p:nvPicPr>
          <p:cNvPr id="2024" name="Google Shape;2024;p147"/>
          <p:cNvPicPr preferRelativeResize="0"/>
          <p:nvPr/>
        </p:nvPicPr>
        <p:blipFill rotWithShape="1">
          <a:blip r:embed="rId7">
            <a:alphaModFix/>
          </a:blip>
          <a:srcRect b="21313" l="0" r="0" t="18032"/>
          <a:stretch/>
        </p:blipFill>
        <p:spPr>
          <a:xfrm>
            <a:off x="0" y="0"/>
            <a:ext cx="1582451" cy="931475"/>
          </a:xfrm>
          <a:prstGeom prst="rect">
            <a:avLst/>
          </a:prstGeom>
          <a:noFill/>
          <a:ln>
            <a:noFill/>
          </a:ln>
        </p:spPr>
      </p:pic>
      <p:pic>
        <p:nvPicPr>
          <p:cNvPr id="2025" name="Google Shape;2025;p147"/>
          <p:cNvPicPr preferRelativeResize="0"/>
          <p:nvPr/>
        </p:nvPicPr>
        <p:blipFill>
          <a:blip r:embed="rId8">
            <a:alphaModFix/>
          </a:blip>
          <a:stretch>
            <a:fillRect/>
          </a:stretch>
        </p:blipFill>
        <p:spPr>
          <a:xfrm>
            <a:off x="5035650" y="1484912"/>
            <a:ext cx="1099200" cy="930112"/>
          </a:xfrm>
          <a:prstGeom prst="rect">
            <a:avLst/>
          </a:prstGeom>
          <a:noFill/>
          <a:ln>
            <a:noFill/>
          </a:ln>
        </p:spPr>
      </p:pic>
      <p:sp>
        <p:nvSpPr>
          <p:cNvPr id="2026" name="Google Shape;2026;p147"/>
          <p:cNvSpPr/>
          <p:nvPr/>
        </p:nvSpPr>
        <p:spPr>
          <a:xfrm>
            <a:off x="4049300" y="2296338"/>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STorm 32</a:t>
            </a:r>
            <a:endParaRPr b="1"/>
          </a:p>
          <a:p>
            <a:pPr indent="0" lvl="0" marL="0" rtl="0" algn="l">
              <a:spcBef>
                <a:spcPts val="0"/>
              </a:spcBef>
              <a:spcAft>
                <a:spcPts val="0"/>
              </a:spcAft>
              <a:buNone/>
            </a:pPr>
            <a:r>
              <a:rPr b="1" lang="en-US"/>
              <a:t>Controller</a:t>
            </a:r>
            <a:endParaRPr b="1"/>
          </a:p>
        </p:txBody>
      </p:sp>
      <p:pic>
        <p:nvPicPr>
          <p:cNvPr id="2027" name="Google Shape;2027;p147"/>
          <p:cNvPicPr preferRelativeResize="0"/>
          <p:nvPr/>
        </p:nvPicPr>
        <p:blipFill>
          <a:blip r:embed="rId9">
            <a:alphaModFix/>
          </a:blip>
          <a:stretch>
            <a:fillRect/>
          </a:stretch>
        </p:blipFill>
        <p:spPr>
          <a:xfrm>
            <a:off x="7725675" y="2965701"/>
            <a:ext cx="967400" cy="646800"/>
          </a:xfrm>
          <a:prstGeom prst="rect">
            <a:avLst/>
          </a:prstGeom>
          <a:noFill/>
          <a:ln>
            <a:noFill/>
          </a:ln>
        </p:spPr>
      </p:pic>
      <p:sp>
        <p:nvSpPr>
          <p:cNvPr id="2028" name="Google Shape;2028;p147"/>
          <p:cNvSpPr/>
          <p:nvPr/>
        </p:nvSpPr>
        <p:spPr>
          <a:xfrm>
            <a:off x="6134850" y="2849788"/>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a:t>
            </a:r>
            <a:endParaRPr b="1" sz="1600"/>
          </a:p>
        </p:txBody>
      </p:sp>
      <p:cxnSp>
        <p:nvCxnSpPr>
          <p:cNvPr id="2029" name="Google Shape;2029;p147"/>
          <p:cNvCxnSpPr>
            <a:stCxn id="2026" idx="2"/>
            <a:endCxn id="2028" idx="1"/>
          </p:cNvCxnSpPr>
          <p:nvPr/>
        </p:nvCxnSpPr>
        <p:spPr>
          <a:xfrm flipH="1" rot="-5400000">
            <a:off x="5259200" y="2204838"/>
            <a:ext cx="322500" cy="1428900"/>
          </a:xfrm>
          <a:prstGeom prst="bentConnector2">
            <a:avLst/>
          </a:prstGeom>
          <a:noFill/>
          <a:ln cap="flat" cmpd="sng" w="38100">
            <a:solidFill>
              <a:srgbClr val="00B050"/>
            </a:solidFill>
            <a:prstDash val="solid"/>
            <a:round/>
            <a:headEnd len="med" w="med" type="none"/>
            <a:tailEnd len="med" w="med" type="non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148"/>
          <p:cNvSpPr txBox="1"/>
          <p:nvPr>
            <p:ph type="title"/>
          </p:nvPr>
        </p:nvSpPr>
        <p:spPr>
          <a:xfrm>
            <a:off x="1600200" y="76200"/>
            <a:ext cx="62757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Power</a:t>
            </a:r>
            <a:r>
              <a:rPr lang="en-US"/>
              <a:t> </a:t>
            </a:r>
            <a:r>
              <a:rPr b="1" i="0" lang="en-US" sz="2400" u="none" cap="none" strike="noStrike">
                <a:solidFill>
                  <a:schemeClr val="accent2"/>
                </a:solidFill>
                <a:latin typeface="Arial"/>
                <a:ea typeface="Arial"/>
                <a:cs typeface="Arial"/>
                <a:sym typeface="Arial"/>
              </a:rPr>
              <a:t>Trade &amp; Selection (1 of 2)</a:t>
            </a:r>
            <a:endParaRPr/>
          </a:p>
        </p:txBody>
      </p:sp>
      <p:sp>
        <p:nvSpPr>
          <p:cNvPr id="2035" name="Google Shape;2035;p14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036" name="Google Shape;2036;p14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37" name="Google Shape;2037;p14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038" name="Google Shape;2038;p14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2039" name="Google Shape;2039;p148"/>
          <p:cNvGraphicFramePr/>
          <p:nvPr/>
        </p:nvGraphicFramePr>
        <p:xfrm>
          <a:off x="241700" y="1114625"/>
          <a:ext cx="3000000" cy="3000000"/>
        </p:xfrm>
        <a:graphic>
          <a:graphicData uri="http://schemas.openxmlformats.org/drawingml/2006/table">
            <a:tbl>
              <a:tblPr>
                <a:noFill/>
                <a:tableStyleId>{DEA16444-F34E-4804-BBA8-A53AC711FF5E}</a:tableStyleId>
              </a:tblPr>
              <a:tblGrid>
                <a:gridCol w="531775"/>
                <a:gridCol w="1607700"/>
                <a:gridCol w="923325"/>
                <a:gridCol w="885350"/>
                <a:gridCol w="959025"/>
                <a:gridCol w="820600"/>
                <a:gridCol w="1244225"/>
                <a:gridCol w="662325"/>
                <a:gridCol w="1054075"/>
              </a:tblGrid>
              <a:tr h="1036300">
                <a:tc>
                  <a:txBody>
                    <a:bodyPr/>
                    <a:lstStyle/>
                    <a:p>
                      <a:pPr indent="0" lvl="0" marL="0" rtl="0" algn="ctr">
                        <a:spcBef>
                          <a:spcPts val="0"/>
                        </a:spcBef>
                        <a:spcAft>
                          <a:spcPts val="0"/>
                        </a:spcAft>
                        <a:buNone/>
                      </a:pPr>
                      <a:r>
                        <a:rPr b="1" lang="en-US"/>
                        <a:t>NO</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NAME / 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Nominal Voltage (V)</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Capacity (mAh)</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Weight (g)</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Max Continuous Discharging Rate (A)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Price ($)</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Source</a:t>
                      </a:r>
                      <a:endParaRPr b="1"/>
                    </a:p>
                  </a:txBody>
                  <a:tcPr marT="91425" marB="91425" marR="91425" marL="91425">
                    <a:solidFill>
                      <a:srgbClr val="FFFF00"/>
                    </a:solidFill>
                  </a:tcPr>
                </a:tc>
              </a:tr>
              <a:tr h="609575">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700"/>
                        </a:spcBef>
                        <a:spcAft>
                          <a:spcPts val="500"/>
                        </a:spcAft>
                        <a:buNone/>
                      </a:pPr>
                      <a:r>
                        <a:rPr lang="en-US"/>
                        <a:t>LIR3048</a:t>
                      </a:r>
                      <a:endParaRPr/>
                    </a:p>
                  </a:txBody>
                  <a:tcPr marT="91425" marB="91425" marR="91425" marL="91425"/>
                </a:tc>
                <a:tc>
                  <a:txBody>
                    <a:bodyPr/>
                    <a:lstStyle/>
                    <a:p>
                      <a:pPr indent="0" lvl="0" marL="0" rtl="0" algn="ctr">
                        <a:spcBef>
                          <a:spcPts val="0"/>
                        </a:spcBef>
                        <a:spcAft>
                          <a:spcPts val="0"/>
                        </a:spcAft>
                        <a:buNone/>
                      </a:pPr>
                      <a:r>
                        <a:rPr lang="en-US"/>
                        <a:t>Lithium Ion</a:t>
                      </a:r>
                      <a:endParaRPr/>
                    </a:p>
                  </a:txBody>
                  <a:tcPr marT="91425" marB="91425" marR="91425" marL="91425"/>
                </a:tc>
                <a:tc>
                  <a:txBody>
                    <a:bodyPr/>
                    <a:lstStyle/>
                    <a:p>
                      <a:pPr indent="0" lvl="0" marL="0" rtl="0" algn="ctr">
                        <a:spcBef>
                          <a:spcPts val="0"/>
                        </a:spcBef>
                        <a:spcAft>
                          <a:spcPts val="0"/>
                        </a:spcAft>
                        <a:buNone/>
                      </a:pPr>
                      <a:r>
                        <a:rPr lang="en-US"/>
                        <a:t>3.6</a:t>
                      </a:r>
                      <a:endParaRPr/>
                    </a:p>
                  </a:txBody>
                  <a:tcPr marT="91425" marB="91425" marR="91425" marL="91425"/>
                </a:tc>
                <a:tc>
                  <a:txBody>
                    <a:bodyPr/>
                    <a:lstStyle/>
                    <a:p>
                      <a:pPr indent="0" lvl="0" marL="0" rtl="0" algn="ctr">
                        <a:spcBef>
                          <a:spcPts val="0"/>
                        </a:spcBef>
                        <a:spcAft>
                          <a:spcPts val="0"/>
                        </a:spcAft>
                        <a:buNone/>
                      </a:pPr>
                      <a:r>
                        <a:rPr lang="en-US"/>
                        <a:t>230</a:t>
                      </a:r>
                      <a:endParaRPr/>
                    </a:p>
                  </a:txBody>
                  <a:tcPr marT="91425" marB="91425" marR="91425" marL="91425"/>
                </a:tc>
                <a:tc>
                  <a:txBody>
                    <a:bodyPr/>
                    <a:lstStyle/>
                    <a:p>
                      <a:pPr indent="0" lvl="0" marL="0" rtl="0" algn="ctr">
                        <a:spcBef>
                          <a:spcPts val="0"/>
                        </a:spcBef>
                        <a:spcAft>
                          <a:spcPts val="0"/>
                        </a:spcAft>
                        <a:buNone/>
                      </a:pPr>
                      <a:r>
                        <a:rPr lang="en-US"/>
                        <a:t>12</a:t>
                      </a:r>
                      <a:endParaRPr/>
                    </a:p>
                  </a:txBody>
                  <a:tcPr marT="91425" marB="91425" marR="91425" marL="91425"/>
                </a:tc>
                <a:tc>
                  <a:txBody>
                    <a:bodyPr/>
                    <a:lstStyle/>
                    <a:p>
                      <a:pPr indent="0" lvl="0" marL="0" rtl="0" algn="ctr">
                        <a:spcBef>
                          <a:spcPts val="0"/>
                        </a:spcBef>
                        <a:spcAft>
                          <a:spcPts val="0"/>
                        </a:spcAft>
                        <a:buNone/>
                      </a:pPr>
                      <a:r>
                        <a:rPr lang="en-US"/>
                        <a:t>0.001</a:t>
                      </a:r>
                      <a:endParaRPr/>
                    </a:p>
                  </a:txBody>
                  <a:tcPr marT="91425" marB="91425" marR="91425" marL="91425"/>
                </a:tc>
                <a:tc>
                  <a:txBody>
                    <a:bodyPr/>
                    <a:lstStyle/>
                    <a:p>
                      <a:pPr indent="0" lvl="0" marL="0" rtl="0" algn="ctr">
                        <a:spcBef>
                          <a:spcPts val="0"/>
                        </a:spcBef>
                        <a:spcAft>
                          <a:spcPts val="0"/>
                        </a:spcAft>
                        <a:buNone/>
                      </a:pPr>
                      <a:r>
                        <a:rPr lang="en-US"/>
                        <a:t>3.45</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701325">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l">
                        <a:lnSpc>
                          <a:spcPct val="143000"/>
                        </a:lnSpc>
                        <a:spcBef>
                          <a:spcPts val="0"/>
                        </a:spcBef>
                        <a:spcAft>
                          <a:spcPts val="1100"/>
                        </a:spcAft>
                        <a:buNone/>
                      </a:pPr>
                      <a:r>
                        <a:rPr lang="en-US">
                          <a:solidFill>
                            <a:schemeClr val="dk1"/>
                          </a:solidFill>
                          <a:highlight>
                            <a:srgbClr val="FFFFFF"/>
                          </a:highlight>
                        </a:rPr>
                        <a:t>CR123A / 16340</a:t>
                      </a:r>
                      <a:endParaRPr sz="1300">
                        <a:solidFill>
                          <a:schemeClr val="dk1"/>
                        </a:solidFill>
                      </a:endParaRPr>
                    </a:p>
                  </a:txBody>
                  <a:tcPr marT="91425" marB="91425" marR="91425" marL="91425"/>
                </a:tc>
                <a:tc>
                  <a:txBody>
                    <a:bodyPr/>
                    <a:lstStyle/>
                    <a:p>
                      <a:pPr indent="0" lvl="0" marL="0" rtl="0" algn="ctr">
                        <a:spcBef>
                          <a:spcPts val="0"/>
                        </a:spcBef>
                        <a:spcAft>
                          <a:spcPts val="0"/>
                        </a:spcAft>
                        <a:buNone/>
                      </a:pPr>
                      <a:r>
                        <a:rPr lang="en-US"/>
                        <a:t>Lithium</a:t>
                      </a:r>
                      <a:endParaRPr/>
                    </a:p>
                    <a:p>
                      <a:pPr indent="0" lvl="0" marL="0" rtl="0" algn="ctr">
                        <a:spcBef>
                          <a:spcPts val="0"/>
                        </a:spcBef>
                        <a:spcAft>
                          <a:spcPts val="0"/>
                        </a:spcAft>
                        <a:buNone/>
                      </a:pPr>
                      <a:r>
                        <a:rPr lang="en-US"/>
                        <a:t>Ion</a:t>
                      </a:r>
                      <a:endParaRPr/>
                    </a:p>
                  </a:txBody>
                  <a:tcPr marT="91425" marB="91425" marR="91425" marL="91425"/>
                </a:tc>
                <a:tc>
                  <a:txBody>
                    <a:bodyPr/>
                    <a:lstStyle/>
                    <a:p>
                      <a:pPr indent="0" lvl="0" marL="0" rtl="0" algn="ctr">
                        <a:spcBef>
                          <a:spcPts val="0"/>
                        </a:spcBef>
                        <a:spcAft>
                          <a:spcPts val="0"/>
                        </a:spcAft>
                        <a:buNone/>
                      </a:pPr>
                      <a:r>
                        <a:rPr lang="en-US"/>
                        <a:t>3.7</a:t>
                      </a:r>
                      <a:endParaRPr/>
                    </a:p>
                  </a:txBody>
                  <a:tcPr marT="91425" marB="91425" marR="91425" marL="91425"/>
                </a:tc>
                <a:tc>
                  <a:txBody>
                    <a:bodyPr/>
                    <a:lstStyle/>
                    <a:p>
                      <a:pPr indent="0" lvl="0" marL="0" rtl="0" algn="ctr">
                        <a:spcBef>
                          <a:spcPts val="0"/>
                        </a:spcBef>
                        <a:spcAft>
                          <a:spcPts val="0"/>
                        </a:spcAft>
                        <a:buNone/>
                      </a:pPr>
                      <a:r>
                        <a:rPr lang="en-US"/>
                        <a:t>1800</a:t>
                      </a:r>
                      <a:endParaRPr/>
                    </a:p>
                  </a:txBody>
                  <a:tcPr marT="91425" marB="91425" marR="91425" marL="91425"/>
                </a:tc>
                <a:tc>
                  <a:txBody>
                    <a:bodyPr/>
                    <a:lstStyle/>
                    <a:p>
                      <a:pPr indent="0" lvl="0" marL="0" rtl="0" algn="ctr">
                        <a:spcBef>
                          <a:spcPts val="0"/>
                        </a:spcBef>
                        <a:spcAft>
                          <a:spcPts val="0"/>
                        </a:spcAft>
                        <a:buNone/>
                      </a:pPr>
                      <a:r>
                        <a:rPr lang="en-US"/>
                        <a:t>24</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a:t>5.87</a:t>
                      </a:r>
                      <a:endParaRPr/>
                    </a:p>
                  </a:txBody>
                  <a:tcPr marT="91425" marB="91425" marR="91425" marL="91425"/>
                </a:tc>
                <a:tc>
                  <a:txBody>
                    <a:bodyPr/>
                    <a:lstStyle/>
                    <a:p>
                      <a:pPr indent="0" lvl="0" marL="0" rtl="0" algn="l">
                        <a:spcBef>
                          <a:spcPts val="0"/>
                        </a:spcBef>
                        <a:spcAft>
                          <a:spcPts val="0"/>
                        </a:spcAft>
                        <a:buNone/>
                      </a:pPr>
                      <a:r>
                        <a:rPr lang="en-US"/>
                        <a:t>Estimate</a:t>
                      </a:r>
                      <a:endParaRPr/>
                    </a:p>
                  </a:txBody>
                  <a:tcPr marT="91425" marB="91425" marR="91425" marL="91425"/>
                </a:tc>
              </a:tr>
              <a:tr h="701325">
                <a:tc>
                  <a:txBody>
                    <a:bodyPr/>
                    <a:lstStyle/>
                    <a:p>
                      <a:pPr indent="0" lvl="0" marL="0" rtl="0" algn="ctr">
                        <a:spcBef>
                          <a:spcPts val="0"/>
                        </a:spcBef>
                        <a:spcAft>
                          <a:spcPts val="0"/>
                        </a:spcAft>
                        <a:buNone/>
                      </a:pPr>
                      <a:r>
                        <a:rPr lang="en-US">
                          <a:solidFill>
                            <a:srgbClr val="FF0000"/>
                          </a:solidFill>
                        </a:rPr>
                        <a:t>3</a:t>
                      </a:r>
                      <a:endParaRPr>
                        <a:solidFill>
                          <a:srgbClr val="FF0000"/>
                        </a:solidFill>
                      </a:endParaRPr>
                    </a:p>
                  </a:txBody>
                  <a:tcPr marT="91425" marB="91425" marR="91425" marL="91425"/>
                </a:tc>
                <a:tc>
                  <a:txBody>
                    <a:bodyPr/>
                    <a:lstStyle/>
                    <a:p>
                      <a:pPr indent="0" lvl="0" marL="0" rtl="0" algn="l">
                        <a:lnSpc>
                          <a:spcPct val="143000"/>
                        </a:lnSpc>
                        <a:spcBef>
                          <a:spcPts val="0"/>
                        </a:spcBef>
                        <a:spcAft>
                          <a:spcPts val="1100"/>
                        </a:spcAft>
                        <a:buNone/>
                      </a:pPr>
                      <a:r>
                        <a:rPr lang="en-US">
                          <a:solidFill>
                            <a:srgbClr val="FF0000"/>
                          </a:solidFill>
                          <a:highlight>
                            <a:srgbClr val="FFFFFF"/>
                          </a:highlight>
                        </a:rPr>
                        <a:t>Samsung 30Q 18650 Battery</a:t>
                      </a:r>
                      <a:endParaRPr sz="500">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Lithium Ion</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3.6</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3000</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48</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30</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7.99</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Datasheet</a:t>
                      </a:r>
                      <a:endParaRPr>
                        <a:solidFill>
                          <a:srgbClr val="FF0000"/>
                        </a:solidFill>
                      </a:endParaRPr>
                    </a:p>
                  </a:txBody>
                  <a:tcPr marT="91425" marB="91425" marR="91425" marL="91425"/>
                </a:tc>
              </a:tr>
              <a:tr h="47725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9V</a:t>
                      </a:r>
                      <a:endParaRPr/>
                    </a:p>
                  </a:txBody>
                  <a:tcPr marT="91425" marB="91425" marR="91425" marL="91425"/>
                </a:tc>
                <a:tc>
                  <a:txBody>
                    <a:bodyPr/>
                    <a:lstStyle/>
                    <a:p>
                      <a:pPr indent="0" lvl="0" marL="0" rtl="0" algn="ctr">
                        <a:spcBef>
                          <a:spcPts val="0"/>
                        </a:spcBef>
                        <a:spcAft>
                          <a:spcPts val="0"/>
                        </a:spcAft>
                        <a:buNone/>
                      </a:pPr>
                      <a:r>
                        <a:rPr lang="en-US"/>
                        <a:t>Alkaline</a:t>
                      </a:r>
                      <a:endParaRPr/>
                    </a:p>
                  </a:txBody>
                  <a:tcPr marT="91425" marB="91425" marR="91425" marL="91425"/>
                </a:tc>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310</a:t>
                      </a:r>
                      <a:endParaRPr/>
                    </a:p>
                  </a:txBody>
                  <a:tcPr marT="91425" marB="91425" marR="91425" marL="91425"/>
                </a:tc>
                <a:tc>
                  <a:txBody>
                    <a:bodyPr/>
                    <a:lstStyle/>
                    <a:p>
                      <a:pPr indent="0" lvl="0" marL="0" rtl="0" algn="ctr">
                        <a:spcBef>
                          <a:spcPts val="0"/>
                        </a:spcBef>
                        <a:spcAft>
                          <a:spcPts val="0"/>
                        </a:spcAft>
                        <a:buNone/>
                      </a:pPr>
                      <a:r>
                        <a:rPr lang="en-US"/>
                        <a:t>45</a:t>
                      </a:r>
                      <a:endParaRPr/>
                    </a:p>
                  </a:txBody>
                  <a:tcPr marT="91425" marB="91425" marR="91425" marL="91425"/>
                </a:tc>
                <a:tc>
                  <a:txBody>
                    <a:bodyPr/>
                    <a:lstStyle/>
                    <a:p>
                      <a:pPr indent="0" lvl="0" marL="0" rtl="0" algn="ctr">
                        <a:spcBef>
                          <a:spcPts val="0"/>
                        </a:spcBef>
                        <a:spcAft>
                          <a:spcPts val="0"/>
                        </a:spcAft>
                        <a:buNone/>
                      </a:pPr>
                      <a:r>
                        <a:rPr lang="en-US"/>
                        <a:t>0.7</a:t>
                      </a:r>
                      <a:endParaRPr/>
                    </a:p>
                  </a:txBody>
                  <a:tcPr marT="91425" marB="91425" marR="91425" marL="91425"/>
                </a:tc>
                <a:tc>
                  <a:txBody>
                    <a:bodyPr/>
                    <a:lstStyle/>
                    <a:p>
                      <a:pPr indent="0" lvl="0" marL="0" rtl="0" algn="ctr">
                        <a:spcBef>
                          <a:spcPts val="0"/>
                        </a:spcBef>
                        <a:spcAft>
                          <a:spcPts val="0"/>
                        </a:spcAft>
                        <a:buNone/>
                      </a:pPr>
                      <a:r>
                        <a:rPr lang="en-US"/>
                        <a:t>3.5</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pic>
        <p:nvPicPr>
          <p:cNvPr id="2040" name="Google Shape;2040;p148"/>
          <p:cNvPicPr preferRelativeResize="0"/>
          <p:nvPr/>
        </p:nvPicPr>
        <p:blipFill>
          <a:blip r:embed="rId3">
            <a:alphaModFix/>
          </a:blip>
          <a:stretch>
            <a:fillRect/>
          </a:stretch>
        </p:blipFill>
        <p:spPr>
          <a:xfrm>
            <a:off x="7251050" y="4768204"/>
            <a:ext cx="757950" cy="1453849"/>
          </a:xfrm>
          <a:prstGeom prst="rect">
            <a:avLst/>
          </a:prstGeom>
          <a:noFill/>
          <a:ln>
            <a:noFill/>
          </a:ln>
        </p:spPr>
      </p:pic>
      <p:pic>
        <p:nvPicPr>
          <p:cNvPr id="2041" name="Google Shape;2041;p148"/>
          <p:cNvPicPr preferRelativeResize="0"/>
          <p:nvPr/>
        </p:nvPicPr>
        <p:blipFill>
          <a:blip r:embed="rId4">
            <a:alphaModFix/>
          </a:blip>
          <a:stretch>
            <a:fillRect/>
          </a:stretch>
        </p:blipFill>
        <p:spPr>
          <a:xfrm>
            <a:off x="5082424" y="4840602"/>
            <a:ext cx="1546325" cy="1381448"/>
          </a:xfrm>
          <a:prstGeom prst="rect">
            <a:avLst/>
          </a:prstGeom>
          <a:noFill/>
          <a:ln>
            <a:noFill/>
          </a:ln>
        </p:spPr>
      </p:pic>
      <p:sp>
        <p:nvSpPr>
          <p:cNvPr id="2042" name="Google Shape;2042;p148"/>
          <p:cNvSpPr txBox="1"/>
          <p:nvPr/>
        </p:nvSpPr>
        <p:spPr>
          <a:xfrm>
            <a:off x="470175"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a:t>
            </a:r>
            <a:endParaRPr b="1" sz="1600"/>
          </a:p>
        </p:txBody>
      </p:sp>
      <p:sp>
        <p:nvSpPr>
          <p:cNvPr id="2043" name="Google Shape;2043;p148"/>
          <p:cNvSpPr txBox="1"/>
          <p:nvPr/>
        </p:nvSpPr>
        <p:spPr>
          <a:xfrm>
            <a:off x="2408525"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2</a:t>
            </a:r>
            <a:endParaRPr b="1" sz="1600"/>
          </a:p>
        </p:txBody>
      </p:sp>
      <p:sp>
        <p:nvSpPr>
          <p:cNvPr id="2044" name="Google Shape;2044;p148"/>
          <p:cNvSpPr txBox="1"/>
          <p:nvPr/>
        </p:nvSpPr>
        <p:spPr>
          <a:xfrm>
            <a:off x="4593200"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3</a:t>
            </a:r>
            <a:endParaRPr b="1" sz="1600"/>
          </a:p>
        </p:txBody>
      </p:sp>
      <p:sp>
        <p:nvSpPr>
          <p:cNvPr id="2045" name="Google Shape;2045;p148"/>
          <p:cNvSpPr txBox="1"/>
          <p:nvPr/>
        </p:nvSpPr>
        <p:spPr>
          <a:xfrm>
            <a:off x="6761850" y="4798975"/>
            <a:ext cx="35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4</a:t>
            </a:r>
            <a:endParaRPr b="1" sz="1600"/>
          </a:p>
        </p:txBody>
      </p:sp>
      <p:pic>
        <p:nvPicPr>
          <p:cNvPr id="2046" name="Google Shape;2046;p148"/>
          <p:cNvPicPr preferRelativeResize="0"/>
          <p:nvPr/>
        </p:nvPicPr>
        <p:blipFill>
          <a:blip r:embed="rId5">
            <a:alphaModFix/>
          </a:blip>
          <a:stretch>
            <a:fillRect/>
          </a:stretch>
        </p:blipFill>
        <p:spPr>
          <a:xfrm>
            <a:off x="826269" y="5004000"/>
            <a:ext cx="1286878" cy="1281625"/>
          </a:xfrm>
          <a:prstGeom prst="rect">
            <a:avLst/>
          </a:prstGeom>
          <a:noFill/>
          <a:ln>
            <a:noFill/>
          </a:ln>
        </p:spPr>
      </p:pic>
      <p:pic>
        <p:nvPicPr>
          <p:cNvPr id="2047" name="Google Shape;2047;p148"/>
          <p:cNvPicPr preferRelativeResize="0"/>
          <p:nvPr/>
        </p:nvPicPr>
        <p:blipFill>
          <a:blip r:embed="rId6">
            <a:alphaModFix/>
          </a:blip>
          <a:stretch>
            <a:fillRect/>
          </a:stretch>
        </p:blipFill>
        <p:spPr>
          <a:xfrm>
            <a:off x="3077249" y="4927025"/>
            <a:ext cx="1203325" cy="1263349"/>
          </a:xfrm>
          <a:prstGeom prst="rect">
            <a:avLst/>
          </a:prstGeom>
          <a:noFill/>
          <a:ln>
            <a:noFill/>
          </a:ln>
        </p:spPr>
      </p:pic>
      <p:pic>
        <p:nvPicPr>
          <p:cNvPr id="2048" name="Google Shape;2048;p148"/>
          <p:cNvPicPr preferRelativeResize="0"/>
          <p:nvPr/>
        </p:nvPicPr>
        <p:blipFill rotWithShape="1">
          <a:blip r:embed="rId7">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149"/>
          <p:cNvSpPr txBox="1"/>
          <p:nvPr>
            <p:ph type="title"/>
          </p:nvPr>
        </p:nvSpPr>
        <p:spPr>
          <a:xfrm>
            <a:off x="1600200" y="76200"/>
            <a:ext cx="64008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Payload Power Trade &amp; Selection (2 of 2)</a:t>
            </a:r>
            <a:endParaRPr/>
          </a:p>
        </p:txBody>
      </p:sp>
      <p:sp>
        <p:nvSpPr>
          <p:cNvPr id="2055" name="Google Shape;2055;p149"/>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2056" name="Google Shape;2056;p149"/>
          <p:cNvSpPr txBox="1"/>
          <p:nvPr/>
        </p:nvSpPr>
        <p:spPr>
          <a:xfrm>
            <a:off x="145925" y="1005200"/>
            <a:ext cx="324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Power Source Selection</a:t>
            </a:r>
            <a:endParaRPr b="1" sz="1800"/>
          </a:p>
        </p:txBody>
      </p:sp>
      <p:pic>
        <p:nvPicPr>
          <p:cNvPr id="2057" name="Google Shape;2057;p149"/>
          <p:cNvPicPr preferRelativeResize="0"/>
          <p:nvPr/>
        </p:nvPicPr>
        <p:blipFill>
          <a:blip r:embed="rId3">
            <a:alphaModFix/>
          </a:blip>
          <a:stretch>
            <a:fillRect/>
          </a:stretch>
        </p:blipFill>
        <p:spPr>
          <a:xfrm>
            <a:off x="293950" y="2401588"/>
            <a:ext cx="2754050" cy="2460400"/>
          </a:xfrm>
          <a:prstGeom prst="rect">
            <a:avLst/>
          </a:prstGeom>
          <a:noFill/>
          <a:ln>
            <a:noFill/>
          </a:ln>
        </p:spPr>
      </p:pic>
      <p:cxnSp>
        <p:nvCxnSpPr>
          <p:cNvPr id="2058" name="Google Shape;2058;p149"/>
          <p:cNvCxnSpPr/>
          <p:nvPr/>
        </p:nvCxnSpPr>
        <p:spPr>
          <a:xfrm>
            <a:off x="145925" y="1572625"/>
            <a:ext cx="8236200" cy="0"/>
          </a:xfrm>
          <a:prstGeom prst="straightConnector1">
            <a:avLst/>
          </a:prstGeom>
          <a:noFill/>
          <a:ln cap="flat" cmpd="sng" w="9525">
            <a:solidFill>
              <a:schemeClr val="dk2"/>
            </a:solidFill>
            <a:prstDash val="solid"/>
            <a:round/>
            <a:headEnd len="med" w="med" type="none"/>
            <a:tailEnd len="med" w="med" type="none"/>
          </a:ln>
        </p:spPr>
      </p:cxnSp>
      <p:cxnSp>
        <p:nvCxnSpPr>
          <p:cNvPr id="2059" name="Google Shape;2059;p149"/>
          <p:cNvCxnSpPr/>
          <p:nvPr/>
        </p:nvCxnSpPr>
        <p:spPr>
          <a:xfrm>
            <a:off x="145925" y="2162750"/>
            <a:ext cx="8236200" cy="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49"/>
          <p:cNvSpPr txBox="1"/>
          <p:nvPr/>
        </p:nvSpPr>
        <p:spPr>
          <a:xfrm>
            <a:off x="211900" y="1636850"/>
            <a:ext cx="817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Selected Battery: 		</a:t>
            </a:r>
            <a:r>
              <a:rPr b="1" lang="en-US" sz="1800">
                <a:solidFill>
                  <a:srgbClr val="0000FF"/>
                </a:solidFill>
                <a:highlight>
                  <a:srgbClr val="FFFFFF"/>
                </a:highlight>
              </a:rPr>
              <a:t>Samsung 30Q 18650 Battery</a:t>
            </a:r>
            <a:endParaRPr b="1" sz="2200">
              <a:solidFill>
                <a:srgbClr val="0000FF"/>
              </a:solidFill>
            </a:endParaRPr>
          </a:p>
        </p:txBody>
      </p:sp>
      <p:graphicFrame>
        <p:nvGraphicFramePr>
          <p:cNvPr id="2061" name="Google Shape;2061;p149"/>
          <p:cNvGraphicFramePr/>
          <p:nvPr/>
        </p:nvGraphicFramePr>
        <p:xfrm>
          <a:off x="3636500" y="2226950"/>
          <a:ext cx="3000000" cy="3000000"/>
        </p:xfrm>
        <a:graphic>
          <a:graphicData uri="http://schemas.openxmlformats.org/drawingml/2006/table">
            <a:tbl>
              <a:tblPr>
                <a:noFill/>
                <a:tableStyleId>{DEA16444-F34E-4804-BBA8-A53AC711FF5E}</a:tableStyleId>
              </a:tblPr>
              <a:tblGrid>
                <a:gridCol w="5050300"/>
              </a:tblGrid>
              <a:tr h="424775">
                <a:tc>
                  <a:txBody>
                    <a:bodyPr/>
                    <a:lstStyle/>
                    <a:p>
                      <a:pPr indent="0" lvl="0" marL="0" rtl="0" algn="l">
                        <a:spcBef>
                          <a:spcPts val="0"/>
                        </a:spcBef>
                        <a:spcAft>
                          <a:spcPts val="0"/>
                        </a:spcAft>
                        <a:buNone/>
                      </a:pPr>
                      <a:r>
                        <a:rPr b="1" lang="en-US" sz="1600"/>
                        <a:t>Reasons</a:t>
                      </a:r>
                      <a:endParaRPr b="1" sz="1600"/>
                    </a:p>
                  </a:txBody>
                  <a:tcPr marT="91425" marB="91425" marR="91425" marL="91425">
                    <a:solidFill>
                      <a:srgbClr val="FFFF00"/>
                    </a:solidFill>
                  </a:tcPr>
                </a:tc>
              </a:tr>
              <a:tr h="424775">
                <a:tc>
                  <a:txBody>
                    <a:bodyPr/>
                    <a:lstStyle/>
                    <a:p>
                      <a:pPr indent="-317500" lvl="0" marL="457200" rtl="0" algn="l">
                        <a:spcBef>
                          <a:spcPts val="0"/>
                        </a:spcBef>
                        <a:spcAft>
                          <a:spcPts val="0"/>
                        </a:spcAft>
                        <a:buSzPts val="1400"/>
                        <a:buChar char="●"/>
                      </a:pPr>
                      <a:r>
                        <a:rPr lang="en-US"/>
                        <a:t>Available in our Country</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t>Rechargeable</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solidFill>
                            <a:schemeClr val="dk1"/>
                          </a:solidFill>
                          <a:highlight>
                            <a:srgbClr val="FFFFFF"/>
                          </a:highlight>
                        </a:rPr>
                        <a:t>High discharge rate</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a:t>It has capability to deliver enough  current  and power for the  payload</a:t>
                      </a:r>
                      <a:endParaRPr/>
                    </a:p>
                  </a:txBody>
                  <a:tcPr marT="91425" marB="91425" marR="91425" marL="91425"/>
                </a:tc>
              </a:tr>
              <a:tr h="424775">
                <a:tc>
                  <a:txBody>
                    <a:bodyPr/>
                    <a:lstStyle/>
                    <a:p>
                      <a:pPr indent="-317500" lvl="0" marL="457200" rtl="0" algn="l">
                        <a:spcBef>
                          <a:spcPts val="0"/>
                        </a:spcBef>
                        <a:spcAft>
                          <a:spcPts val="0"/>
                        </a:spcAft>
                        <a:buSzPts val="1400"/>
                        <a:buChar char="●"/>
                      </a:pPr>
                      <a:r>
                        <a:rPr lang="en-US" sz="1350">
                          <a:solidFill>
                            <a:schemeClr val="dk1"/>
                          </a:solidFill>
                          <a:highlight>
                            <a:srgbClr val="FFFFFF"/>
                          </a:highlight>
                        </a:rPr>
                        <a:t>Relatively Light</a:t>
                      </a:r>
                      <a:endParaRPr/>
                    </a:p>
                  </a:txBody>
                  <a:tcPr marT="91425" marB="91425" marR="91425" marL="91425"/>
                </a:tc>
              </a:tr>
            </a:tbl>
          </a:graphicData>
        </a:graphic>
      </p:graphicFrame>
      <p:sp>
        <p:nvSpPr>
          <p:cNvPr id="2062" name="Google Shape;2062;p149"/>
          <p:cNvSpPr txBox="1"/>
          <p:nvPr/>
        </p:nvSpPr>
        <p:spPr>
          <a:xfrm>
            <a:off x="399300" y="5019775"/>
            <a:ext cx="83454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US" sz="1500"/>
              <a:t>We will use 2 x Samsung 30Q 18650 Battery will be used in SERIE configuration, where we will obtain 7.2V of Nominal Voltage and 3000mAh of Nominal Current.</a:t>
            </a:r>
            <a:endParaRPr b="1" sz="1500"/>
          </a:p>
        </p:txBody>
      </p:sp>
      <p:sp>
        <p:nvSpPr>
          <p:cNvPr id="2063" name="Google Shape;2063;p149"/>
          <p:cNvSpPr txBox="1"/>
          <p:nvPr/>
        </p:nvSpPr>
        <p:spPr>
          <a:xfrm>
            <a:off x="399300" y="5723750"/>
            <a:ext cx="83454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US" sz="1500"/>
              <a:t>Both Samsung 30Q 18650 will mounted on container using battery socket and </a:t>
            </a:r>
            <a:r>
              <a:rPr b="1" lang="en-US" sz="1500"/>
              <a:t>connect</a:t>
            </a:r>
            <a:r>
              <a:rPr b="1" lang="en-US" sz="1500"/>
              <a:t> with payload components with cable</a:t>
            </a:r>
            <a:endParaRPr b="1" sz="1500"/>
          </a:p>
        </p:txBody>
      </p:sp>
      <p:sp>
        <p:nvSpPr>
          <p:cNvPr id="2064" name="Google Shape;2064;p14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065" name="Google Shape;2065;p149"/>
          <p:cNvSpPr txBox="1"/>
          <p:nvPr/>
        </p:nvSpPr>
        <p:spPr>
          <a:xfrm>
            <a:off x="241663"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Enzo Juarez</a:t>
            </a:r>
            <a:endParaRPr b="0" i="0" sz="1400" u="none" cap="none" strike="noStrike">
              <a:solidFill>
                <a:srgbClr val="000000"/>
              </a:solidFill>
              <a:latin typeface="Arial"/>
              <a:ea typeface="Arial"/>
              <a:cs typeface="Arial"/>
              <a:sym typeface="Arial"/>
            </a:endParaRPr>
          </a:p>
        </p:txBody>
      </p:sp>
      <p:pic>
        <p:nvPicPr>
          <p:cNvPr id="2066" name="Google Shape;2066;p149"/>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15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072" name="Google Shape;2072;p15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73" name="Google Shape;2073;p15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Power Budget (1 of 2)</a:t>
            </a:r>
            <a:endParaRPr/>
          </a:p>
        </p:txBody>
      </p:sp>
      <p:sp>
        <p:nvSpPr>
          <p:cNvPr id="2074" name="Google Shape;2074;p15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075" name="Google Shape;2075;p15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2076" name="Google Shape;2076;p150"/>
          <p:cNvGraphicFramePr/>
          <p:nvPr/>
        </p:nvGraphicFramePr>
        <p:xfrm>
          <a:off x="221750" y="1762075"/>
          <a:ext cx="3000000" cy="3000000"/>
        </p:xfrm>
        <a:graphic>
          <a:graphicData uri="http://schemas.openxmlformats.org/drawingml/2006/table">
            <a:tbl>
              <a:tblPr>
                <a:noFill/>
                <a:tableStyleId>{DEA16444-F34E-4804-BBA8-A53AC711FF5E}</a:tableStyleId>
              </a:tblPr>
              <a:tblGrid>
                <a:gridCol w="626850"/>
                <a:gridCol w="1859000"/>
                <a:gridCol w="1242925"/>
                <a:gridCol w="1242925"/>
                <a:gridCol w="1242925"/>
                <a:gridCol w="1242925"/>
                <a:gridCol w="1242925"/>
              </a:tblGrid>
              <a:tr h="758075">
                <a:tc>
                  <a:txBody>
                    <a:bodyPr/>
                    <a:lstStyle/>
                    <a:p>
                      <a:pPr indent="0" lvl="0" marL="0" rtl="0" algn="ctr">
                        <a:spcBef>
                          <a:spcPts val="0"/>
                        </a:spcBef>
                        <a:spcAft>
                          <a:spcPts val="0"/>
                        </a:spcAft>
                        <a:buNone/>
                      </a:pPr>
                      <a:r>
                        <a:rPr lang="en-US"/>
                        <a:t>NO</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COMPONENT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Voltage (V)</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Current (mA)</a:t>
                      </a:r>
                      <a:endParaRPr/>
                    </a:p>
                    <a:p>
                      <a:pPr indent="0" lvl="0" marL="0" rtl="0" algn="ctr">
                        <a:spcBef>
                          <a:spcPts val="0"/>
                        </a:spcBef>
                        <a:spcAft>
                          <a:spcPts val="0"/>
                        </a:spcAft>
                        <a:buNone/>
                      </a:pPr>
                      <a:r>
                        <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Duty Cycles (Hr)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sz="1300"/>
                        <a:t>Power Consumption (Wh)</a:t>
                      </a:r>
                      <a:endParaRPr sz="1300"/>
                    </a:p>
                  </a:txBody>
                  <a:tcPr marT="91425" marB="91425" marR="91425" marL="91425">
                    <a:solidFill>
                      <a:srgbClr val="FFFF00"/>
                    </a:solidFill>
                  </a:tcPr>
                </a:tc>
                <a:tc>
                  <a:txBody>
                    <a:bodyPr/>
                    <a:lstStyle/>
                    <a:p>
                      <a:pPr indent="0" lvl="0" marL="0" rtl="0" algn="ctr">
                        <a:spcBef>
                          <a:spcPts val="0"/>
                        </a:spcBef>
                        <a:spcAft>
                          <a:spcPts val="0"/>
                        </a:spcAft>
                        <a:buNone/>
                      </a:pPr>
                      <a:r>
                        <a:rPr lang="en-US"/>
                        <a:t>Source</a:t>
                      </a:r>
                      <a:endParaRPr/>
                    </a:p>
                  </a:txBody>
                  <a:tcPr marT="91425" marB="91425" marR="91425" marL="91425">
                    <a:solidFill>
                      <a:srgbClr val="FFFF00"/>
                    </a:solidFill>
                  </a:tcPr>
                </a:tc>
              </a:tr>
              <a:tr h="472850">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STorm32 Controller</a:t>
                      </a:r>
                      <a:endParaRPr/>
                    </a:p>
                  </a:txBody>
                  <a:tcPr marT="91425" marB="91425" marR="91425" marL="91425"/>
                </a:tc>
                <a:tc>
                  <a:txBody>
                    <a:bodyPr/>
                    <a:lstStyle/>
                    <a:p>
                      <a:pPr indent="0" lvl="0" marL="0" rtl="0" algn="ctr">
                        <a:spcBef>
                          <a:spcPts val="0"/>
                        </a:spcBef>
                        <a:spcAft>
                          <a:spcPts val="0"/>
                        </a:spcAft>
                        <a:buNone/>
                      </a:pPr>
                      <a:r>
                        <a:rPr lang="en-US"/>
                        <a:t>12</a:t>
                      </a:r>
                      <a:endParaRPr/>
                    </a:p>
                  </a:txBody>
                  <a:tcPr marT="91425" marB="91425" marR="91425" marL="91425"/>
                </a:tc>
                <a:tc>
                  <a:txBody>
                    <a:bodyPr/>
                    <a:lstStyle/>
                    <a:p>
                      <a:pPr indent="0" lvl="0" marL="0" rtl="0" algn="ctr">
                        <a:spcBef>
                          <a:spcPts val="0"/>
                        </a:spcBef>
                        <a:spcAft>
                          <a:spcPts val="0"/>
                        </a:spcAft>
                        <a:buNone/>
                      </a:pPr>
                      <a:r>
                        <a:rPr lang="en-US"/>
                        <a:t>15</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0.36</a:t>
                      </a:r>
                      <a:endParaRPr/>
                    </a:p>
                  </a:txBody>
                  <a:tcPr marT="91425" marB="91425" marR="91425" marL="91425"/>
                </a:tc>
                <a:tc>
                  <a:txBody>
                    <a:bodyPr/>
                    <a:lstStyle/>
                    <a:p>
                      <a:pPr indent="0" lvl="0" marL="0" rtl="0" algn="ctr">
                        <a:spcBef>
                          <a:spcPts val="0"/>
                        </a:spcBef>
                        <a:spcAft>
                          <a:spcPts val="0"/>
                        </a:spcAft>
                        <a:buNone/>
                      </a:pPr>
                      <a:r>
                        <a:rPr lang="en-US"/>
                        <a:t>Estimate</a:t>
                      </a:r>
                      <a:endParaRPr/>
                    </a:p>
                  </a:txBody>
                  <a:tcPr marT="91425" marB="91425" marR="91425" marL="91425"/>
                </a:tc>
              </a:tr>
              <a:tr h="472850">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Motor 2208 80T</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528500">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Motor 2208 80T</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30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47285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Motor 2804 100T</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7.4</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0.44</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568125">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Adafruit Mini Spy Camera</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110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1.1</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r h="568125">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Module XBee</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23</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0.1518</a:t>
                      </a:r>
                      <a:endParaRPr/>
                    </a:p>
                  </a:txBody>
                  <a:tcPr marT="91425" marB="91425" marR="91425" marL="91425"/>
                </a:tc>
                <a:tc>
                  <a:txBody>
                    <a:bodyPr/>
                    <a:lstStyle/>
                    <a:p>
                      <a:pPr indent="0" lvl="0" marL="0" rtl="0" algn="ctr">
                        <a:spcBef>
                          <a:spcPts val="0"/>
                        </a:spcBef>
                        <a:spcAft>
                          <a:spcPts val="0"/>
                        </a:spcAft>
                        <a:buNone/>
                      </a:pPr>
                      <a:r>
                        <a:rPr lang="en-US"/>
                        <a:t>Datasheet</a:t>
                      </a:r>
                      <a:endParaRPr/>
                    </a:p>
                  </a:txBody>
                  <a:tcPr marT="91425" marB="91425" marR="91425" marL="91425"/>
                </a:tc>
              </a:tr>
            </a:tbl>
          </a:graphicData>
        </a:graphic>
      </p:graphicFrame>
      <p:pic>
        <p:nvPicPr>
          <p:cNvPr id="2077" name="Google Shape;2077;p15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15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083" name="Google Shape;2083;p15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84" name="Google Shape;2084;p15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Power Budget (</a:t>
            </a:r>
            <a:r>
              <a:rPr lang="en-US"/>
              <a:t>2</a:t>
            </a:r>
            <a:r>
              <a:rPr b="1" i="0" lang="en-US" sz="2400" u="none" cap="none" strike="noStrike">
                <a:solidFill>
                  <a:schemeClr val="accent2"/>
                </a:solidFill>
                <a:latin typeface="Arial"/>
                <a:ea typeface="Arial"/>
                <a:cs typeface="Arial"/>
                <a:sym typeface="Arial"/>
              </a:rPr>
              <a:t> of 2)</a:t>
            </a:r>
            <a:endParaRPr/>
          </a:p>
        </p:txBody>
      </p:sp>
      <p:sp>
        <p:nvSpPr>
          <p:cNvPr id="2085" name="Google Shape;2085;p15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086" name="Google Shape;2086;p15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2087" name="Google Shape;2087;p151"/>
          <p:cNvGraphicFramePr/>
          <p:nvPr/>
        </p:nvGraphicFramePr>
        <p:xfrm>
          <a:off x="2877763" y="1280825"/>
          <a:ext cx="3000000" cy="3000000"/>
        </p:xfrm>
        <a:graphic>
          <a:graphicData uri="http://schemas.openxmlformats.org/drawingml/2006/table">
            <a:tbl>
              <a:tblPr>
                <a:noFill/>
                <a:tableStyleId>{DEA16444-F34E-4804-BBA8-A53AC711FF5E}</a:tableStyleId>
              </a:tblPr>
              <a:tblGrid>
                <a:gridCol w="3388475"/>
              </a:tblGrid>
              <a:tr h="396200">
                <a:tc>
                  <a:txBody>
                    <a:bodyPr/>
                    <a:lstStyle/>
                    <a:p>
                      <a:pPr indent="0" lvl="0" marL="0" rtl="0" algn="ctr">
                        <a:spcBef>
                          <a:spcPts val="0"/>
                        </a:spcBef>
                        <a:spcAft>
                          <a:spcPts val="0"/>
                        </a:spcAft>
                        <a:buNone/>
                      </a:pPr>
                      <a:r>
                        <a:rPr b="1" lang="en-US">
                          <a:solidFill>
                            <a:schemeClr val="dk1"/>
                          </a:solidFill>
                        </a:rPr>
                        <a:t>Total Power Consumed in Payload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solidFill>
                            <a:schemeClr val="dk1"/>
                          </a:solidFill>
                        </a:rPr>
                        <a:t>2.932</a:t>
                      </a:r>
                      <a:r>
                        <a:rPr b="1" lang="en-US">
                          <a:solidFill>
                            <a:schemeClr val="dk1"/>
                          </a:solidFill>
                        </a:rPr>
                        <a:t> Wh</a:t>
                      </a:r>
                      <a:endParaRPr b="1"/>
                    </a:p>
                  </a:txBody>
                  <a:tcPr marT="91425" marB="91425" marR="91425" marL="91425"/>
                </a:tc>
              </a:tr>
            </a:tbl>
          </a:graphicData>
        </a:graphic>
      </p:graphicFrame>
      <p:graphicFrame>
        <p:nvGraphicFramePr>
          <p:cNvPr id="2088" name="Google Shape;2088;p151"/>
          <p:cNvGraphicFramePr/>
          <p:nvPr/>
        </p:nvGraphicFramePr>
        <p:xfrm>
          <a:off x="952500" y="2529200"/>
          <a:ext cx="3000000" cy="3000000"/>
        </p:xfrm>
        <a:graphic>
          <a:graphicData uri="http://schemas.openxmlformats.org/drawingml/2006/table">
            <a:tbl>
              <a:tblPr>
                <a:noFill/>
                <a:tableStyleId>{DEA16444-F34E-4804-BBA8-A53AC711FF5E}</a:tableStyleId>
              </a:tblPr>
              <a:tblGrid>
                <a:gridCol w="3619500"/>
                <a:gridCol w="3619500"/>
              </a:tblGrid>
              <a:tr h="381000">
                <a:tc>
                  <a:txBody>
                    <a:bodyPr/>
                    <a:lstStyle/>
                    <a:p>
                      <a:pPr indent="0" lvl="0" marL="0" rtl="0" algn="ctr">
                        <a:spcBef>
                          <a:spcPts val="0"/>
                        </a:spcBef>
                        <a:spcAft>
                          <a:spcPts val="0"/>
                        </a:spcAft>
                        <a:buNone/>
                      </a:pPr>
                      <a:r>
                        <a:rPr b="1" lang="en-US"/>
                        <a:t>Available Total Current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Available Total Power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b="1" lang="en-US"/>
                        <a:t>3000mAh</a:t>
                      </a:r>
                      <a:endParaRPr b="1"/>
                    </a:p>
                  </a:txBody>
                  <a:tcPr marT="91425" marB="91425" marR="91425" marL="91425"/>
                </a:tc>
                <a:tc>
                  <a:txBody>
                    <a:bodyPr/>
                    <a:lstStyle/>
                    <a:p>
                      <a:pPr indent="0" lvl="0" marL="0" rtl="0" algn="ctr">
                        <a:spcBef>
                          <a:spcPts val="0"/>
                        </a:spcBef>
                        <a:spcAft>
                          <a:spcPts val="0"/>
                        </a:spcAft>
                        <a:buNone/>
                      </a:pPr>
                      <a:r>
                        <a:rPr b="1" lang="en-US"/>
                        <a:t>21</a:t>
                      </a:r>
                      <a:r>
                        <a:rPr b="1" lang="en-US"/>
                        <a:t>.6Wh</a:t>
                      </a:r>
                      <a:endParaRPr b="1"/>
                    </a:p>
                  </a:txBody>
                  <a:tcPr marT="91425" marB="91425" marR="91425" marL="91425"/>
                </a:tc>
              </a:tr>
            </a:tbl>
          </a:graphicData>
        </a:graphic>
      </p:graphicFrame>
      <p:graphicFrame>
        <p:nvGraphicFramePr>
          <p:cNvPr id="2089" name="Google Shape;2089;p151"/>
          <p:cNvGraphicFramePr/>
          <p:nvPr/>
        </p:nvGraphicFramePr>
        <p:xfrm>
          <a:off x="2387350" y="3874850"/>
          <a:ext cx="3000000" cy="3000000"/>
        </p:xfrm>
        <a:graphic>
          <a:graphicData uri="http://schemas.openxmlformats.org/drawingml/2006/table">
            <a:tbl>
              <a:tblPr>
                <a:noFill/>
                <a:tableStyleId>{DEA16444-F34E-4804-BBA8-A53AC711FF5E}</a:tableStyleId>
              </a:tblPr>
              <a:tblGrid>
                <a:gridCol w="4369325"/>
              </a:tblGrid>
              <a:tr h="609575">
                <a:tc>
                  <a:txBody>
                    <a:bodyPr/>
                    <a:lstStyle/>
                    <a:p>
                      <a:pPr indent="0" lvl="0" marL="0" rtl="0" algn="ctr">
                        <a:spcBef>
                          <a:spcPts val="0"/>
                        </a:spcBef>
                        <a:spcAft>
                          <a:spcPts val="0"/>
                        </a:spcAft>
                        <a:buNone/>
                      </a:pPr>
                      <a:r>
                        <a:rPr b="1" lang="en-US"/>
                        <a:t>Margin of Power Consumption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t>21</a:t>
                      </a:r>
                      <a:r>
                        <a:rPr b="1" lang="en-US"/>
                        <a:t>.6 Wh - 2.932 Wh = 18.668 Wh (Margin 86.42%)</a:t>
                      </a:r>
                      <a:endParaRPr b="1"/>
                    </a:p>
                  </a:txBody>
                  <a:tcPr marT="91425" marB="91425" marR="91425" marL="91425"/>
                </a:tc>
              </a:tr>
            </a:tbl>
          </a:graphicData>
        </a:graphic>
      </p:graphicFrame>
      <p:sp>
        <p:nvSpPr>
          <p:cNvPr id="2090" name="Google Shape;2090;p151"/>
          <p:cNvSpPr txBox="1"/>
          <p:nvPr/>
        </p:nvSpPr>
        <p:spPr>
          <a:xfrm>
            <a:off x="352575" y="5029988"/>
            <a:ext cx="86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Conclusion:</a:t>
            </a:r>
            <a:r>
              <a:rPr b="1" lang="en-US" sz="1600"/>
              <a:t> Our Battery is sufficient to power all component through the flight</a:t>
            </a:r>
            <a:endParaRPr b="1" sz="1600"/>
          </a:p>
        </p:txBody>
      </p:sp>
      <p:graphicFrame>
        <p:nvGraphicFramePr>
          <p:cNvPr id="2091" name="Google Shape;2091;p151"/>
          <p:cNvGraphicFramePr/>
          <p:nvPr/>
        </p:nvGraphicFramePr>
        <p:xfrm>
          <a:off x="166125" y="5641050"/>
          <a:ext cx="3000000" cy="3000000"/>
        </p:xfrm>
        <a:graphic>
          <a:graphicData uri="http://schemas.openxmlformats.org/drawingml/2006/table">
            <a:tbl>
              <a:tblPr>
                <a:noFill/>
                <a:tableStyleId>{DEA16444-F34E-4804-BBA8-A53AC711FF5E}</a:tableStyleId>
              </a:tblPr>
              <a:tblGrid>
                <a:gridCol w="8811750"/>
              </a:tblGrid>
              <a:tr h="612175">
                <a:tc>
                  <a:txBody>
                    <a:bodyPr/>
                    <a:lstStyle/>
                    <a:p>
                      <a:pPr indent="0" lvl="0" marL="0" rtl="0" algn="l">
                        <a:spcBef>
                          <a:spcPts val="0"/>
                        </a:spcBef>
                        <a:spcAft>
                          <a:spcPts val="0"/>
                        </a:spcAft>
                        <a:buNone/>
                      </a:pPr>
                      <a:r>
                        <a:rPr b="1" lang="en-US"/>
                        <a:t>We will add a final slide adding the consumption calculations of the container and the Payload, since they use the same battery as a source and the final calculation will be better represented there.</a:t>
                      </a:r>
                      <a:endParaRPr b="1"/>
                    </a:p>
                  </a:txBody>
                  <a:tcPr marT="91425" marB="91425" marR="91425" marL="91425">
                    <a:solidFill>
                      <a:srgbClr val="FFE599"/>
                    </a:solidFill>
                  </a:tcPr>
                </a:tc>
              </a:tr>
            </a:tbl>
          </a:graphicData>
        </a:graphic>
      </p:graphicFrame>
      <p:pic>
        <p:nvPicPr>
          <p:cNvPr id="2092" name="Google Shape;2092;p151"/>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15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098" name="Google Shape;2098;p15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99" name="Google Shape;2099;p15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and </a:t>
            </a:r>
            <a:r>
              <a:rPr lang="en-US"/>
              <a:t>Payload</a:t>
            </a:r>
            <a:r>
              <a:rPr b="1" i="0" lang="en-US" sz="2400" u="none" cap="none" strike="noStrike">
                <a:solidFill>
                  <a:schemeClr val="accent2"/>
                </a:solidFill>
                <a:latin typeface="Arial"/>
                <a:ea typeface="Arial"/>
                <a:cs typeface="Arial"/>
                <a:sym typeface="Arial"/>
              </a:rPr>
              <a:t> Power Budget </a:t>
            </a:r>
            <a:endParaRPr/>
          </a:p>
        </p:txBody>
      </p:sp>
      <p:sp>
        <p:nvSpPr>
          <p:cNvPr id="2100" name="Google Shape;2100;p15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101" name="Google Shape;2101;p15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2102" name="Google Shape;2102;p152"/>
          <p:cNvGraphicFramePr/>
          <p:nvPr/>
        </p:nvGraphicFramePr>
        <p:xfrm>
          <a:off x="4803013" y="1218913"/>
          <a:ext cx="3000000" cy="3000000"/>
        </p:xfrm>
        <a:graphic>
          <a:graphicData uri="http://schemas.openxmlformats.org/drawingml/2006/table">
            <a:tbl>
              <a:tblPr>
                <a:noFill/>
                <a:tableStyleId>{DEA16444-F34E-4804-BBA8-A53AC711FF5E}</a:tableStyleId>
              </a:tblPr>
              <a:tblGrid>
                <a:gridCol w="3388475"/>
              </a:tblGrid>
              <a:tr h="396200">
                <a:tc>
                  <a:txBody>
                    <a:bodyPr/>
                    <a:lstStyle/>
                    <a:p>
                      <a:pPr indent="0" lvl="0" marL="0" rtl="0" algn="ctr">
                        <a:spcBef>
                          <a:spcPts val="0"/>
                        </a:spcBef>
                        <a:spcAft>
                          <a:spcPts val="0"/>
                        </a:spcAft>
                        <a:buNone/>
                      </a:pPr>
                      <a:r>
                        <a:rPr b="1" lang="en-US">
                          <a:solidFill>
                            <a:schemeClr val="dk1"/>
                          </a:solidFill>
                        </a:rPr>
                        <a:t>Total Power Consumed in Payload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solidFill>
                            <a:schemeClr val="dk1"/>
                          </a:solidFill>
                        </a:rPr>
                        <a:t>2.932 Wh</a:t>
                      </a:r>
                      <a:endParaRPr b="1"/>
                    </a:p>
                  </a:txBody>
                  <a:tcPr marT="91425" marB="91425" marR="91425" marL="91425"/>
                </a:tc>
              </a:tr>
            </a:tbl>
          </a:graphicData>
        </a:graphic>
      </p:graphicFrame>
      <p:graphicFrame>
        <p:nvGraphicFramePr>
          <p:cNvPr id="2103" name="Google Shape;2103;p152"/>
          <p:cNvGraphicFramePr/>
          <p:nvPr/>
        </p:nvGraphicFramePr>
        <p:xfrm>
          <a:off x="952500" y="2529200"/>
          <a:ext cx="3000000" cy="3000000"/>
        </p:xfrm>
        <a:graphic>
          <a:graphicData uri="http://schemas.openxmlformats.org/drawingml/2006/table">
            <a:tbl>
              <a:tblPr>
                <a:noFill/>
                <a:tableStyleId>{DEA16444-F34E-4804-BBA8-A53AC711FF5E}</a:tableStyleId>
              </a:tblPr>
              <a:tblGrid>
                <a:gridCol w="3619500"/>
                <a:gridCol w="3619500"/>
              </a:tblGrid>
              <a:tr h="381000">
                <a:tc>
                  <a:txBody>
                    <a:bodyPr/>
                    <a:lstStyle/>
                    <a:p>
                      <a:pPr indent="0" lvl="0" marL="0" rtl="0" algn="ctr">
                        <a:spcBef>
                          <a:spcPts val="0"/>
                        </a:spcBef>
                        <a:spcAft>
                          <a:spcPts val="0"/>
                        </a:spcAft>
                        <a:buNone/>
                      </a:pPr>
                      <a:r>
                        <a:rPr b="1" lang="en-US"/>
                        <a:t>Available Total Current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Available Total Power Capacity</a:t>
                      </a:r>
                      <a:endParaRPr b="1"/>
                    </a:p>
                    <a:p>
                      <a:pPr indent="0" lvl="0" marL="0" rtl="0" algn="ctr">
                        <a:spcBef>
                          <a:spcPts val="0"/>
                        </a:spcBef>
                        <a:spcAft>
                          <a:spcPts val="0"/>
                        </a:spcAft>
                        <a:buNone/>
                      </a:pPr>
                      <a:r>
                        <a:rPr b="1" lang="en-US"/>
                        <a:t>(for Two Hours)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b="1" lang="en-US"/>
                        <a:t>3000mAh</a:t>
                      </a:r>
                      <a:endParaRPr b="1"/>
                    </a:p>
                  </a:txBody>
                  <a:tcPr marT="91425" marB="91425" marR="91425" marL="91425"/>
                </a:tc>
                <a:tc>
                  <a:txBody>
                    <a:bodyPr/>
                    <a:lstStyle/>
                    <a:p>
                      <a:pPr indent="0" lvl="0" marL="0" rtl="0" algn="ctr">
                        <a:spcBef>
                          <a:spcPts val="0"/>
                        </a:spcBef>
                        <a:spcAft>
                          <a:spcPts val="0"/>
                        </a:spcAft>
                        <a:buNone/>
                      </a:pPr>
                      <a:r>
                        <a:rPr b="1" lang="en-US"/>
                        <a:t>21</a:t>
                      </a:r>
                      <a:r>
                        <a:rPr b="1" lang="en-US"/>
                        <a:t>.6Wh</a:t>
                      </a:r>
                      <a:endParaRPr b="1"/>
                    </a:p>
                  </a:txBody>
                  <a:tcPr marT="91425" marB="91425" marR="91425" marL="91425"/>
                </a:tc>
              </a:tr>
            </a:tbl>
          </a:graphicData>
        </a:graphic>
      </p:graphicFrame>
      <p:graphicFrame>
        <p:nvGraphicFramePr>
          <p:cNvPr id="2104" name="Google Shape;2104;p152"/>
          <p:cNvGraphicFramePr/>
          <p:nvPr/>
        </p:nvGraphicFramePr>
        <p:xfrm>
          <a:off x="2055000" y="3874850"/>
          <a:ext cx="3000000" cy="3000000"/>
        </p:xfrm>
        <a:graphic>
          <a:graphicData uri="http://schemas.openxmlformats.org/drawingml/2006/table">
            <a:tbl>
              <a:tblPr>
                <a:noFill/>
                <a:tableStyleId>{DEA16444-F34E-4804-BBA8-A53AC711FF5E}</a:tableStyleId>
              </a:tblPr>
              <a:tblGrid>
                <a:gridCol w="5309650"/>
              </a:tblGrid>
              <a:tr h="609575">
                <a:tc>
                  <a:txBody>
                    <a:bodyPr/>
                    <a:lstStyle/>
                    <a:p>
                      <a:pPr indent="0" lvl="0" marL="0" rtl="0" algn="ctr">
                        <a:spcBef>
                          <a:spcPts val="0"/>
                        </a:spcBef>
                        <a:spcAft>
                          <a:spcPts val="0"/>
                        </a:spcAft>
                        <a:buNone/>
                      </a:pPr>
                      <a:r>
                        <a:rPr b="1" lang="en-US"/>
                        <a:t>Margin of Power Consumption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t>21.6</a:t>
                      </a:r>
                      <a:r>
                        <a:rPr b="1" lang="en-US"/>
                        <a:t> Wh - 2.526Wh - 2.932 Wh = 16.142 Wh (Margin 74.73%)</a:t>
                      </a:r>
                      <a:endParaRPr b="1"/>
                    </a:p>
                  </a:txBody>
                  <a:tcPr marT="91425" marB="91425" marR="91425" marL="91425"/>
                </a:tc>
              </a:tr>
            </a:tbl>
          </a:graphicData>
        </a:graphic>
      </p:graphicFrame>
      <p:sp>
        <p:nvSpPr>
          <p:cNvPr id="2105" name="Google Shape;2105;p152"/>
          <p:cNvSpPr txBox="1"/>
          <p:nvPr/>
        </p:nvSpPr>
        <p:spPr>
          <a:xfrm>
            <a:off x="352575" y="5029988"/>
            <a:ext cx="8625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Final </a:t>
            </a:r>
            <a:r>
              <a:rPr b="1" lang="en-US" sz="1800"/>
              <a:t>Conclusion</a:t>
            </a:r>
            <a:endParaRPr b="1" sz="1800"/>
          </a:p>
          <a:p>
            <a:pPr indent="0" lvl="0" marL="0" rtl="0" algn="ctr">
              <a:spcBef>
                <a:spcPts val="0"/>
              </a:spcBef>
              <a:spcAft>
                <a:spcPts val="0"/>
              </a:spcAft>
              <a:buNone/>
            </a:pPr>
            <a:r>
              <a:rPr b="1" lang="en-US" sz="1600"/>
              <a:t> Our Battery is sufficient to power all component through the flight and can operate Two Hours without problems.</a:t>
            </a:r>
            <a:endParaRPr b="1" sz="1600"/>
          </a:p>
        </p:txBody>
      </p:sp>
      <p:graphicFrame>
        <p:nvGraphicFramePr>
          <p:cNvPr id="2106" name="Google Shape;2106;p152"/>
          <p:cNvGraphicFramePr/>
          <p:nvPr/>
        </p:nvGraphicFramePr>
        <p:xfrm>
          <a:off x="952488" y="1218913"/>
          <a:ext cx="3000000" cy="3000000"/>
        </p:xfrm>
        <a:graphic>
          <a:graphicData uri="http://schemas.openxmlformats.org/drawingml/2006/table">
            <a:tbl>
              <a:tblPr>
                <a:noFill/>
                <a:tableStyleId>{DEA16444-F34E-4804-BBA8-A53AC711FF5E}</a:tableStyleId>
              </a:tblPr>
              <a:tblGrid>
                <a:gridCol w="3388475"/>
              </a:tblGrid>
              <a:tr h="396200">
                <a:tc>
                  <a:txBody>
                    <a:bodyPr/>
                    <a:lstStyle/>
                    <a:p>
                      <a:pPr indent="0" lvl="0" marL="0" rtl="0" algn="ctr">
                        <a:spcBef>
                          <a:spcPts val="0"/>
                        </a:spcBef>
                        <a:spcAft>
                          <a:spcPts val="0"/>
                        </a:spcAft>
                        <a:buNone/>
                      </a:pPr>
                      <a:r>
                        <a:rPr b="1" lang="en-US">
                          <a:solidFill>
                            <a:schemeClr val="dk1"/>
                          </a:solidFill>
                        </a:rPr>
                        <a:t>Total Power Consumed in Container (for Two Hours)</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b="1" lang="en-US">
                          <a:solidFill>
                            <a:schemeClr val="dk1"/>
                          </a:solidFill>
                        </a:rPr>
                        <a:t>2</a:t>
                      </a:r>
                      <a:r>
                        <a:rPr b="1" lang="en-US">
                          <a:solidFill>
                            <a:schemeClr val="dk1"/>
                          </a:solidFill>
                        </a:rPr>
                        <a:t>.5259 Wh</a:t>
                      </a:r>
                      <a:endParaRPr b="1"/>
                    </a:p>
                  </a:txBody>
                  <a:tcPr marT="91425" marB="91425" marR="91425" marL="91425"/>
                </a:tc>
              </a:tr>
            </a:tbl>
          </a:graphicData>
        </a:graphic>
      </p:graphicFrame>
      <p:pic>
        <p:nvPicPr>
          <p:cNvPr id="2107" name="Google Shape;2107;p15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15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113" name="Google Shape;2113;p153"/>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14" name="Google Shape;2114;p153"/>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Flight Software (FSW) Design</a:t>
            </a:r>
            <a:endParaRPr/>
          </a:p>
        </p:txBody>
      </p:sp>
      <p:sp>
        <p:nvSpPr>
          <p:cNvPr id="2115" name="Google Shape;2115;p153"/>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a:p>
            <a:pPr indent="0" lvl="0" marL="0" marR="0" rtl="0" algn="ctr">
              <a:lnSpc>
                <a:spcPct val="100000"/>
              </a:lnSpc>
              <a:spcBef>
                <a:spcPts val="0"/>
              </a:spcBef>
              <a:spcAft>
                <a:spcPts val="0"/>
              </a:spcAft>
              <a:buClr>
                <a:schemeClr val="dk1"/>
              </a:buClr>
              <a:buSzPts val="2400"/>
              <a:buFont typeface="Arial"/>
              <a:buNone/>
            </a:pPr>
            <a:r>
              <a:rPr lang="en-US"/>
              <a:t>Enzo Juarez</a:t>
            </a:r>
            <a:endParaRPr/>
          </a:p>
          <a:p>
            <a:pPr indent="0" lvl="0" marL="0" marR="0" rtl="0" algn="ctr">
              <a:lnSpc>
                <a:spcPct val="100000"/>
              </a:lnSpc>
              <a:spcBef>
                <a:spcPts val="0"/>
              </a:spcBef>
              <a:spcAft>
                <a:spcPts val="0"/>
              </a:spcAft>
              <a:buClr>
                <a:schemeClr val="dk1"/>
              </a:buClr>
              <a:buSzPts val="2400"/>
              <a:buFont typeface="Arial"/>
              <a:buNone/>
            </a:pPr>
            <a:r>
              <a:rPr lang="en-US"/>
              <a:t>Juan Esteban Yurquina</a:t>
            </a:r>
            <a:endParaRPr/>
          </a:p>
          <a:p>
            <a:pPr indent="0" lvl="0" marL="0" marR="0" rtl="0" algn="ctr">
              <a:lnSpc>
                <a:spcPct val="100000"/>
              </a:lnSpc>
              <a:spcBef>
                <a:spcPts val="0"/>
              </a:spcBef>
              <a:spcAft>
                <a:spcPts val="0"/>
              </a:spcAft>
              <a:buClr>
                <a:schemeClr val="dk1"/>
              </a:buClr>
              <a:buSzPts val="2400"/>
              <a:buFont typeface="Arial"/>
              <a:buNone/>
            </a:pPr>
            <a:r>
              <a:t/>
            </a:r>
            <a:endParaRPr/>
          </a:p>
        </p:txBody>
      </p:sp>
      <p:pic>
        <p:nvPicPr>
          <p:cNvPr id="2116" name="Google Shape;2116;p15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15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122" name="Google Shape;2122;p15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23" name="Google Shape;2123;p15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FSW Overview</a:t>
            </a:r>
            <a:endParaRPr/>
          </a:p>
        </p:txBody>
      </p:sp>
      <p:sp>
        <p:nvSpPr>
          <p:cNvPr id="2124" name="Google Shape;2124;p15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125" name="Google Shape;2125;p15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26" name="Google Shape;2126;p154"/>
          <p:cNvSpPr txBox="1"/>
          <p:nvPr/>
        </p:nvSpPr>
        <p:spPr>
          <a:xfrm>
            <a:off x="253200" y="1063301"/>
            <a:ext cx="8890800" cy="5187300"/>
          </a:xfrm>
          <a:prstGeom prst="rect">
            <a:avLst/>
          </a:prstGeom>
          <a:noFill/>
          <a:ln>
            <a:noFill/>
          </a:ln>
        </p:spPr>
        <p:txBody>
          <a:bodyPr anchorCtr="0" anchor="t" bIns="91425" lIns="91425" spcFirstLastPara="1" rIns="91425" wrap="square" tIns="91425">
            <a:spAutoFit/>
          </a:bodyPr>
          <a:lstStyle/>
          <a:p>
            <a:pPr indent="0" lvl="0" marL="0" rtl="0" algn="l">
              <a:spcBef>
                <a:spcPts val="480"/>
              </a:spcBef>
              <a:spcAft>
                <a:spcPts val="0"/>
              </a:spcAft>
              <a:buNone/>
            </a:pPr>
            <a:r>
              <a:rPr b="1" lang="en-US">
                <a:solidFill>
                  <a:schemeClr val="dk1"/>
                </a:solidFill>
              </a:rPr>
              <a:t>Programming Languages: </a:t>
            </a:r>
            <a:endParaRPr b="1">
              <a:solidFill>
                <a:schemeClr val="dk1"/>
              </a:solidFill>
            </a:endParaRPr>
          </a:p>
          <a:p>
            <a:pPr indent="-317500" lvl="0" marL="914400" rtl="0" algn="l">
              <a:spcBef>
                <a:spcPts val="480"/>
              </a:spcBef>
              <a:spcAft>
                <a:spcPts val="0"/>
              </a:spcAft>
              <a:buClr>
                <a:schemeClr val="dk1"/>
              </a:buClr>
              <a:buSzPts val="1400"/>
              <a:buChar char="●"/>
            </a:pPr>
            <a:r>
              <a:rPr b="1" lang="en-US">
                <a:solidFill>
                  <a:schemeClr val="dk1"/>
                </a:solidFill>
              </a:rPr>
              <a:t>C/C++ </a:t>
            </a:r>
            <a:endParaRPr b="1">
              <a:solidFill>
                <a:schemeClr val="dk1"/>
              </a:solidFill>
            </a:endParaRPr>
          </a:p>
          <a:p>
            <a:pPr indent="0" lvl="0" marL="0" rtl="0" algn="l">
              <a:spcBef>
                <a:spcPts val="480"/>
              </a:spcBef>
              <a:spcAft>
                <a:spcPts val="0"/>
              </a:spcAft>
              <a:buNone/>
            </a:pPr>
            <a:r>
              <a:t/>
            </a:r>
            <a:endParaRPr b="1">
              <a:solidFill>
                <a:schemeClr val="dk1"/>
              </a:solidFill>
            </a:endParaRPr>
          </a:p>
          <a:p>
            <a:pPr indent="0" lvl="0" marL="0" rtl="0" algn="l">
              <a:spcBef>
                <a:spcPts val="480"/>
              </a:spcBef>
              <a:spcAft>
                <a:spcPts val="0"/>
              </a:spcAft>
              <a:buNone/>
            </a:pPr>
            <a:r>
              <a:rPr b="1" lang="en-US">
                <a:solidFill>
                  <a:schemeClr val="dk1"/>
                </a:solidFill>
              </a:rPr>
              <a:t>Development environments:</a:t>
            </a:r>
            <a:endParaRPr b="1">
              <a:solidFill>
                <a:schemeClr val="dk1"/>
              </a:solidFill>
            </a:endParaRPr>
          </a:p>
          <a:p>
            <a:pPr indent="-317500" lvl="0" marL="914400" rtl="0" algn="l">
              <a:spcBef>
                <a:spcPts val="480"/>
              </a:spcBef>
              <a:spcAft>
                <a:spcPts val="0"/>
              </a:spcAft>
              <a:buClr>
                <a:schemeClr val="dk1"/>
              </a:buClr>
              <a:buSzPts val="1400"/>
              <a:buChar char="●"/>
            </a:pPr>
            <a:r>
              <a:rPr b="1" lang="en-US">
                <a:solidFill>
                  <a:schemeClr val="dk1"/>
                </a:solidFill>
              </a:rPr>
              <a:t>Arduino IDE </a:t>
            </a:r>
            <a:endParaRPr b="1">
              <a:solidFill>
                <a:schemeClr val="dk1"/>
              </a:solidFill>
            </a:endParaRPr>
          </a:p>
          <a:p>
            <a:pPr indent="0" lvl="0" marL="0" rtl="0" algn="l">
              <a:spcBef>
                <a:spcPts val="480"/>
              </a:spcBef>
              <a:spcAft>
                <a:spcPts val="0"/>
              </a:spcAft>
              <a:buNone/>
            </a:pPr>
            <a:r>
              <a:t/>
            </a:r>
            <a:endParaRPr b="1">
              <a:solidFill>
                <a:schemeClr val="dk1"/>
              </a:solidFill>
            </a:endParaRPr>
          </a:p>
          <a:p>
            <a:pPr indent="0" lvl="0" marL="0" rtl="0" algn="l">
              <a:spcBef>
                <a:spcPts val="480"/>
              </a:spcBef>
              <a:spcAft>
                <a:spcPts val="0"/>
              </a:spcAft>
              <a:buNone/>
            </a:pPr>
            <a:r>
              <a:rPr b="1" lang="en-US">
                <a:solidFill>
                  <a:schemeClr val="dk1"/>
                </a:solidFill>
              </a:rPr>
              <a:t>Summary of FSW tasks: </a:t>
            </a:r>
            <a:endParaRPr b="1">
              <a:solidFill>
                <a:schemeClr val="dk1"/>
              </a:solidFill>
            </a:endParaRPr>
          </a:p>
          <a:p>
            <a:pPr indent="0" lvl="0" marL="0" rtl="0" algn="l">
              <a:spcBef>
                <a:spcPts val="480"/>
              </a:spcBef>
              <a:spcAft>
                <a:spcPts val="0"/>
              </a:spcAft>
              <a:buNone/>
            </a:pPr>
            <a:r>
              <a:t/>
            </a:r>
            <a:endParaRPr b="1" sz="1000">
              <a:solidFill>
                <a:schemeClr val="dk1"/>
              </a:solidFill>
            </a:endParaRPr>
          </a:p>
          <a:p>
            <a:pPr indent="-317500" lvl="0" marL="914400" rtl="0" algn="l">
              <a:spcBef>
                <a:spcPts val="480"/>
              </a:spcBef>
              <a:spcAft>
                <a:spcPts val="0"/>
              </a:spcAft>
              <a:buClr>
                <a:schemeClr val="dk1"/>
              </a:buClr>
              <a:buSzPts val="1400"/>
              <a:buChar char="●"/>
            </a:pPr>
            <a:r>
              <a:rPr b="1" lang="en-US">
                <a:solidFill>
                  <a:schemeClr val="dk1"/>
                </a:solidFill>
              </a:rPr>
              <a:t>To collect sensors data and convert it to a value that complies with CanSat requirements. </a:t>
            </a:r>
            <a:endParaRPr b="1">
              <a:solidFill>
                <a:schemeClr val="dk1"/>
              </a:solidFill>
            </a:endParaRPr>
          </a:p>
          <a:p>
            <a:pPr indent="0" lvl="0" marL="0" rtl="0" algn="l">
              <a:spcBef>
                <a:spcPts val="480"/>
              </a:spcBef>
              <a:spcAft>
                <a:spcPts val="0"/>
              </a:spcAft>
              <a:buNone/>
            </a:pPr>
            <a:r>
              <a:t/>
            </a:r>
            <a:endParaRPr b="1" sz="300">
              <a:solidFill>
                <a:schemeClr val="dk1"/>
              </a:solidFill>
            </a:endParaRPr>
          </a:p>
          <a:p>
            <a:pPr indent="-317500" lvl="0" marL="914400" rtl="0" algn="l">
              <a:spcBef>
                <a:spcPts val="480"/>
              </a:spcBef>
              <a:spcAft>
                <a:spcPts val="0"/>
              </a:spcAft>
              <a:buClr>
                <a:schemeClr val="dk1"/>
              </a:buClr>
              <a:buSzPts val="1400"/>
              <a:buChar char="●"/>
            </a:pPr>
            <a:r>
              <a:rPr b="1" lang="en-US">
                <a:solidFill>
                  <a:schemeClr val="dk1"/>
                </a:solidFill>
              </a:rPr>
              <a:t>Send data to the Ground control station and store it to an onboard backup EEPROM. </a:t>
            </a:r>
            <a:endParaRPr b="1">
              <a:solidFill>
                <a:schemeClr val="dk1"/>
              </a:solidFill>
            </a:endParaRPr>
          </a:p>
          <a:p>
            <a:pPr indent="0" lvl="0" marL="0" rtl="0" algn="l">
              <a:spcBef>
                <a:spcPts val="480"/>
              </a:spcBef>
              <a:spcAft>
                <a:spcPts val="0"/>
              </a:spcAft>
              <a:buNone/>
            </a:pPr>
            <a:r>
              <a:t/>
            </a:r>
            <a:endParaRPr b="1" sz="300">
              <a:solidFill>
                <a:schemeClr val="dk1"/>
              </a:solidFill>
            </a:endParaRPr>
          </a:p>
          <a:p>
            <a:pPr indent="-317500" lvl="0" marL="914400" rtl="0" algn="l">
              <a:spcBef>
                <a:spcPts val="480"/>
              </a:spcBef>
              <a:spcAft>
                <a:spcPts val="0"/>
              </a:spcAft>
              <a:buClr>
                <a:schemeClr val="dk1"/>
              </a:buClr>
              <a:buSzPts val="1400"/>
              <a:buChar char="●"/>
            </a:pPr>
            <a:r>
              <a:rPr b="1" lang="en-US">
                <a:solidFill>
                  <a:schemeClr val="dk1"/>
                </a:solidFill>
              </a:rPr>
              <a:t>Monitor altitude changes to trigger payload releases.</a:t>
            </a:r>
            <a:endParaRPr b="1">
              <a:solidFill>
                <a:schemeClr val="dk1"/>
              </a:solidFill>
            </a:endParaRPr>
          </a:p>
          <a:p>
            <a:pPr indent="0" lvl="0" marL="0" rtl="0" algn="l">
              <a:spcBef>
                <a:spcPts val="480"/>
              </a:spcBef>
              <a:spcAft>
                <a:spcPts val="0"/>
              </a:spcAft>
              <a:buNone/>
            </a:pPr>
            <a:r>
              <a:t/>
            </a:r>
            <a:endParaRPr b="1" sz="300">
              <a:solidFill>
                <a:schemeClr val="dk1"/>
              </a:solidFill>
            </a:endParaRPr>
          </a:p>
          <a:p>
            <a:pPr indent="-317500" lvl="0" marL="914400" rtl="0" algn="l">
              <a:spcBef>
                <a:spcPts val="480"/>
              </a:spcBef>
              <a:spcAft>
                <a:spcPts val="0"/>
              </a:spcAft>
              <a:buClr>
                <a:schemeClr val="dk1"/>
              </a:buClr>
              <a:buSzPts val="1400"/>
              <a:buChar char="●"/>
            </a:pPr>
            <a:r>
              <a:rPr b="1" lang="en-US">
                <a:solidFill>
                  <a:schemeClr val="dk1"/>
                </a:solidFill>
              </a:rPr>
              <a:t>Activate audio beacon after landing.</a:t>
            </a:r>
            <a:endParaRPr b="1">
              <a:solidFill>
                <a:schemeClr val="dk1"/>
              </a:solidFill>
            </a:endParaRPr>
          </a:p>
          <a:p>
            <a:pPr indent="0" lvl="0" marL="0" rtl="0" algn="l">
              <a:spcBef>
                <a:spcPts val="480"/>
              </a:spcBef>
              <a:spcAft>
                <a:spcPts val="0"/>
              </a:spcAft>
              <a:buNone/>
            </a:pPr>
            <a:r>
              <a:t/>
            </a:r>
            <a:endParaRPr b="1" sz="300">
              <a:solidFill>
                <a:schemeClr val="dk1"/>
              </a:solidFill>
            </a:endParaRPr>
          </a:p>
          <a:p>
            <a:pPr indent="-317500" lvl="0" marL="914400" rtl="0" algn="l">
              <a:spcBef>
                <a:spcPts val="480"/>
              </a:spcBef>
              <a:spcAft>
                <a:spcPts val="0"/>
              </a:spcAft>
              <a:buClr>
                <a:schemeClr val="dk1"/>
              </a:buClr>
              <a:buSzPts val="1400"/>
              <a:buChar char="●"/>
            </a:pPr>
            <a:r>
              <a:rPr b="1" lang="en-US">
                <a:solidFill>
                  <a:schemeClr val="dk1"/>
                </a:solidFill>
              </a:rPr>
              <a:t>Activate mechanisms in the correct time</a:t>
            </a:r>
            <a:endParaRPr b="1">
              <a:solidFill>
                <a:schemeClr val="dk1"/>
              </a:solidFill>
            </a:endParaRPr>
          </a:p>
          <a:p>
            <a:pPr indent="0" lvl="0" marL="0" rtl="0" algn="l">
              <a:spcBef>
                <a:spcPts val="480"/>
              </a:spcBef>
              <a:spcAft>
                <a:spcPts val="0"/>
              </a:spcAft>
              <a:buNone/>
            </a:pPr>
            <a:r>
              <a:t/>
            </a:r>
            <a:endParaRPr b="1" sz="300">
              <a:solidFill>
                <a:schemeClr val="dk1"/>
              </a:solidFill>
            </a:endParaRPr>
          </a:p>
          <a:p>
            <a:pPr indent="-317500" lvl="0" marL="914400" rtl="0" algn="l">
              <a:spcBef>
                <a:spcPts val="480"/>
              </a:spcBef>
              <a:spcAft>
                <a:spcPts val="0"/>
              </a:spcAft>
              <a:buClr>
                <a:schemeClr val="dk1"/>
              </a:buClr>
              <a:buSzPts val="1400"/>
              <a:buChar char="●"/>
            </a:pPr>
            <a:r>
              <a:rPr b="1" lang="en-US">
                <a:solidFill>
                  <a:schemeClr val="dk1"/>
                </a:solidFill>
              </a:rPr>
              <a:t>Ensure telemetry frequency is 1Hz and 4 Hz when payload is released</a:t>
            </a:r>
            <a:endParaRPr b="1">
              <a:solidFill>
                <a:schemeClr val="dk1"/>
              </a:solidFill>
            </a:endParaRPr>
          </a:p>
          <a:p>
            <a:pPr indent="0" lvl="0" marL="0" rtl="0" algn="l">
              <a:spcBef>
                <a:spcPts val="480"/>
              </a:spcBef>
              <a:spcAft>
                <a:spcPts val="0"/>
              </a:spcAft>
              <a:buNone/>
            </a:pPr>
            <a:r>
              <a:t/>
            </a:r>
            <a:endParaRPr b="1" sz="300">
              <a:solidFill>
                <a:schemeClr val="dk1"/>
              </a:solidFill>
            </a:endParaRPr>
          </a:p>
          <a:p>
            <a:pPr indent="-317500" lvl="0" marL="914400" rtl="0" algn="l">
              <a:spcBef>
                <a:spcPts val="480"/>
              </a:spcBef>
              <a:spcAft>
                <a:spcPts val="0"/>
              </a:spcAft>
              <a:buClr>
                <a:schemeClr val="dk1"/>
              </a:buClr>
              <a:buSzPts val="1400"/>
              <a:buChar char="●"/>
            </a:pPr>
            <a:r>
              <a:rPr b="1" lang="en-US">
                <a:solidFill>
                  <a:schemeClr val="dk1"/>
                </a:solidFill>
              </a:rPr>
              <a:t>Design a software architecture such that the processor can fully recover from a sudden power loss that might occur in any time during the mission and for arbitrary duration</a:t>
            </a:r>
            <a:endParaRPr b="1">
              <a:solidFill>
                <a:schemeClr val="dk1"/>
              </a:solidFill>
            </a:endParaRPr>
          </a:p>
          <a:p>
            <a:pPr indent="0" lvl="0" marL="0" rtl="0" algn="l">
              <a:spcBef>
                <a:spcPts val="480"/>
              </a:spcBef>
              <a:spcAft>
                <a:spcPts val="0"/>
              </a:spcAft>
              <a:buNone/>
            </a:pPr>
            <a:r>
              <a:t/>
            </a:r>
            <a:endParaRPr b="1" sz="300">
              <a:solidFill>
                <a:schemeClr val="dk1"/>
              </a:solidFill>
            </a:endParaRPr>
          </a:p>
        </p:txBody>
      </p:sp>
      <p:pic>
        <p:nvPicPr>
          <p:cNvPr id="2127" name="Google Shape;2127;p15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15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133" name="Google Shape;2133;p15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34" name="Google Shape;2134;p15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FSW Overview</a:t>
            </a:r>
            <a:endParaRPr/>
          </a:p>
        </p:txBody>
      </p:sp>
      <p:sp>
        <p:nvSpPr>
          <p:cNvPr id="2135" name="Google Shape;2135;p15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136" name="Google Shape;2136;p15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37" name="Google Shape;2137;p155"/>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a:solidFill>
                  <a:srgbClr val="000000"/>
                </a:solidFill>
              </a:rPr>
              <a:t>FSW Task:</a:t>
            </a:r>
            <a:endParaRPr b="1">
              <a:solidFill>
                <a:srgbClr val="000000"/>
              </a:solidFill>
            </a:endParaRPr>
          </a:p>
          <a:p>
            <a:pPr indent="0" lvl="0" marL="0" rtl="0" algn="l">
              <a:spcBef>
                <a:spcPts val="480"/>
              </a:spcBef>
              <a:spcAft>
                <a:spcPts val="0"/>
              </a:spcAft>
              <a:buNone/>
            </a:pPr>
            <a:r>
              <a:t/>
            </a:r>
            <a:endParaRPr b="1">
              <a:solidFill>
                <a:srgbClr val="000000"/>
              </a:solidFill>
            </a:endParaRPr>
          </a:p>
        </p:txBody>
      </p:sp>
      <p:graphicFrame>
        <p:nvGraphicFramePr>
          <p:cNvPr id="2138" name="Google Shape;2138;p155"/>
          <p:cNvGraphicFramePr/>
          <p:nvPr/>
        </p:nvGraphicFramePr>
        <p:xfrm>
          <a:off x="228600" y="1472200"/>
          <a:ext cx="3000000" cy="3000000"/>
        </p:xfrm>
        <a:graphic>
          <a:graphicData uri="http://schemas.openxmlformats.org/drawingml/2006/table">
            <a:tbl>
              <a:tblPr>
                <a:noFill/>
                <a:tableStyleId>{DEA16444-F34E-4804-BBA8-A53AC711FF5E}</a:tableStyleId>
              </a:tblPr>
              <a:tblGrid>
                <a:gridCol w="4343400"/>
                <a:gridCol w="4343400"/>
              </a:tblGrid>
              <a:tr h="148050">
                <a:tc>
                  <a:txBody>
                    <a:bodyPr/>
                    <a:lstStyle/>
                    <a:p>
                      <a:pPr indent="0" lvl="0" marL="0" rtl="0" algn="ctr">
                        <a:spcBef>
                          <a:spcPts val="0"/>
                        </a:spcBef>
                        <a:spcAft>
                          <a:spcPts val="0"/>
                        </a:spcAft>
                        <a:buNone/>
                      </a:pPr>
                      <a:r>
                        <a:rPr lang="en-US"/>
                        <a:t>Container</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Payload</a:t>
                      </a:r>
                      <a:endParaRPr/>
                    </a:p>
                  </a:txBody>
                  <a:tcPr marT="91425" marB="91425" marR="91425" marL="91425" anchor="ctr">
                    <a:solidFill>
                      <a:srgbClr val="FFFF00"/>
                    </a:solidFill>
                  </a:tcPr>
                </a:tc>
              </a:tr>
              <a:tr h="227750">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To collect sensors data and convert it to a value that complies with CanSat requirements.</a:t>
                      </a:r>
                      <a:endParaRPr/>
                    </a:p>
                  </a:txBody>
                  <a:tcPr marT="91425" marB="91425" marR="91425" marL="91425" anchor="ctr"/>
                </a:tc>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To collect sensors data and convert it to a value that complies with CanSat requirements.</a:t>
                      </a:r>
                      <a:endParaRPr/>
                    </a:p>
                  </a:txBody>
                  <a:tcPr marT="91425" marB="91425" marR="91425" marL="91425" anchor="ctr"/>
                </a:tc>
              </a:tr>
              <a:tr h="227750">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Send data to the Ground control station and store it to an onboard backup EEPROM. </a:t>
                      </a:r>
                      <a:endParaRPr b="1">
                        <a:solidFill>
                          <a:srgbClr val="000000"/>
                        </a:solidFill>
                      </a:endParaRPr>
                    </a:p>
                  </a:txBody>
                  <a:tcPr marT="91425" marB="91425" marR="91425" marL="91425" anchor="ctr"/>
                </a:tc>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Send data to the container and store it to an onboard backup EEPROM. </a:t>
                      </a:r>
                      <a:endParaRPr b="1">
                        <a:solidFill>
                          <a:srgbClr val="000000"/>
                        </a:solidFill>
                      </a:endParaRPr>
                    </a:p>
                  </a:txBody>
                  <a:tcPr marT="91425" marB="91425" marR="91425" marL="91425" anchor="ctr"/>
                </a:tc>
              </a:tr>
              <a:tr h="250525">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Monitor altitude changes to trigger payload releases</a:t>
                      </a:r>
                      <a:endParaRPr b="1">
                        <a:solidFill>
                          <a:srgbClr val="000000"/>
                        </a:solidFill>
                      </a:endParaRPr>
                    </a:p>
                  </a:txBody>
                  <a:tcPr marT="91425" marB="91425" marR="91425" marL="91425" anchor="ctr"/>
                </a:tc>
                <a:tc>
                  <a:txBody>
                    <a:bodyPr/>
                    <a:lstStyle/>
                    <a:p>
                      <a:pPr indent="0" lvl="0" marL="0" rtl="0" algn="ctr">
                        <a:spcBef>
                          <a:spcPts val="480"/>
                        </a:spcBef>
                        <a:spcAft>
                          <a:spcPts val="0"/>
                        </a:spcAft>
                        <a:buClr>
                          <a:srgbClr val="000000"/>
                        </a:buClr>
                        <a:buSzPts val="1100"/>
                        <a:buFont typeface="Arial"/>
                        <a:buNone/>
                      </a:pPr>
                      <a:r>
                        <a:rPr b="1" lang="en-US">
                          <a:solidFill>
                            <a:srgbClr val="000000"/>
                          </a:solidFill>
                        </a:rPr>
                        <a:t>Ensure telemetry frequency is </a:t>
                      </a:r>
                      <a:r>
                        <a:rPr b="1" lang="en-US"/>
                        <a:t>4</a:t>
                      </a:r>
                      <a:r>
                        <a:rPr b="1" lang="en-US">
                          <a:solidFill>
                            <a:srgbClr val="000000"/>
                          </a:solidFill>
                        </a:rPr>
                        <a:t>Hz</a:t>
                      </a:r>
                      <a:endParaRPr b="1">
                        <a:solidFill>
                          <a:srgbClr val="000000"/>
                        </a:solidFill>
                      </a:endParaRPr>
                    </a:p>
                    <a:p>
                      <a:pPr indent="0" lvl="0" marL="0" rtl="0" algn="ctr">
                        <a:spcBef>
                          <a:spcPts val="480"/>
                        </a:spcBef>
                        <a:spcAft>
                          <a:spcPts val="0"/>
                        </a:spcAft>
                        <a:buNone/>
                      </a:pPr>
                      <a:r>
                        <a:t/>
                      </a:r>
                      <a:endParaRPr b="1">
                        <a:solidFill>
                          <a:srgbClr val="000000"/>
                        </a:solidFill>
                      </a:endParaRPr>
                    </a:p>
                  </a:txBody>
                  <a:tcPr marT="91425" marB="91425" marR="91425" marL="91425" anchor="ctr"/>
                </a:tc>
              </a:tr>
              <a:tr h="751875">
                <a:tc>
                  <a:txBody>
                    <a:bodyPr/>
                    <a:lstStyle/>
                    <a:p>
                      <a:pPr indent="0" lvl="0" marL="0" rtl="0" algn="ctr">
                        <a:spcBef>
                          <a:spcPts val="480"/>
                        </a:spcBef>
                        <a:spcAft>
                          <a:spcPts val="0"/>
                        </a:spcAft>
                        <a:buClr>
                          <a:srgbClr val="000000"/>
                        </a:buClr>
                        <a:buSzPts val="2400"/>
                        <a:buFont typeface="Arial"/>
                        <a:buNone/>
                      </a:pPr>
                      <a:r>
                        <a:rPr b="1" lang="en-US">
                          <a:solidFill>
                            <a:srgbClr val="000000"/>
                          </a:solidFill>
                        </a:rPr>
                        <a:t>Activate audio beacon after landing</a:t>
                      </a:r>
                      <a:endParaRPr b="1">
                        <a:solidFill>
                          <a:srgbClr val="000000"/>
                        </a:solidFill>
                      </a:endParaRPr>
                    </a:p>
                  </a:txBody>
                  <a:tcPr marT="91425" marB="91425" marR="91425" marL="91425" anchor="ctr"/>
                </a:tc>
                <a:tc rowSpan="3">
                  <a:txBody>
                    <a:bodyPr/>
                    <a:lstStyle/>
                    <a:p>
                      <a:pPr indent="0" lvl="0" marL="0" rtl="0" algn="l">
                        <a:spcBef>
                          <a:spcPts val="480"/>
                        </a:spcBef>
                        <a:spcAft>
                          <a:spcPts val="0"/>
                        </a:spcAft>
                        <a:buNone/>
                      </a:pPr>
                      <a:r>
                        <a:rPr b="1" lang="en-US">
                          <a:solidFill>
                            <a:srgbClr val="000000"/>
                          </a:solidFill>
                        </a:rPr>
                        <a:t>Recover from a sudden power loss that might occur in any time during the mission and for arbitrary duration</a:t>
                      </a:r>
                      <a:endParaRPr b="1">
                        <a:solidFill>
                          <a:srgbClr val="000000"/>
                        </a:solidFill>
                      </a:endParaRPr>
                    </a:p>
                    <a:p>
                      <a:pPr indent="0" lvl="0" marL="0" rtl="0" algn="ctr">
                        <a:spcBef>
                          <a:spcPts val="480"/>
                        </a:spcBef>
                        <a:spcAft>
                          <a:spcPts val="0"/>
                        </a:spcAft>
                        <a:buNone/>
                      </a:pPr>
                      <a:r>
                        <a:t/>
                      </a:r>
                      <a:endParaRPr b="1">
                        <a:solidFill>
                          <a:srgbClr val="000000"/>
                        </a:solidFill>
                      </a:endParaRPr>
                    </a:p>
                  </a:txBody>
                  <a:tcPr marT="91425" marB="91425" marR="91425" marL="91425" anchor="ctr"/>
                </a:tc>
              </a:tr>
              <a:tr h="156225">
                <a:tc>
                  <a:txBody>
                    <a:bodyPr/>
                    <a:lstStyle/>
                    <a:p>
                      <a:pPr indent="0" lvl="0" marL="0" rtl="0" algn="ctr">
                        <a:spcBef>
                          <a:spcPts val="480"/>
                        </a:spcBef>
                        <a:spcAft>
                          <a:spcPts val="0"/>
                        </a:spcAft>
                        <a:buClr>
                          <a:srgbClr val="000000"/>
                        </a:buClr>
                        <a:buSzPts val="1100"/>
                        <a:buFont typeface="Arial"/>
                        <a:buNone/>
                      </a:pPr>
                      <a:r>
                        <a:rPr b="1" lang="en-US">
                          <a:solidFill>
                            <a:srgbClr val="000000"/>
                          </a:solidFill>
                        </a:rPr>
                        <a:t>Activate mechanisms in the correct time</a:t>
                      </a:r>
                      <a:endParaRPr b="1">
                        <a:solidFill>
                          <a:srgbClr val="000000"/>
                        </a:solidFill>
                      </a:endParaRPr>
                    </a:p>
                  </a:txBody>
                  <a:tcPr marT="91425" marB="91425" marR="91425" marL="91425" anchor="ctr"/>
                </a:tc>
                <a:tc vMerge="1"/>
              </a:tr>
              <a:tr h="250525">
                <a:tc>
                  <a:txBody>
                    <a:bodyPr/>
                    <a:lstStyle/>
                    <a:p>
                      <a:pPr indent="0" lvl="0" marL="0" rtl="0" algn="ctr">
                        <a:spcBef>
                          <a:spcPts val="480"/>
                        </a:spcBef>
                        <a:spcAft>
                          <a:spcPts val="0"/>
                        </a:spcAft>
                        <a:buClr>
                          <a:srgbClr val="000000"/>
                        </a:buClr>
                        <a:buSzPts val="1100"/>
                        <a:buFont typeface="Arial"/>
                        <a:buNone/>
                      </a:pPr>
                      <a:r>
                        <a:rPr b="1" lang="en-US">
                          <a:solidFill>
                            <a:srgbClr val="000000"/>
                          </a:solidFill>
                        </a:rPr>
                        <a:t>Ensure telemetry frequency is 1Hz</a:t>
                      </a:r>
                      <a:endParaRPr b="1">
                        <a:solidFill>
                          <a:srgbClr val="000000"/>
                        </a:solidFill>
                      </a:endParaRPr>
                    </a:p>
                    <a:p>
                      <a:pPr indent="0" lvl="0" marL="0" rtl="0" algn="ctr">
                        <a:spcBef>
                          <a:spcPts val="480"/>
                        </a:spcBef>
                        <a:spcAft>
                          <a:spcPts val="0"/>
                        </a:spcAft>
                        <a:buNone/>
                      </a:pPr>
                      <a:r>
                        <a:t/>
                      </a:r>
                      <a:endParaRPr b="1">
                        <a:solidFill>
                          <a:srgbClr val="000000"/>
                        </a:solidFill>
                      </a:endParaRPr>
                    </a:p>
                  </a:txBody>
                  <a:tcPr marT="91425" marB="91425" marR="91425" marL="91425" anchor="ctr"/>
                </a:tc>
                <a:tc vMerge="1"/>
              </a:tr>
            </a:tbl>
          </a:graphicData>
        </a:graphic>
      </p:graphicFrame>
      <p:pic>
        <p:nvPicPr>
          <p:cNvPr id="2139" name="Google Shape;2139;p155"/>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349" name="Google Shape;349;p39"/>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350" name="Google Shape;350;p3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51" name="Google Shape;351;p3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52" name="Google Shape;352;p3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353" name="Google Shape;353;p39"/>
          <p:cNvGraphicFramePr/>
          <p:nvPr/>
        </p:nvGraphicFramePr>
        <p:xfrm>
          <a:off x="228600" y="1197175"/>
          <a:ext cx="3000000" cy="3000000"/>
        </p:xfrm>
        <a:graphic>
          <a:graphicData uri="http://schemas.openxmlformats.org/drawingml/2006/table">
            <a:tbl>
              <a:tblPr>
                <a:noFill/>
                <a:tableStyleId>{DEA16444-F34E-4804-BBA8-A53AC711FF5E}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37</a:t>
                      </a:r>
                      <a:endParaRPr/>
                    </a:p>
                  </a:txBody>
                  <a:tcPr marT="91425" marB="91425" marR="91425" marL="91425"/>
                </a:tc>
                <a:tc>
                  <a:txBody>
                    <a:bodyPr/>
                    <a:lstStyle/>
                    <a:p>
                      <a:pPr indent="0" lvl="0" marL="0" rtl="0" algn="ctr">
                        <a:spcBef>
                          <a:spcPts val="0"/>
                        </a:spcBef>
                        <a:spcAft>
                          <a:spcPts val="0"/>
                        </a:spcAft>
                        <a:buNone/>
                      </a:pPr>
                      <a:r>
                        <a:rPr lang="en-US"/>
                        <a:t>An easily accessible battery compartment must be included allowing batteries to be installed or removed in less than a minute and not require a total disassembly of the CanSat.</a:t>
                      </a:r>
                      <a:endParaRPr/>
                    </a:p>
                  </a:txBody>
                  <a:tcPr marT="91425" marB="91425" marR="91425" marL="91425"/>
                </a:tc>
              </a:tr>
              <a:tr h="381000">
                <a:tc>
                  <a:txBody>
                    <a:bodyPr/>
                    <a:lstStyle/>
                    <a:p>
                      <a:pPr indent="0" lvl="0" marL="0" rtl="0" algn="ctr">
                        <a:spcBef>
                          <a:spcPts val="0"/>
                        </a:spcBef>
                        <a:spcAft>
                          <a:spcPts val="0"/>
                        </a:spcAft>
                        <a:buNone/>
                      </a:pPr>
                      <a:r>
                        <a:rPr lang="en-US"/>
                        <a:t>38</a:t>
                      </a:r>
                      <a:endParaRPr/>
                    </a:p>
                  </a:txBody>
                  <a:tcPr marT="91425" marB="91425" marR="91425" marL="91425"/>
                </a:tc>
                <a:tc>
                  <a:txBody>
                    <a:bodyPr/>
                    <a:lstStyle/>
                    <a:p>
                      <a:pPr indent="0" lvl="0" marL="0" rtl="0" algn="ctr">
                        <a:spcBef>
                          <a:spcPts val="0"/>
                        </a:spcBef>
                        <a:spcAft>
                          <a:spcPts val="0"/>
                        </a:spcAft>
                        <a:buNone/>
                      </a:pPr>
                      <a:r>
                        <a:rPr lang="en-US"/>
                        <a:t>Spring contacts shall not be used for making electrical connections to batteries. Shock forces can cause momentary disconnects.</a:t>
                      </a:r>
                      <a:endParaRPr/>
                    </a:p>
                  </a:txBody>
                  <a:tcPr marT="91425" marB="91425" marR="91425" marL="91425"/>
                </a:tc>
              </a:tr>
              <a:tr h="381000">
                <a:tc>
                  <a:txBody>
                    <a:bodyPr/>
                    <a:lstStyle/>
                    <a:p>
                      <a:pPr indent="0" lvl="0" marL="0" rtl="0" algn="ctr">
                        <a:spcBef>
                          <a:spcPts val="0"/>
                        </a:spcBef>
                        <a:spcAft>
                          <a:spcPts val="0"/>
                        </a:spcAft>
                        <a:buNone/>
                      </a:pPr>
                      <a:r>
                        <a:rPr lang="en-US"/>
                        <a:t>39</a:t>
                      </a:r>
                      <a:endParaRPr/>
                    </a:p>
                  </a:txBody>
                  <a:tcPr marT="91425" marB="91425" marR="91425" marL="91425"/>
                </a:tc>
                <a:tc>
                  <a:txBody>
                    <a:bodyPr/>
                    <a:lstStyle/>
                    <a:p>
                      <a:pPr indent="0" lvl="0" marL="0" rtl="0" algn="ctr">
                        <a:spcBef>
                          <a:spcPts val="0"/>
                        </a:spcBef>
                        <a:spcAft>
                          <a:spcPts val="0"/>
                        </a:spcAft>
                        <a:buNone/>
                      </a:pPr>
                      <a:r>
                        <a:rPr lang="en-US"/>
                        <a:t>The Cansat must operate during the environmental tests laid out in Section 3.5.</a:t>
                      </a:r>
                      <a:endParaRPr/>
                    </a:p>
                  </a:txBody>
                  <a:tcPr marT="91425" marB="91425" marR="91425" marL="91425"/>
                </a:tc>
              </a:tr>
              <a:tr h="381000">
                <a:tc>
                  <a:txBody>
                    <a:bodyPr/>
                    <a:lstStyle/>
                    <a:p>
                      <a:pPr indent="0" lvl="0" marL="0" rtl="0" algn="ctr">
                        <a:spcBef>
                          <a:spcPts val="0"/>
                        </a:spcBef>
                        <a:spcAft>
                          <a:spcPts val="0"/>
                        </a:spcAft>
                        <a:buNone/>
                      </a:pPr>
                      <a:r>
                        <a:rPr lang="en-US"/>
                        <a:t>40</a:t>
                      </a:r>
                      <a:endParaRPr/>
                    </a:p>
                  </a:txBody>
                  <a:tcPr marT="91425" marB="91425" marR="91425" marL="91425"/>
                </a:tc>
                <a:tc>
                  <a:txBody>
                    <a:bodyPr/>
                    <a:lstStyle/>
                    <a:p>
                      <a:pPr indent="0" lvl="0" marL="0" rtl="0" algn="ctr">
                        <a:spcBef>
                          <a:spcPts val="0"/>
                        </a:spcBef>
                        <a:spcAft>
                          <a:spcPts val="0"/>
                        </a:spcAft>
                        <a:buNone/>
                      </a:pPr>
                      <a:r>
                        <a:rPr lang="en-US"/>
                        <a:t>The Cansat shall operate for a minimum of two hours when integrated into the rocket.</a:t>
                      </a:r>
                      <a:endParaRPr/>
                    </a:p>
                  </a:txBody>
                  <a:tcPr marT="91425" marB="91425" marR="91425" marL="91425"/>
                </a:tc>
              </a:tr>
              <a:tr h="381000">
                <a:tc>
                  <a:txBody>
                    <a:bodyPr/>
                    <a:lstStyle/>
                    <a:p>
                      <a:pPr indent="0" lvl="0" marL="0" rtl="0" algn="ctr">
                        <a:spcBef>
                          <a:spcPts val="0"/>
                        </a:spcBef>
                        <a:spcAft>
                          <a:spcPts val="0"/>
                        </a:spcAft>
                        <a:buNone/>
                      </a:pPr>
                      <a:r>
                        <a:rPr lang="en-US"/>
                        <a:t>41</a:t>
                      </a:r>
                      <a:endParaRPr/>
                    </a:p>
                  </a:txBody>
                  <a:tcPr marT="91425" marB="91425" marR="91425" marL="91425"/>
                </a:tc>
                <a:tc>
                  <a:txBody>
                    <a:bodyPr/>
                    <a:lstStyle/>
                    <a:p>
                      <a:pPr indent="0" lvl="0" marL="0" rtl="0" algn="ctr">
                        <a:spcBef>
                          <a:spcPts val="0"/>
                        </a:spcBef>
                        <a:spcAft>
                          <a:spcPts val="0"/>
                        </a:spcAft>
                        <a:buNone/>
                      </a:pPr>
                      <a:r>
                        <a:rPr lang="en-US"/>
                        <a:t>The science payload shall have their NETID/PANID set to their team number plus 5000. If the team number is 1000, sensor payload NETID is 6000.</a:t>
                      </a:r>
                      <a:endParaRPr/>
                    </a:p>
                  </a:txBody>
                  <a:tcPr marT="91425" marB="91425" marR="91425" marL="91425"/>
                </a:tc>
              </a:tr>
              <a:tr h="381000">
                <a:tc>
                  <a:txBody>
                    <a:bodyPr/>
                    <a:lstStyle/>
                    <a:p>
                      <a:pPr indent="0" lvl="0" marL="0" rtl="0" algn="ctr">
                        <a:spcBef>
                          <a:spcPts val="0"/>
                        </a:spcBef>
                        <a:spcAft>
                          <a:spcPts val="0"/>
                        </a:spcAft>
                        <a:buNone/>
                      </a:pPr>
                      <a:r>
                        <a:rPr lang="en-US"/>
                        <a:t>42</a:t>
                      </a:r>
                      <a:endParaRPr/>
                    </a:p>
                  </a:txBody>
                  <a:tcPr marT="91425" marB="91425" marR="91425" marL="91425"/>
                </a:tc>
                <a:tc>
                  <a:txBody>
                    <a:bodyPr/>
                    <a:lstStyle/>
                    <a:p>
                      <a:pPr indent="0" lvl="0" marL="0" rtl="0" algn="ctr">
                        <a:spcBef>
                          <a:spcPts val="0"/>
                        </a:spcBef>
                        <a:spcAft>
                          <a:spcPts val="0"/>
                        </a:spcAft>
                        <a:buNone/>
                      </a:pPr>
                      <a:r>
                        <a:rPr lang="en-US"/>
                        <a:t>The science payload shall transmit sensor telemetry to the container when polled.</a:t>
                      </a:r>
                      <a:endParaRPr/>
                    </a:p>
                  </a:txBody>
                  <a:tcPr marT="91425" marB="91425" marR="91425" marL="91425"/>
                </a:tc>
              </a:tr>
              <a:tr h="381000">
                <a:tc>
                  <a:txBody>
                    <a:bodyPr/>
                    <a:lstStyle/>
                    <a:p>
                      <a:pPr indent="0" lvl="0" marL="0" rtl="0" algn="ctr">
                        <a:spcBef>
                          <a:spcPts val="0"/>
                        </a:spcBef>
                        <a:spcAft>
                          <a:spcPts val="0"/>
                        </a:spcAft>
                        <a:buNone/>
                      </a:pPr>
                      <a:r>
                        <a:rPr lang="en-US"/>
                        <a:t>43</a:t>
                      </a:r>
                      <a:endParaRPr/>
                    </a:p>
                  </a:txBody>
                  <a:tcPr marT="91425" marB="91425" marR="91425" marL="91425"/>
                </a:tc>
                <a:tc>
                  <a:txBody>
                    <a:bodyPr/>
                    <a:lstStyle/>
                    <a:p>
                      <a:pPr indent="0" lvl="0" marL="0" rtl="0" algn="ctr">
                        <a:spcBef>
                          <a:spcPts val="0"/>
                        </a:spcBef>
                        <a:spcAft>
                          <a:spcPts val="0"/>
                        </a:spcAft>
                        <a:buNone/>
                      </a:pPr>
                      <a:r>
                        <a:rPr b="1" lang="en-US"/>
                        <a:t>Missing in mission guide</a:t>
                      </a:r>
                      <a:endParaRPr b="1"/>
                    </a:p>
                  </a:txBody>
                  <a:tcPr marT="91425" marB="91425" marR="91425" marL="91425"/>
                </a:tc>
              </a:tr>
              <a:tr h="381000">
                <a:tc>
                  <a:txBody>
                    <a:bodyPr/>
                    <a:lstStyle/>
                    <a:p>
                      <a:pPr indent="0" lvl="0" marL="0" rtl="0" algn="ctr">
                        <a:spcBef>
                          <a:spcPts val="0"/>
                        </a:spcBef>
                        <a:spcAft>
                          <a:spcPts val="0"/>
                        </a:spcAft>
                        <a:buNone/>
                      </a:pPr>
                      <a:r>
                        <a:rPr lang="en-US"/>
                        <a:t>44</a:t>
                      </a:r>
                      <a:endParaRPr/>
                    </a:p>
                  </a:txBody>
                  <a:tcPr marT="91425" marB="91425" marR="91425" marL="91425"/>
                </a:tc>
                <a:tc>
                  <a:txBody>
                    <a:bodyPr/>
                    <a:lstStyle/>
                    <a:p>
                      <a:pPr indent="0" lvl="0" marL="0" rtl="0" algn="ctr">
                        <a:spcBef>
                          <a:spcPts val="0"/>
                        </a:spcBef>
                        <a:spcAft>
                          <a:spcPts val="0"/>
                        </a:spcAft>
                        <a:buNone/>
                      </a:pPr>
                      <a:r>
                        <a:rPr lang="en-US"/>
                        <a:t>The science payload shall include a pressure sensor, temperature sensor and rotation sensor.</a:t>
                      </a:r>
                      <a:endParaRPr/>
                    </a:p>
                  </a:txBody>
                  <a:tcPr marT="91425" marB="91425" marR="91425" marL="91425"/>
                </a:tc>
              </a:tr>
              <a:tr h="381000">
                <a:tc>
                  <a:txBody>
                    <a:bodyPr/>
                    <a:lstStyle/>
                    <a:p>
                      <a:pPr indent="0" lvl="0" marL="0" rtl="0" algn="ctr">
                        <a:spcBef>
                          <a:spcPts val="0"/>
                        </a:spcBef>
                        <a:spcAft>
                          <a:spcPts val="0"/>
                        </a:spcAft>
                        <a:buNone/>
                      </a:pPr>
                      <a:r>
                        <a:rPr lang="en-US"/>
                        <a:t>45</a:t>
                      </a:r>
                      <a:endParaRPr/>
                    </a:p>
                  </a:txBody>
                  <a:tcPr marT="91425" marB="91425" marR="91425" marL="91425"/>
                </a:tc>
                <a:tc>
                  <a:txBody>
                    <a:bodyPr/>
                    <a:lstStyle/>
                    <a:p>
                      <a:pPr indent="0" lvl="0" marL="0" rtl="0" algn="ctr">
                        <a:spcBef>
                          <a:spcPts val="0"/>
                        </a:spcBef>
                        <a:spcAft>
                          <a:spcPts val="0"/>
                        </a:spcAft>
                        <a:buNone/>
                      </a:pPr>
                      <a:r>
                        <a:rPr lang="en-US"/>
                        <a:t>The science payload shall include a video camera pointing 45 degrees up from the payload NADIR direction.</a:t>
                      </a:r>
                      <a:endParaRPr/>
                    </a:p>
                  </a:txBody>
                  <a:tcPr marT="91425" marB="91425" marR="91425" marL="91425"/>
                </a:tc>
              </a:tr>
            </a:tbl>
          </a:graphicData>
        </a:graphic>
      </p:graphicFrame>
      <p:pic>
        <p:nvPicPr>
          <p:cNvPr id="354" name="Google Shape;354;p39"/>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15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145" name="Google Shape;2145;p15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46" name="Google Shape;2146;p15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FSW State Diagram</a:t>
            </a:r>
            <a:endParaRPr/>
          </a:p>
        </p:txBody>
      </p:sp>
      <p:sp>
        <p:nvSpPr>
          <p:cNvPr id="2147" name="Google Shape;2147;p15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148" name="Google Shape;2148;p156"/>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49" name="Google Shape;2149;p156"/>
          <p:cNvPicPr preferRelativeResize="0"/>
          <p:nvPr/>
        </p:nvPicPr>
        <p:blipFill>
          <a:blip r:embed="rId3">
            <a:alphaModFix/>
          </a:blip>
          <a:stretch>
            <a:fillRect/>
          </a:stretch>
        </p:blipFill>
        <p:spPr>
          <a:xfrm>
            <a:off x="152400" y="1066800"/>
            <a:ext cx="8839201" cy="4550495"/>
          </a:xfrm>
          <a:prstGeom prst="rect">
            <a:avLst/>
          </a:prstGeom>
          <a:noFill/>
          <a:ln>
            <a:noFill/>
          </a:ln>
        </p:spPr>
      </p:pic>
      <p:pic>
        <p:nvPicPr>
          <p:cNvPr id="2150" name="Google Shape;2150;p156"/>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5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156" name="Google Shape;2156;p15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57" name="Google Shape;2157;p15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FSW State Diagram</a:t>
            </a:r>
            <a:endParaRPr/>
          </a:p>
        </p:txBody>
      </p:sp>
      <p:sp>
        <p:nvSpPr>
          <p:cNvPr id="2158" name="Google Shape;2158;p15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159" name="Google Shape;2159;p157"/>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60" name="Google Shape;2160;p157"/>
          <p:cNvPicPr preferRelativeResize="0"/>
          <p:nvPr/>
        </p:nvPicPr>
        <p:blipFill>
          <a:blip r:embed="rId3">
            <a:alphaModFix/>
          </a:blip>
          <a:stretch>
            <a:fillRect/>
          </a:stretch>
        </p:blipFill>
        <p:spPr>
          <a:xfrm>
            <a:off x="3364500" y="1045325"/>
            <a:ext cx="2227900" cy="5044300"/>
          </a:xfrm>
          <a:prstGeom prst="rect">
            <a:avLst/>
          </a:prstGeom>
          <a:noFill/>
          <a:ln>
            <a:noFill/>
          </a:ln>
        </p:spPr>
      </p:pic>
      <p:pic>
        <p:nvPicPr>
          <p:cNvPr id="2161" name="Google Shape;2161;p15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15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167" name="Google Shape;2167;p15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68" name="Google Shape;2168;p15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FSW State Diagram</a:t>
            </a:r>
            <a:endParaRPr/>
          </a:p>
        </p:txBody>
      </p:sp>
      <p:sp>
        <p:nvSpPr>
          <p:cNvPr id="2169" name="Google Shape;2169;p158"/>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170" name="Google Shape;2170;p158"/>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71" name="Google Shape;2171;p158"/>
          <p:cNvPicPr preferRelativeResize="0"/>
          <p:nvPr/>
        </p:nvPicPr>
        <p:blipFill>
          <a:blip r:embed="rId4">
            <a:alphaModFix/>
          </a:blip>
          <a:stretch>
            <a:fillRect/>
          </a:stretch>
        </p:blipFill>
        <p:spPr>
          <a:xfrm>
            <a:off x="152400" y="1761599"/>
            <a:ext cx="8839198" cy="3334789"/>
          </a:xfrm>
          <a:prstGeom prst="rect">
            <a:avLst/>
          </a:prstGeom>
          <a:noFill/>
          <a:ln>
            <a:noFill/>
          </a:ln>
        </p:spPr>
      </p:pic>
      <p:pic>
        <p:nvPicPr>
          <p:cNvPr id="2172" name="Google Shape;2172;p158"/>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15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178" name="Google Shape;2178;p15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79" name="Google Shape;2179;p15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FSW State Diagram</a:t>
            </a:r>
            <a:endParaRPr/>
          </a:p>
        </p:txBody>
      </p:sp>
      <p:sp>
        <p:nvSpPr>
          <p:cNvPr id="2180" name="Google Shape;2180;p15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181" name="Google Shape;2181;p159"/>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82" name="Google Shape;2182;p159"/>
          <p:cNvPicPr preferRelativeResize="0"/>
          <p:nvPr/>
        </p:nvPicPr>
        <p:blipFill>
          <a:blip r:embed="rId4">
            <a:alphaModFix/>
          </a:blip>
          <a:stretch>
            <a:fillRect/>
          </a:stretch>
        </p:blipFill>
        <p:spPr>
          <a:xfrm>
            <a:off x="3859150" y="1160925"/>
            <a:ext cx="1425675" cy="5184349"/>
          </a:xfrm>
          <a:prstGeom prst="rect">
            <a:avLst/>
          </a:prstGeom>
          <a:noFill/>
          <a:ln>
            <a:noFill/>
          </a:ln>
        </p:spPr>
      </p:pic>
      <p:pic>
        <p:nvPicPr>
          <p:cNvPr id="2183" name="Google Shape;2183;p159"/>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160"/>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Simulation Mode Software</a:t>
            </a:r>
            <a:endParaRPr/>
          </a:p>
        </p:txBody>
      </p:sp>
      <p:sp>
        <p:nvSpPr>
          <p:cNvPr id="2190" name="Google Shape;2190;p160"/>
          <p:cNvSpPr txBox="1"/>
          <p:nvPr>
            <p:ph idx="1" type="body"/>
          </p:nvPr>
        </p:nvSpPr>
        <p:spPr>
          <a:xfrm>
            <a:off x="228600" y="1066800"/>
            <a:ext cx="8709300" cy="52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00"/>
                </a:solidFill>
              </a:rPr>
              <a:t>Simulation mode</a:t>
            </a:r>
            <a:endParaRPr>
              <a:solidFill>
                <a:srgbClr val="000000"/>
              </a:solidFill>
            </a:endParaRPr>
          </a:p>
          <a:p>
            <a:pPr indent="0" lvl="0" marL="0" rtl="0" algn="l">
              <a:spcBef>
                <a:spcPts val="0"/>
              </a:spcBef>
              <a:spcAft>
                <a:spcPts val="0"/>
              </a:spcAft>
              <a:buNone/>
            </a:pPr>
            <a:r>
              <a:rPr b="0" lang="en-US" sz="1400">
                <a:solidFill>
                  <a:srgbClr val="000000"/>
                </a:solidFill>
              </a:rPr>
              <a:t>The ground station will receive a file with the simulated data, then the data is transmitted to the container where the container firmware would calculate the altitude with the supplied data, then it will be formatted to complain requirements and transmitted to the ground station</a:t>
            </a:r>
            <a:endParaRPr>
              <a:solidFill>
                <a:srgbClr val="000000"/>
              </a:solidFill>
            </a:endParaRPr>
          </a:p>
          <a:p>
            <a:pPr indent="0" lvl="0" marL="0" rtl="0" algn="l">
              <a:spcBef>
                <a:spcPts val="0"/>
              </a:spcBef>
              <a:spcAft>
                <a:spcPts val="0"/>
              </a:spcAft>
              <a:buNone/>
            </a:pPr>
            <a:r>
              <a:rPr lang="en-US">
                <a:solidFill>
                  <a:srgbClr val="000000"/>
                </a:solidFill>
              </a:rPr>
              <a:t>Simulation commands</a:t>
            </a:r>
            <a:endParaRPr>
              <a:solidFill>
                <a:srgbClr val="000000"/>
              </a:solidFill>
            </a:endParaRPr>
          </a:p>
          <a:p>
            <a:pPr indent="0" lvl="0" marL="0" rtl="0" algn="l">
              <a:spcBef>
                <a:spcPts val="0"/>
              </a:spcBef>
              <a:spcAft>
                <a:spcPts val="0"/>
              </a:spcAft>
              <a:buNone/>
            </a:pPr>
            <a:r>
              <a:rPr b="0" lang="en-US" sz="1400">
                <a:solidFill>
                  <a:srgbClr val="000000"/>
                </a:solidFill>
              </a:rPr>
              <a:t>The simulation commands are: </a:t>
            </a:r>
            <a:endParaRPr b="0" sz="1400">
              <a:solidFill>
                <a:srgbClr val="000000"/>
              </a:solidFill>
            </a:endParaRPr>
          </a:p>
          <a:p>
            <a:pPr indent="-317500" lvl="0" marL="457200" rtl="0" algn="l">
              <a:spcBef>
                <a:spcPts val="0"/>
              </a:spcBef>
              <a:spcAft>
                <a:spcPts val="0"/>
              </a:spcAft>
              <a:buClr>
                <a:srgbClr val="000000"/>
              </a:buClr>
              <a:buSzPts val="1400"/>
              <a:buChar char="•"/>
            </a:pPr>
            <a:r>
              <a:rPr b="0" lang="en-US" sz="1400">
                <a:solidFill>
                  <a:srgbClr val="000000"/>
                </a:solidFill>
              </a:rPr>
              <a:t>CMD,&lt;TEAM_ID&gt;,SIM,&lt;MODE&gt;</a:t>
            </a:r>
            <a:endParaRPr b="0" sz="1400">
              <a:solidFill>
                <a:srgbClr val="000000"/>
              </a:solidFill>
            </a:endParaRPr>
          </a:p>
          <a:p>
            <a:pPr indent="0" lvl="0" marL="457200" rtl="0" algn="l">
              <a:spcBef>
                <a:spcPts val="0"/>
              </a:spcBef>
              <a:spcAft>
                <a:spcPts val="0"/>
              </a:spcAft>
              <a:buNone/>
            </a:pPr>
            <a:r>
              <a:rPr b="0" lang="en-US" sz="1400">
                <a:solidFill>
                  <a:srgbClr val="000000"/>
                </a:solidFill>
              </a:rPr>
              <a:t>Where: </a:t>
            </a:r>
            <a:endParaRPr b="0" sz="1400">
              <a:solidFill>
                <a:srgbClr val="000000"/>
              </a:solidFill>
            </a:endParaRPr>
          </a:p>
          <a:p>
            <a:pPr indent="0" lvl="0" marL="914400" rtl="0" algn="l">
              <a:spcBef>
                <a:spcPts val="0"/>
              </a:spcBef>
              <a:spcAft>
                <a:spcPts val="0"/>
              </a:spcAft>
              <a:buNone/>
            </a:pPr>
            <a:r>
              <a:rPr b="0" lang="en-US" sz="1400">
                <a:solidFill>
                  <a:srgbClr val="000000"/>
                </a:solidFill>
              </a:rPr>
              <a:t>1. CMD and SIM are static text. </a:t>
            </a:r>
            <a:endParaRPr b="0" sz="1400">
              <a:solidFill>
                <a:srgbClr val="000000"/>
              </a:solidFill>
            </a:endParaRPr>
          </a:p>
          <a:p>
            <a:pPr indent="0" lvl="0" marL="914400" rtl="0" algn="l">
              <a:spcBef>
                <a:spcPts val="0"/>
              </a:spcBef>
              <a:spcAft>
                <a:spcPts val="0"/>
              </a:spcAft>
              <a:buNone/>
            </a:pPr>
            <a:r>
              <a:rPr b="0" lang="en-US" sz="1400">
                <a:solidFill>
                  <a:srgbClr val="000000"/>
                </a:solidFill>
              </a:rPr>
              <a:t>2 .&lt;TEAM_ID&gt; is the assigned team identification. </a:t>
            </a:r>
            <a:endParaRPr b="0" sz="1400">
              <a:solidFill>
                <a:srgbClr val="000000"/>
              </a:solidFill>
            </a:endParaRPr>
          </a:p>
          <a:p>
            <a:pPr indent="0" lvl="0" marL="914400" rtl="0" algn="l">
              <a:spcBef>
                <a:spcPts val="0"/>
              </a:spcBef>
              <a:spcAft>
                <a:spcPts val="0"/>
              </a:spcAft>
              <a:buNone/>
            </a:pPr>
            <a:r>
              <a:rPr b="0" lang="en-US" sz="1400">
                <a:solidFill>
                  <a:srgbClr val="000000"/>
                </a:solidFill>
              </a:rPr>
              <a:t>3.&lt;MODE&gt; is the string ‘ENABLE’ to enable the simulation mode, ‘ACTIVATE’ to activate the simulation mode, or ‘DISABLE’ which both disables and deactivates the simulation mode. </a:t>
            </a:r>
            <a:endParaRPr b="0" sz="1400">
              <a:solidFill>
                <a:srgbClr val="000000"/>
              </a:solidFill>
            </a:endParaRPr>
          </a:p>
          <a:p>
            <a:pPr indent="0" lvl="0" marL="457200" rtl="0" algn="l">
              <a:spcBef>
                <a:spcPts val="0"/>
              </a:spcBef>
              <a:spcAft>
                <a:spcPts val="0"/>
              </a:spcAft>
              <a:buNone/>
            </a:pPr>
            <a:r>
              <a:rPr b="0" lang="en-US" sz="1400">
                <a:solidFill>
                  <a:srgbClr val="000000"/>
                </a:solidFill>
              </a:rPr>
              <a:t>Example: Both the CMD,1000,SIM,ENABLE and CMD,1000,SIM,ACTIVATE commands are required to begin simulation mode. </a:t>
            </a:r>
            <a:endParaRPr b="0" sz="1400">
              <a:solidFill>
                <a:srgbClr val="000000"/>
              </a:solidFill>
            </a:endParaRPr>
          </a:p>
          <a:p>
            <a:pPr indent="0" lvl="0" marL="0" rtl="0" algn="l">
              <a:spcBef>
                <a:spcPts val="0"/>
              </a:spcBef>
              <a:spcAft>
                <a:spcPts val="0"/>
              </a:spcAft>
              <a:buNone/>
            </a:pPr>
            <a:r>
              <a:rPr lang="en-US" sz="1400">
                <a:solidFill>
                  <a:srgbClr val="000000"/>
                </a:solidFill>
              </a:rPr>
              <a:t>SIMP - Simulated Pressure Data (to be used in Simulation Mode only) </a:t>
            </a:r>
            <a:endParaRPr sz="1400">
              <a:solidFill>
                <a:srgbClr val="000000"/>
              </a:solidFill>
            </a:endParaRPr>
          </a:p>
          <a:p>
            <a:pPr indent="-317500" lvl="0" marL="457200" rtl="0" algn="l">
              <a:spcBef>
                <a:spcPts val="0"/>
              </a:spcBef>
              <a:spcAft>
                <a:spcPts val="0"/>
              </a:spcAft>
              <a:buClr>
                <a:srgbClr val="000000"/>
              </a:buClr>
              <a:buSzPts val="1400"/>
              <a:buChar char="•"/>
            </a:pPr>
            <a:r>
              <a:rPr b="0" lang="en-US" sz="1400">
                <a:solidFill>
                  <a:srgbClr val="000000"/>
                </a:solidFill>
              </a:rPr>
              <a:t>CMD,&lt;TEAM ID&gt;,SIMP,&lt;PRESSURE&gt;</a:t>
            </a:r>
            <a:endParaRPr b="0" sz="1400">
              <a:solidFill>
                <a:srgbClr val="000000"/>
              </a:solidFill>
            </a:endParaRPr>
          </a:p>
          <a:p>
            <a:pPr indent="0" lvl="0" marL="457200" rtl="0" algn="l">
              <a:spcBef>
                <a:spcPts val="0"/>
              </a:spcBef>
              <a:spcAft>
                <a:spcPts val="0"/>
              </a:spcAft>
              <a:buNone/>
            </a:pPr>
            <a:r>
              <a:rPr b="0" lang="en-US" sz="1400">
                <a:solidFill>
                  <a:srgbClr val="000000"/>
                </a:solidFill>
              </a:rPr>
              <a:t>Where:</a:t>
            </a:r>
            <a:endParaRPr b="0" sz="1400">
              <a:solidFill>
                <a:srgbClr val="000000"/>
              </a:solidFill>
            </a:endParaRPr>
          </a:p>
          <a:p>
            <a:pPr indent="0" lvl="0" marL="914400" rtl="0" algn="l">
              <a:spcBef>
                <a:spcPts val="0"/>
              </a:spcBef>
              <a:spcAft>
                <a:spcPts val="0"/>
              </a:spcAft>
              <a:buNone/>
            </a:pPr>
            <a:r>
              <a:rPr b="0" lang="en-US" sz="1400">
                <a:solidFill>
                  <a:srgbClr val="000000"/>
                </a:solidFill>
              </a:rPr>
              <a:t>1. CMD and SIMP are static text. </a:t>
            </a:r>
            <a:endParaRPr b="0" sz="1400">
              <a:solidFill>
                <a:srgbClr val="000000"/>
              </a:solidFill>
            </a:endParaRPr>
          </a:p>
          <a:p>
            <a:pPr indent="0" lvl="0" marL="914400" rtl="0" algn="l">
              <a:spcBef>
                <a:spcPts val="0"/>
              </a:spcBef>
              <a:spcAft>
                <a:spcPts val="0"/>
              </a:spcAft>
              <a:buNone/>
            </a:pPr>
            <a:r>
              <a:rPr b="0" lang="en-US" sz="1400">
                <a:solidFill>
                  <a:srgbClr val="000000"/>
                </a:solidFill>
              </a:rPr>
              <a:t>2.&lt;TEAM_ID&gt; is the assigned team identification. </a:t>
            </a:r>
            <a:endParaRPr b="0" sz="1400">
              <a:solidFill>
                <a:srgbClr val="000000"/>
              </a:solidFill>
            </a:endParaRPr>
          </a:p>
          <a:p>
            <a:pPr indent="0" lvl="0" marL="914400" rtl="0" algn="l">
              <a:spcBef>
                <a:spcPts val="0"/>
              </a:spcBef>
              <a:spcAft>
                <a:spcPts val="0"/>
              </a:spcAft>
              <a:buNone/>
            </a:pPr>
            <a:r>
              <a:rPr b="0" lang="en-US" sz="1400">
                <a:solidFill>
                  <a:srgbClr val="000000"/>
                </a:solidFill>
              </a:rPr>
              <a:t>3.&lt;PRESSURE&gt; is the simulated atmospheric pressure data in units of pascals with a resolution of one Pascal.</a:t>
            </a:r>
            <a:endParaRPr b="0" sz="1400">
              <a:solidFill>
                <a:srgbClr val="000000"/>
              </a:solidFill>
            </a:endParaRPr>
          </a:p>
          <a:p>
            <a:pPr indent="0" lvl="0" marL="0" rtl="0" algn="l">
              <a:spcBef>
                <a:spcPts val="0"/>
              </a:spcBef>
              <a:spcAft>
                <a:spcPts val="0"/>
              </a:spcAft>
              <a:buNone/>
            </a:pPr>
            <a:r>
              <a:rPr b="0" lang="en-US" sz="1400">
                <a:solidFill>
                  <a:srgbClr val="000000"/>
                </a:solidFill>
              </a:rPr>
              <a:t>Example: CMD,1000,SIMP,101325 provides a simulated pressure reading to the Container (101325 Pascals = approximately sea level). </a:t>
            </a:r>
            <a:endParaRPr>
              <a:solidFill>
                <a:srgbClr val="000000"/>
              </a:solidFill>
            </a:endParaRPr>
          </a:p>
          <a:p>
            <a:pPr indent="0" lvl="0" marL="457200" rtl="0" algn="l">
              <a:lnSpc>
                <a:spcPct val="100000"/>
              </a:lnSpc>
              <a:spcBef>
                <a:spcPts val="0"/>
              </a:spcBef>
              <a:spcAft>
                <a:spcPts val="0"/>
              </a:spcAft>
              <a:buNone/>
            </a:pPr>
            <a:r>
              <a:t/>
            </a:r>
            <a:endParaRPr/>
          </a:p>
        </p:txBody>
      </p:sp>
      <p:sp>
        <p:nvSpPr>
          <p:cNvPr id="2191" name="Google Shape;2191;p16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2192" name="Google Shape;2192;p16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193" name="Google Shape;2193;p16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194" name="Google Shape;2194;p160"/>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95" name="Google Shape;2195;p16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16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01" name="Google Shape;2201;p16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02" name="Google Shape;2202;p16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Software Development Plan</a:t>
            </a:r>
            <a:endParaRPr/>
          </a:p>
        </p:txBody>
      </p:sp>
      <p:sp>
        <p:nvSpPr>
          <p:cNvPr id="2203" name="Google Shape;2203;p16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342900" marR="0" rtl="0" algn="l">
              <a:lnSpc>
                <a:spcPct val="100000"/>
              </a:lnSpc>
              <a:spcBef>
                <a:spcPts val="480"/>
              </a:spcBef>
              <a:spcAft>
                <a:spcPts val="0"/>
              </a:spcAft>
              <a:buSzPts val="2400"/>
              <a:buNone/>
            </a:pPr>
            <a:r>
              <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204" name="Google Shape;2204;p16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2205" name="Google Shape;2205;p161"/>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06" name="Google Shape;2206;p161"/>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457200" lvl="0" marL="914400" rtl="0" algn="l">
              <a:spcBef>
                <a:spcPts val="0"/>
              </a:spcBef>
              <a:spcAft>
                <a:spcPts val="0"/>
              </a:spcAft>
              <a:buNone/>
            </a:pPr>
            <a:r>
              <a:t/>
            </a:r>
            <a:endParaRPr sz="2100">
              <a:solidFill>
                <a:srgbClr val="000000"/>
              </a:solidFill>
            </a:endParaRPr>
          </a:p>
          <a:p>
            <a:pPr indent="0" lvl="0" marL="457200" rtl="0" algn="l">
              <a:spcBef>
                <a:spcPts val="0"/>
              </a:spcBef>
              <a:spcAft>
                <a:spcPts val="0"/>
              </a:spcAft>
              <a:buNone/>
            </a:pPr>
            <a:r>
              <a:t/>
            </a:r>
            <a:endParaRPr sz="2100">
              <a:solidFill>
                <a:srgbClr val="000000"/>
              </a:solidFill>
            </a:endParaRPr>
          </a:p>
          <a:p>
            <a:pPr indent="0" lvl="0" marL="34290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p:txBody>
      </p:sp>
      <p:graphicFrame>
        <p:nvGraphicFramePr>
          <p:cNvPr id="2207" name="Google Shape;2207;p161"/>
          <p:cNvGraphicFramePr/>
          <p:nvPr/>
        </p:nvGraphicFramePr>
        <p:xfrm>
          <a:off x="2159000" y="1767975"/>
          <a:ext cx="3000000" cy="3000000"/>
        </p:xfrm>
        <a:graphic>
          <a:graphicData uri="http://schemas.openxmlformats.org/drawingml/2006/table">
            <a:tbl>
              <a:tblPr>
                <a:noFill/>
                <a:tableStyleId>{DEA16444-F34E-4804-BBA8-A53AC711FF5E}</a:tableStyleId>
              </a:tblPr>
              <a:tblGrid>
                <a:gridCol w="2413000"/>
                <a:gridCol w="2413000"/>
              </a:tblGrid>
              <a:tr h="381000">
                <a:tc>
                  <a:txBody>
                    <a:bodyPr/>
                    <a:lstStyle/>
                    <a:p>
                      <a:pPr indent="0" lvl="0" marL="0" rtl="0" algn="ctr">
                        <a:spcBef>
                          <a:spcPts val="0"/>
                        </a:spcBef>
                        <a:spcAft>
                          <a:spcPts val="0"/>
                        </a:spcAft>
                        <a:buNone/>
                      </a:pPr>
                      <a:r>
                        <a:rPr lang="en-US"/>
                        <a:t>Component</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nchor="ctr">
                    <a:solidFill>
                      <a:srgbClr val="FFFF00"/>
                    </a:solidFill>
                  </a:tcPr>
                </a:tc>
              </a:tr>
              <a:tr h="381000">
                <a:tc rowSpan="2">
                  <a:txBody>
                    <a:bodyPr/>
                    <a:lstStyle/>
                    <a:p>
                      <a:pPr indent="0" lvl="0" marL="0" rtl="0" algn="ctr">
                        <a:spcBef>
                          <a:spcPts val="0"/>
                        </a:spcBef>
                        <a:spcAft>
                          <a:spcPts val="0"/>
                        </a:spcAft>
                        <a:buNone/>
                      </a:pPr>
                      <a:r>
                        <a:rPr lang="en-US"/>
                        <a:t>Ground station</a:t>
                      </a:r>
                      <a:endParaRPr/>
                    </a:p>
                  </a:txBody>
                  <a:tcPr marT="91425" marB="91425" marR="91425" marL="91425" anchor="ctr"/>
                </a:tc>
                <a:tc>
                  <a:txBody>
                    <a:bodyPr/>
                    <a:lstStyle/>
                    <a:p>
                      <a:pPr indent="0" lvl="0" marL="0" rtl="0" algn="ctr">
                        <a:spcBef>
                          <a:spcPts val="0"/>
                        </a:spcBef>
                        <a:spcAft>
                          <a:spcPts val="0"/>
                        </a:spcAft>
                        <a:buNone/>
                      </a:pPr>
                      <a:r>
                        <a:rPr lang="en-US"/>
                        <a:t>Program interface</a:t>
                      </a:r>
                      <a:endParaRPr/>
                    </a:p>
                  </a:txBody>
                  <a:tcPr marT="91425" marB="91425" marR="91425" marL="91425" anchor="ctr"/>
                </a:tc>
              </a:tr>
              <a:tr h="381000">
                <a:tc vMerge="1"/>
                <a:tc>
                  <a:txBody>
                    <a:bodyPr/>
                    <a:lstStyle/>
                    <a:p>
                      <a:pPr indent="0" lvl="0" marL="0" rtl="0" algn="ctr">
                        <a:spcBef>
                          <a:spcPts val="0"/>
                        </a:spcBef>
                        <a:spcAft>
                          <a:spcPts val="0"/>
                        </a:spcAft>
                        <a:buNone/>
                      </a:pPr>
                      <a:r>
                        <a:rPr lang="en-US"/>
                        <a:t>Program Xbee</a:t>
                      </a:r>
                      <a:endParaRPr/>
                    </a:p>
                  </a:txBody>
                  <a:tcPr marT="91425" marB="91425" marR="91425" marL="91425" anchor="ctr"/>
                </a:tc>
              </a:tr>
              <a:tr h="381000">
                <a:tc rowSpan="3">
                  <a:txBody>
                    <a:bodyPr/>
                    <a:lstStyle/>
                    <a:p>
                      <a:pPr indent="0" lvl="0" marL="0" rtl="0" algn="ctr">
                        <a:spcBef>
                          <a:spcPts val="0"/>
                        </a:spcBef>
                        <a:spcAft>
                          <a:spcPts val="0"/>
                        </a:spcAft>
                        <a:buNone/>
                      </a:pPr>
                      <a:r>
                        <a:rPr lang="en-US"/>
                        <a:t>Container</a:t>
                      </a:r>
                      <a:endParaRPr/>
                    </a:p>
                  </a:txBody>
                  <a:tcPr marT="91425" marB="91425" marR="91425" marL="91425" anchor="ctr"/>
                </a:tc>
                <a:tc>
                  <a:txBody>
                    <a:bodyPr/>
                    <a:lstStyle/>
                    <a:p>
                      <a:pPr indent="0" lvl="0" marL="0" rtl="0" algn="ctr">
                        <a:spcBef>
                          <a:spcPts val="0"/>
                        </a:spcBef>
                        <a:spcAft>
                          <a:spcPts val="0"/>
                        </a:spcAft>
                        <a:buNone/>
                      </a:pPr>
                      <a:r>
                        <a:rPr lang="en-US"/>
                        <a:t>Program arduino for each sensor</a:t>
                      </a:r>
                      <a:endParaRPr/>
                    </a:p>
                  </a:txBody>
                  <a:tcPr marT="91425" marB="91425" marR="91425" marL="91425" anchor="ctr"/>
                </a:tc>
              </a:tr>
              <a:tr h="381000">
                <a:tc vMerge="1"/>
                <a:tc>
                  <a:txBody>
                    <a:bodyPr/>
                    <a:lstStyle/>
                    <a:p>
                      <a:pPr indent="0" lvl="0" marL="0" rtl="0" algn="ctr">
                        <a:spcBef>
                          <a:spcPts val="0"/>
                        </a:spcBef>
                        <a:spcAft>
                          <a:spcPts val="0"/>
                        </a:spcAft>
                        <a:buNone/>
                      </a:pPr>
                      <a:r>
                        <a:rPr lang="en-US"/>
                        <a:t>Servo module</a:t>
                      </a:r>
                      <a:endParaRPr/>
                    </a:p>
                  </a:txBody>
                  <a:tcPr marT="91425" marB="91425" marR="91425" marL="91425" anchor="ctr"/>
                </a:tc>
              </a:tr>
              <a:tr h="381000">
                <a:tc vMerge="1"/>
                <a:tc>
                  <a:txBody>
                    <a:bodyPr/>
                    <a:lstStyle/>
                    <a:p>
                      <a:pPr indent="0" lvl="0" marL="0" rtl="0" algn="ctr">
                        <a:spcBef>
                          <a:spcPts val="0"/>
                        </a:spcBef>
                        <a:spcAft>
                          <a:spcPts val="0"/>
                        </a:spcAft>
                        <a:buNone/>
                      </a:pPr>
                      <a:r>
                        <a:rPr lang="en-US"/>
                        <a:t>Simulation module</a:t>
                      </a:r>
                      <a:endParaRPr/>
                    </a:p>
                  </a:txBody>
                  <a:tcPr marT="91425" marB="91425" marR="91425" marL="91425" anchor="ctr"/>
                </a:tc>
              </a:tr>
              <a:tr h="381000">
                <a:tc rowSpan="2">
                  <a:txBody>
                    <a:bodyPr/>
                    <a:lstStyle/>
                    <a:p>
                      <a:pPr indent="0" lvl="0" marL="0" rtl="0" algn="ctr">
                        <a:spcBef>
                          <a:spcPts val="0"/>
                        </a:spcBef>
                        <a:spcAft>
                          <a:spcPts val="0"/>
                        </a:spcAft>
                        <a:buNone/>
                      </a:pPr>
                      <a:r>
                        <a:rPr lang="en-US"/>
                        <a:t>Payload</a:t>
                      </a:r>
                      <a:endParaRPr/>
                    </a:p>
                  </a:txBody>
                  <a:tcPr marT="91425" marB="91425" marR="91425" marL="91425" anchor="ctr"/>
                </a:tc>
                <a:tc>
                  <a:txBody>
                    <a:bodyPr/>
                    <a:lstStyle/>
                    <a:p>
                      <a:pPr indent="0" lvl="0" marL="0" rtl="0" algn="ctr">
                        <a:spcBef>
                          <a:spcPts val="0"/>
                        </a:spcBef>
                        <a:spcAft>
                          <a:spcPts val="0"/>
                        </a:spcAft>
                        <a:buNone/>
                      </a:pPr>
                      <a:r>
                        <a:rPr lang="en-US"/>
                        <a:t>Program Xbee</a:t>
                      </a:r>
                      <a:endParaRPr/>
                    </a:p>
                  </a:txBody>
                  <a:tcPr marT="91425" marB="91425" marR="91425" marL="91425" anchor="ctr"/>
                </a:tc>
              </a:tr>
              <a:tr h="381000">
                <a:tc vMerge="1"/>
                <a:tc>
                  <a:txBody>
                    <a:bodyPr/>
                    <a:lstStyle/>
                    <a:p>
                      <a:pPr indent="0" lvl="0" marL="0" rtl="0" algn="ctr">
                        <a:spcBef>
                          <a:spcPts val="0"/>
                        </a:spcBef>
                        <a:spcAft>
                          <a:spcPts val="0"/>
                        </a:spcAft>
                        <a:buNone/>
                      </a:pPr>
                      <a:r>
                        <a:rPr lang="en-US"/>
                        <a:t>Program sensors</a:t>
                      </a:r>
                      <a:endParaRPr/>
                    </a:p>
                  </a:txBody>
                  <a:tcPr marT="91425" marB="91425" marR="91425" marL="91425" anchor="ctr"/>
                </a:tc>
              </a:tr>
              <a:tr h="381000">
                <a:tc>
                  <a:txBody>
                    <a:bodyPr/>
                    <a:lstStyle/>
                    <a:p>
                      <a:pPr indent="0" lvl="0" marL="0" rtl="0" algn="ctr">
                        <a:spcBef>
                          <a:spcPts val="0"/>
                        </a:spcBef>
                        <a:spcAft>
                          <a:spcPts val="0"/>
                        </a:spcAft>
                        <a:buNone/>
                      </a:pPr>
                      <a:r>
                        <a:rPr lang="en-US"/>
                        <a:t>Final integration</a:t>
                      </a:r>
                      <a:endParaRPr/>
                    </a:p>
                  </a:txBody>
                  <a:tcPr marT="91425" marB="91425" marR="91425" marL="91425" anchor="ctr"/>
                </a:tc>
                <a:tc>
                  <a:txBody>
                    <a:bodyPr/>
                    <a:lstStyle/>
                    <a:p>
                      <a:pPr indent="0" lvl="0" marL="0" rtl="0" algn="ctr">
                        <a:spcBef>
                          <a:spcPts val="0"/>
                        </a:spcBef>
                        <a:spcAft>
                          <a:spcPts val="0"/>
                        </a:spcAft>
                        <a:buNone/>
                      </a:pPr>
                      <a:r>
                        <a:rPr lang="en-US"/>
                        <a:t>Full test of all function</a:t>
                      </a:r>
                      <a:endParaRPr/>
                    </a:p>
                  </a:txBody>
                  <a:tcPr marT="91425" marB="91425" marR="91425" marL="91425" anchor="ctr"/>
                </a:tc>
              </a:tr>
            </a:tbl>
          </a:graphicData>
        </a:graphic>
      </p:graphicFrame>
      <p:pic>
        <p:nvPicPr>
          <p:cNvPr id="2208" name="Google Shape;2208;p161"/>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16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15" name="Google Shape;2215;p162"/>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16" name="Google Shape;2216;p162"/>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Ground Control System (GCS) Design</a:t>
            </a:r>
            <a:endParaRPr/>
          </a:p>
        </p:txBody>
      </p:sp>
      <p:sp>
        <p:nvSpPr>
          <p:cNvPr id="2217" name="Google Shape;2217;p162"/>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Ivan Maccio</a:t>
            </a:r>
            <a:endParaRPr/>
          </a:p>
          <a:p>
            <a:pPr indent="0" lvl="0" marL="0" marR="0" rtl="0" algn="ctr">
              <a:lnSpc>
                <a:spcPct val="100000"/>
              </a:lnSpc>
              <a:spcBef>
                <a:spcPts val="0"/>
              </a:spcBef>
              <a:spcAft>
                <a:spcPts val="0"/>
              </a:spcAft>
              <a:buClr>
                <a:schemeClr val="dk1"/>
              </a:buClr>
              <a:buSzPts val="2400"/>
              <a:buFont typeface="Arial"/>
              <a:buNone/>
            </a:pPr>
            <a:r>
              <a:rPr lang="en-US"/>
              <a:t>Mateo Figallo</a:t>
            </a:r>
            <a:endParaRPr/>
          </a:p>
        </p:txBody>
      </p:sp>
      <p:pic>
        <p:nvPicPr>
          <p:cNvPr id="2218" name="Google Shape;2218;p16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16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24" name="Google Shape;2224;p16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25" name="Google Shape;2225;p16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Overview</a:t>
            </a:r>
            <a:endParaRPr/>
          </a:p>
        </p:txBody>
      </p:sp>
      <p:sp>
        <p:nvSpPr>
          <p:cNvPr id="2226" name="Google Shape;2226;p16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227" name="Google Shape;2227;p16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Ivan Maccio</a:t>
            </a:r>
            <a:endParaRPr b="0" i="0" sz="1400" u="none" cap="none" strike="noStrike">
              <a:solidFill>
                <a:srgbClr val="000000"/>
              </a:solidFill>
              <a:latin typeface="Arial"/>
              <a:ea typeface="Arial"/>
              <a:cs typeface="Arial"/>
              <a:sym typeface="Arial"/>
            </a:endParaRPr>
          </a:p>
        </p:txBody>
      </p:sp>
      <p:sp>
        <p:nvSpPr>
          <p:cNvPr id="2228" name="Google Shape;2228;p16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29" name="Google Shape;2229;p163"/>
          <p:cNvPicPr preferRelativeResize="0"/>
          <p:nvPr/>
        </p:nvPicPr>
        <p:blipFill rotWithShape="1">
          <a:blip r:embed="rId4">
            <a:alphaModFix/>
          </a:blip>
          <a:srcRect b="12326" l="0" r="19903" t="0"/>
          <a:stretch/>
        </p:blipFill>
        <p:spPr>
          <a:xfrm>
            <a:off x="0" y="1228675"/>
            <a:ext cx="8915400" cy="4696513"/>
          </a:xfrm>
          <a:prstGeom prst="rect">
            <a:avLst/>
          </a:prstGeom>
          <a:noFill/>
          <a:ln>
            <a:noFill/>
          </a:ln>
        </p:spPr>
      </p:pic>
      <p:pic>
        <p:nvPicPr>
          <p:cNvPr id="2230" name="Google Shape;2230;p163"/>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164"/>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Design</a:t>
            </a:r>
            <a:endParaRPr/>
          </a:p>
        </p:txBody>
      </p:sp>
      <p:sp>
        <p:nvSpPr>
          <p:cNvPr id="2237" name="Google Shape;2237;p164"/>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
        <p:nvSpPr>
          <p:cNvPr id="2238" name="Google Shape;2238;p16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u="none" cap="none" strike="noStrike">
                <a:solidFill>
                  <a:srgbClr val="000000"/>
                </a:solidFill>
                <a:latin typeface="Arial"/>
                <a:ea typeface="Arial"/>
                <a:cs typeface="Arial"/>
                <a:sym typeface="Arial"/>
              </a:rPr>
              <a:t>‹#›</a:t>
            </a:fld>
            <a:endParaRPr b="0" i="0" u="none" cap="none" strike="noStrike">
              <a:solidFill>
                <a:srgbClr val="000000"/>
              </a:solidFill>
              <a:latin typeface="Arial"/>
              <a:ea typeface="Arial"/>
              <a:cs typeface="Arial"/>
              <a:sym typeface="Arial"/>
            </a:endParaRPr>
          </a:p>
        </p:txBody>
      </p:sp>
      <p:sp>
        <p:nvSpPr>
          <p:cNvPr id="2239" name="Google Shape;2239;p16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40" name="Google Shape;2240;p16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Ivan Maccio</a:t>
            </a:r>
            <a:endParaRPr b="0" i="0" sz="1400" u="none" cap="none" strike="noStrike">
              <a:solidFill>
                <a:srgbClr val="000000"/>
              </a:solidFill>
              <a:latin typeface="Arial"/>
              <a:ea typeface="Arial"/>
              <a:cs typeface="Arial"/>
              <a:sym typeface="Arial"/>
            </a:endParaRPr>
          </a:p>
        </p:txBody>
      </p:sp>
      <p:sp>
        <p:nvSpPr>
          <p:cNvPr id="2241" name="Google Shape;2241;p16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42" name="Google Shape;2242;p164"/>
          <p:cNvPicPr preferRelativeResize="0"/>
          <p:nvPr/>
        </p:nvPicPr>
        <p:blipFill>
          <a:blip r:embed="rId4">
            <a:alphaModFix/>
          </a:blip>
          <a:stretch>
            <a:fillRect/>
          </a:stretch>
        </p:blipFill>
        <p:spPr>
          <a:xfrm>
            <a:off x="838200" y="1066800"/>
            <a:ext cx="7467600" cy="4724400"/>
          </a:xfrm>
          <a:prstGeom prst="rect">
            <a:avLst/>
          </a:prstGeom>
          <a:noFill/>
          <a:ln>
            <a:noFill/>
          </a:ln>
        </p:spPr>
      </p:pic>
      <p:pic>
        <p:nvPicPr>
          <p:cNvPr id="2243" name="Google Shape;2243;p164"/>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165"/>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Design</a:t>
            </a:r>
            <a:endParaRPr/>
          </a:p>
        </p:txBody>
      </p:sp>
      <p:sp>
        <p:nvSpPr>
          <p:cNvPr id="2250" name="Google Shape;2250;p165"/>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SzPts val="2400"/>
              <a:buChar char="•"/>
            </a:pPr>
            <a:r>
              <a:rPr lang="en-US"/>
              <a:t>Specifications</a:t>
            </a:r>
            <a:endParaRPr b="0"/>
          </a:p>
          <a:p>
            <a:pPr indent="0" lvl="0" marL="914400" rtl="0" algn="l">
              <a:spcBef>
                <a:spcPts val="0"/>
              </a:spcBef>
              <a:spcAft>
                <a:spcPts val="0"/>
              </a:spcAft>
              <a:buClr>
                <a:schemeClr val="dk1"/>
              </a:buClr>
              <a:buSzPts val="1100"/>
              <a:buFont typeface="Arial"/>
              <a:buNone/>
            </a:pPr>
            <a:r>
              <a:t/>
            </a:r>
            <a:endParaRPr b="0"/>
          </a:p>
          <a:p>
            <a:pPr indent="0" lvl="0" marL="914400" rtl="0" algn="l">
              <a:spcBef>
                <a:spcPts val="0"/>
              </a:spcBef>
              <a:spcAft>
                <a:spcPts val="0"/>
              </a:spcAft>
              <a:buClr>
                <a:schemeClr val="dk1"/>
              </a:buClr>
              <a:buSzPts val="1100"/>
              <a:buFont typeface="Arial"/>
              <a:buNone/>
            </a:pPr>
            <a:r>
              <a:t/>
            </a:r>
            <a:endParaRPr b="0"/>
          </a:p>
          <a:p>
            <a:pPr indent="-381000" lvl="0" marL="457200" rtl="0" algn="l">
              <a:spcBef>
                <a:spcPts val="0"/>
              </a:spcBef>
              <a:spcAft>
                <a:spcPts val="0"/>
              </a:spcAft>
              <a:buSzPts val="2400"/>
              <a:buChar char="-"/>
            </a:pPr>
            <a:r>
              <a:rPr b="0" lang="en-US"/>
              <a:t>Battery: The Ground Control Station Laptop can operate 3 hours with battery.</a:t>
            </a:r>
            <a:endParaRPr b="0"/>
          </a:p>
          <a:p>
            <a:pPr indent="0" lvl="0" marL="914400" rtl="0" algn="l">
              <a:spcBef>
                <a:spcPts val="0"/>
              </a:spcBef>
              <a:spcAft>
                <a:spcPts val="0"/>
              </a:spcAft>
              <a:buClr>
                <a:schemeClr val="dk1"/>
              </a:buClr>
              <a:buSzPts val="1100"/>
              <a:buFont typeface="Arial"/>
              <a:buNone/>
            </a:pPr>
            <a:r>
              <a:t/>
            </a:r>
            <a:endParaRPr b="0"/>
          </a:p>
          <a:p>
            <a:pPr indent="-381000" lvl="0" marL="457200" rtl="0" algn="l">
              <a:spcBef>
                <a:spcPts val="0"/>
              </a:spcBef>
              <a:spcAft>
                <a:spcPts val="0"/>
              </a:spcAft>
              <a:buSzPts val="2400"/>
              <a:buChar char="-"/>
            </a:pPr>
            <a:r>
              <a:rPr b="0" lang="en-US"/>
              <a:t>Overheating Mitigation: There will be an umbrella to avoid direct sun exposure</a:t>
            </a:r>
            <a:endParaRPr b="0"/>
          </a:p>
          <a:p>
            <a:pPr indent="0" lvl="0" marL="914400" rtl="0" algn="l">
              <a:spcBef>
                <a:spcPts val="0"/>
              </a:spcBef>
              <a:spcAft>
                <a:spcPts val="0"/>
              </a:spcAft>
              <a:buClr>
                <a:schemeClr val="dk1"/>
              </a:buClr>
              <a:buSzPts val="1100"/>
              <a:buFont typeface="Arial"/>
              <a:buNone/>
            </a:pPr>
            <a:r>
              <a:t/>
            </a:r>
            <a:endParaRPr b="0"/>
          </a:p>
          <a:p>
            <a:pPr indent="-381000" lvl="0" marL="457200" rtl="0" algn="l">
              <a:spcBef>
                <a:spcPts val="0"/>
              </a:spcBef>
              <a:spcAft>
                <a:spcPts val="0"/>
              </a:spcAft>
              <a:buSzPts val="2400"/>
              <a:buChar char="-"/>
            </a:pPr>
            <a:r>
              <a:rPr b="0" lang="en-US"/>
              <a:t>Auto update mitigation: The option of auto update will be disabled before the launch</a:t>
            </a:r>
            <a:endParaRPr/>
          </a:p>
        </p:txBody>
      </p:sp>
      <p:sp>
        <p:nvSpPr>
          <p:cNvPr id="2251" name="Google Shape;2251;p16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u="none" cap="none" strike="noStrike">
                <a:solidFill>
                  <a:srgbClr val="000000"/>
                </a:solidFill>
                <a:latin typeface="Arial"/>
                <a:ea typeface="Arial"/>
                <a:cs typeface="Arial"/>
                <a:sym typeface="Arial"/>
              </a:rPr>
              <a:t>‹#›</a:t>
            </a:fld>
            <a:endParaRPr b="0" i="0" u="none" cap="none" strike="noStrike">
              <a:solidFill>
                <a:srgbClr val="000000"/>
              </a:solidFill>
              <a:latin typeface="Arial"/>
              <a:ea typeface="Arial"/>
              <a:cs typeface="Arial"/>
              <a:sym typeface="Arial"/>
            </a:endParaRPr>
          </a:p>
        </p:txBody>
      </p:sp>
      <p:sp>
        <p:nvSpPr>
          <p:cNvPr id="2252" name="Google Shape;2252;p16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53" name="Google Shape;2253;p16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Ivan Maccio</a:t>
            </a:r>
            <a:endParaRPr b="0" i="0" sz="1400" u="none" cap="none" strike="noStrike">
              <a:solidFill>
                <a:srgbClr val="000000"/>
              </a:solidFill>
              <a:latin typeface="Arial"/>
              <a:ea typeface="Arial"/>
              <a:cs typeface="Arial"/>
              <a:sym typeface="Arial"/>
            </a:endParaRPr>
          </a:p>
        </p:txBody>
      </p:sp>
      <p:sp>
        <p:nvSpPr>
          <p:cNvPr id="2254" name="Google Shape;2254;p16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55" name="Google Shape;2255;p16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360" name="Google Shape;360;p4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361" name="Google Shape;361;p4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62" name="Google Shape;362;p4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63" name="Google Shape;363;p4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364" name="Google Shape;364;p40"/>
          <p:cNvGraphicFramePr/>
          <p:nvPr/>
        </p:nvGraphicFramePr>
        <p:xfrm>
          <a:off x="228600" y="1197175"/>
          <a:ext cx="3000000" cy="3000000"/>
        </p:xfrm>
        <a:graphic>
          <a:graphicData uri="http://schemas.openxmlformats.org/drawingml/2006/table">
            <a:tbl>
              <a:tblPr>
                <a:noFill/>
                <a:tableStyleId>{DEA16444-F34E-4804-BBA8-A53AC711FF5E}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46</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The science payload shall maintain orientation so the camera always faces south within +/- 20 degrees.</a:t>
                      </a:r>
                      <a:endParaRPr/>
                    </a:p>
                  </a:txBody>
                  <a:tcPr marT="91425" marB="91425" marR="91425" marL="91425"/>
                </a:tc>
              </a:tr>
              <a:tr h="381000">
                <a:tc>
                  <a:txBody>
                    <a:bodyPr/>
                    <a:lstStyle/>
                    <a:p>
                      <a:pPr indent="0" lvl="0" marL="0" rtl="0" algn="ctr">
                        <a:spcBef>
                          <a:spcPts val="0"/>
                        </a:spcBef>
                        <a:spcAft>
                          <a:spcPts val="0"/>
                        </a:spcAft>
                        <a:buNone/>
                      </a:pPr>
                      <a:r>
                        <a:rPr lang="en-US"/>
                        <a:t>47</a:t>
                      </a:r>
                      <a:endParaRPr/>
                    </a:p>
                  </a:txBody>
                  <a:tcPr marT="91425" marB="91425" marR="91425" marL="91425"/>
                </a:tc>
                <a:tc>
                  <a:txBody>
                    <a:bodyPr/>
                    <a:lstStyle/>
                    <a:p>
                      <a:pPr indent="0" lvl="0" marL="0" rtl="0" algn="ctr">
                        <a:spcBef>
                          <a:spcPts val="0"/>
                        </a:spcBef>
                        <a:spcAft>
                          <a:spcPts val="0"/>
                        </a:spcAft>
                        <a:buNone/>
                      </a:pPr>
                      <a:r>
                        <a:rPr lang="en-US"/>
                        <a:t>The payload shall be connected to the container with a 10 meter tether.</a:t>
                      </a:r>
                      <a:endParaRPr/>
                    </a:p>
                  </a:txBody>
                  <a:tcPr marT="91425" marB="91425" marR="91425" marL="91425"/>
                </a:tc>
              </a:tr>
              <a:tr h="381000">
                <a:tc>
                  <a:txBody>
                    <a:bodyPr/>
                    <a:lstStyle/>
                    <a:p>
                      <a:pPr indent="0" lvl="0" marL="0" rtl="0" algn="ctr">
                        <a:spcBef>
                          <a:spcPts val="0"/>
                        </a:spcBef>
                        <a:spcAft>
                          <a:spcPts val="0"/>
                        </a:spcAft>
                        <a:buNone/>
                      </a:pPr>
                      <a:r>
                        <a:rPr lang="en-US"/>
                        <a:t>48</a:t>
                      </a:r>
                      <a:endParaRPr/>
                    </a:p>
                  </a:txBody>
                  <a:tcPr marT="91425" marB="91425" marR="91425" marL="91425"/>
                </a:tc>
                <a:tc>
                  <a:txBody>
                    <a:bodyPr/>
                    <a:lstStyle/>
                    <a:p>
                      <a:pPr indent="0" lvl="0" marL="0" rtl="0" algn="ctr">
                        <a:spcBef>
                          <a:spcPts val="0"/>
                        </a:spcBef>
                        <a:spcAft>
                          <a:spcPts val="0"/>
                        </a:spcAft>
                        <a:buNone/>
                      </a:pPr>
                      <a:r>
                        <a:rPr lang="en-US"/>
                        <a:t>At 300 meters, the payload shall be released from the container at a rate of .5 meters per second.</a:t>
                      </a:r>
                      <a:endParaRPr/>
                    </a:p>
                  </a:txBody>
                  <a:tcPr marT="91425" marB="91425" marR="91425" marL="91425"/>
                </a:tc>
              </a:tr>
              <a:tr h="381000">
                <a:tc>
                  <a:txBody>
                    <a:bodyPr/>
                    <a:lstStyle/>
                    <a:p>
                      <a:pPr indent="0" lvl="0" marL="0" rtl="0" algn="ctr">
                        <a:spcBef>
                          <a:spcPts val="0"/>
                        </a:spcBef>
                        <a:spcAft>
                          <a:spcPts val="0"/>
                        </a:spcAft>
                        <a:buNone/>
                      </a:pPr>
                      <a:r>
                        <a:rPr lang="en-US"/>
                        <a:t>49</a:t>
                      </a:r>
                      <a:endParaRPr/>
                    </a:p>
                  </a:txBody>
                  <a:tcPr marT="91425" marB="91425" marR="91425" marL="91425"/>
                </a:tc>
                <a:tc>
                  <a:txBody>
                    <a:bodyPr/>
                    <a:lstStyle/>
                    <a:p>
                      <a:pPr indent="0" lvl="0" marL="0" rtl="0" algn="ctr">
                        <a:spcBef>
                          <a:spcPts val="0"/>
                        </a:spcBef>
                        <a:spcAft>
                          <a:spcPts val="0"/>
                        </a:spcAft>
                        <a:buNone/>
                      </a:pPr>
                      <a:r>
                        <a:rPr lang="en-US"/>
                        <a:t>The flight software shall maintain a count of packets transmitted which shall increment with each packet transmission throughout the mission.  The value shall be maintained through processor resets.</a:t>
                      </a:r>
                      <a:endParaRPr/>
                    </a:p>
                  </a:txBody>
                  <a:tcPr marT="91425" marB="91425" marR="91425" marL="91425"/>
                </a:tc>
              </a:tr>
              <a:tr h="381000">
                <a:tc>
                  <a:txBody>
                    <a:bodyPr/>
                    <a:lstStyle/>
                    <a:p>
                      <a:pPr indent="0" lvl="0" marL="0" rtl="0" algn="ctr">
                        <a:spcBef>
                          <a:spcPts val="0"/>
                        </a:spcBef>
                        <a:spcAft>
                          <a:spcPts val="0"/>
                        </a:spcAft>
                        <a:buNone/>
                      </a:pPr>
                      <a:r>
                        <a:rPr lang="en-US"/>
                        <a:t>50</a:t>
                      </a:r>
                      <a:endParaRPr/>
                    </a:p>
                  </a:txBody>
                  <a:tcPr marT="91425" marB="91425" marR="91425" marL="91425"/>
                </a:tc>
                <a:tc>
                  <a:txBody>
                    <a:bodyPr/>
                    <a:lstStyle/>
                    <a:p>
                      <a:pPr indent="0" lvl="0" marL="0" rtl="0" algn="ctr">
                        <a:spcBef>
                          <a:spcPts val="0"/>
                        </a:spcBef>
                        <a:spcAft>
                          <a:spcPts val="0"/>
                        </a:spcAft>
                        <a:buNone/>
                      </a:pPr>
                      <a:r>
                        <a:rPr lang="en-US"/>
                        <a:t>The container shall maintain mission time throughout the whole mission even with processor resets or momentary power loss.</a:t>
                      </a:r>
                      <a:endParaRPr/>
                    </a:p>
                  </a:txBody>
                  <a:tcPr marT="91425" marB="91425" marR="91425" marL="91425"/>
                </a:tc>
              </a:tr>
              <a:tr h="381000">
                <a:tc>
                  <a:txBody>
                    <a:bodyPr/>
                    <a:lstStyle/>
                    <a:p>
                      <a:pPr indent="0" lvl="0" marL="0" rtl="0" algn="ctr">
                        <a:spcBef>
                          <a:spcPts val="0"/>
                        </a:spcBef>
                        <a:spcAft>
                          <a:spcPts val="0"/>
                        </a:spcAft>
                        <a:buNone/>
                      </a:pPr>
                      <a:r>
                        <a:rPr lang="en-US"/>
                        <a:t>51</a:t>
                      </a:r>
                      <a:endParaRPr/>
                    </a:p>
                  </a:txBody>
                  <a:tcPr marT="91425" marB="91425" marR="91425" marL="91425"/>
                </a:tc>
                <a:tc>
                  <a:txBody>
                    <a:bodyPr/>
                    <a:lstStyle/>
                    <a:p>
                      <a:pPr indent="0" lvl="0" marL="0" rtl="0" algn="ctr">
                        <a:spcBef>
                          <a:spcPts val="0"/>
                        </a:spcBef>
                        <a:spcAft>
                          <a:spcPts val="0"/>
                        </a:spcAft>
                        <a:buNone/>
                      </a:pPr>
                      <a:r>
                        <a:rPr lang="en-US"/>
                        <a:t>The container shall have its time set to UTC time to within one second before launch.</a:t>
                      </a:r>
                      <a:endParaRPr/>
                    </a:p>
                  </a:txBody>
                  <a:tcPr marT="91425" marB="91425" marR="91425" marL="91425"/>
                </a:tc>
              </a:tr>
              <a:tr h="381000">
                <a:tc>
                  <a:txBody>
                    <a:bodyPr/>
                    <a:lstStyle/>
                    <a:p>
                      <a:pPr indent="0" lvl="0" marL="0" rtl="0" algn="ctr">
                        <a:spcBef>
                          <a:spcPts val="0"/>
                        </a:spcBef>
                        <a:spcAft>
                          <a:spcPts val="0"/>
                        </a:spcAft>
                        <a:buNone/>
                      </a:pPr>
                      <a:r>
                        <a:rPr lang="en-US"/>
                        <a:t>52</a:t>
                      </a:r>
                      <a:endParaRPr/>
                    </a:p>
                  </a:txBody>
                  <a:tcPr marT="91425" marB="91425" marR="91425" marL="91425"/>
                </a:tc>
                <a:tc>
                  <a:txBody>
                    <a:bodyPr/>
                    <a:lstStyle/>
                    <a:p>
                      <a:pPr indent="0" lvl="0" marL="0" rtl="0" algn="ctr">
                        <a:spcBef>
                          <a:spcPts val="0"/>
                        </a:spcBef>
                        <a:spcAft>
                          <a:spcPts val="0"/>
                        </a:spcAft>
                        <a:buNone/>
                      </a:pPr>
                      <a:r>
                        <a:rPr lang="en-US"/>
                        <a:t>The container flight software shall support simulated flight mode where the ground station sends air pressure values at a one second interval using a provided flight profile csv file.</a:t>
                      </a:r>
                      <a:endParaRPr/>
                    </a:p>
                  </a:txBody>
                  <a:tcPr marT="91425" marB="91425" marR="91425" marL="91425"/>
                </a:tc>
              </a:tr>
              <a:tr h="381000">
                <a:tc>
                  <a:txBody>
                    <a:bodyPr/>
                    <a:lstStyle/>
                    <a:p>
                      <a:pPr indent="0" lvl="0" marL="0" rtl="0" algn="ctr">
                        <a:spcBef>
                          <a:spcPts val="0"/>
                        </a:spcBef>
                        <a:spcAft>
                          <a:spcPts val="0"/>
                        </a:spcAft>
                        <a:buNone/>
                      </a:pPr>
                      <a:r>
                        <a:rPr lang="en-US"/>
                        <a:t>53</a:t>
                      </a:r>
                      <a:endParaRPr/>
                    </a:p>
                  </a:txBody>
                  <a:tcPr marT="91425" marB="91425" marR="91425" marL="91425"/>
                </a:tc>
                <a:tc>
                  <a:txBody>
                    <a:bodyPr/>
                    <a:lstStyle/>
                    <a:p>
                      <a:pPr indent="0" lvl="0" marL="0" rtl="0" algn="ctr">
                        <a:spcBef>
                          <a:spcPts val="0"/>
                        </a:spcBef>
                        <a:spcAft>
                          <a:spcPts val="0"/>
                        </a:spcAft>
                        <a:buNone/>
                      </a:pPr>
                      <a:r>
                        <a:rPr lang="en-US"/>
                        <a:t>In simulation mode, the flight software shall use the radio uplink pressure values in place of the pressure sensor for determining the container altitude.</a:t>
                      </a:r>
                      <a:endParaRPr/>
                    </a:p>
                  </a:txBody>
                  <a:tcPr marT="91425" marB="91425" marR="91425" marL="91425"/>
                </a:tc>
              </a:tr>
            </a:tbl>
          </a:graphicData>
        </a:graphic>
      </p:graphicFrame>
      <p:pic>
        <p:nvPicPr>
          <p:cNvPr id="365" name="Google Shape;365;p4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p16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61" name="Google Shape;2261;p16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62" name="Google Shape;2262;p166"/>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Antenna Trade &amp; Selection</a:t>
            </a:r>
            <a:endParaRPr/>
          </a:p>
        </p:txBody>
      </p:sp>
      <p:sp>
        <p:nvSpPr>
          <p:cNvPr id="2263" name="Google Shape;2263;p16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264" name="Google Shape;2264;p166"/>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Ivan Maccio</a:t>
            </a:r>
            <a:endParaRPr b="0" i="0" sz="1400" u="none" cap="none" strike="noStrike">
              <a:solidFill>
                <a:srgbClr val="000000"/>
              </a:solidFill>
              <a:latin typeface="Arial"/>
              <a:ea typeface="Arial"/>
              <a:cs typeface="Arial"/>
              <a:sym typeface="Arial"/>
            </a:endParaRPr>
          </a:p>
        </p:txBody>
      </p:sp>
      <p:sp>
        <p:nvSpPr>
          <p:cNvPr id="2265" name="Google Shape;2265;p16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2266" name="Google Shape;2266;p166"/>
          <p:cNvGraphicFramePr/>
          <p:nvPr/>
        </p:nvGraphicFramePr>
        <p:xfrm>
          <a:off x="228550" y="1392700"/>
          <a:ext cx="3000000" cy="3000000"/>
        </p:xfrm>
        <a:graphic>
          <a:graphicData uri="http://schemas.openxmlformats.org/drawingml/2006/table">
            <a:tbl>
              <a:tblPr>
                <a:noFill/>
                <a:tableStyleId>{DEA16444-F34E-4804-BBA8-A53AC711FF5E}</a:tableStyleId>
              </a:tblPr>
              <a:tblGrid>
                <a:gridCol w="1240975"/>
                <a:gridCol w="1240975"/>
                <a:gridCol w="1240975"/>
                <a:gridCol w="1240975"/>
                <a:gridCol w="1240975"/>
                <a:gridCol w="1240975"/>
                <a:gridCol w="1240975"/>
              </a:tblGrid>
              <a:tr h="773325">
                <a:tc>
                  <a:txBody>
                    <a:bodyPr/>
                    <a:lstStyle/>
                    <a:p>
                      <a:pPr indent="0" lvl="0" marL="0" rtl="0" algn="ctr">
                        <a:spcBef>
                          <a:spcPts val="0"/>
                        </a:spcBef>
                        <a:spcAft>
                          <a:spcPts val="0"/>
                        </a:spcAft>
                        <a:buNone/>
                      </a:pPr>
                      <a:r>
                        <a:rPr b="1" lang="en-US" sz="1200"/>
                        <a:t>Model</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Connection Type</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Frequency</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Direction</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Gain</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Beam Width Horizontal / Vertical</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en-US" sz="1200"/>
                        <a:t>Price</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r h="562925">
                <a:tc>
                  <a:txBody>
                    <a:bodyPr/>
                    <a:lstStyle/>
                    <a:p>
                      <a:pPr indent="0" lvl="0" marL="0" rtl="0" algn="ctr">
                        <a:spcBef>
                          <a:spcPts val="0"/>
                        </a:spcBef>
                        <a:spcAft>
                          <a:spcPts val="0"/>
                        </a:spcAft>
                        <a:buNone/>
                      </a:pPr>
                      <a:r>
                        <a:rPr lang="en-US" sz="1050">
                          <a:solidFill>
                            <a:srgbClr val="FF0000"/>
                          </a:solidFill>
                        </a:rPr>
                        <a:t>Bingfu Dual Band WiFi 2.4GHz</a:t>
                      </a:r>
                      <a:endParaRPr sz="12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FF0000"/>
                          </a:solidFill>
                        </a:rPr>
                        <a:t>RP-SMA</a:t>
                      </a:r>
                      <a:endParaRPr sz="12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FF0000"/>
                          </a:solidFill>
                        </a:rPr>
                        <a:t>2,4 ghz</a:t>
                      </a:r>
                      <a:endParaRPr sz="12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sz="1200">
                          <a:solidFill>
                            <a:srgbClr val="FF0000"/>
                          </a:solidFill>
                        </a:rPr>
                        <a:t>Omnidirectional</a:t>
                      </a:r>
                      <a:endParaRPr sz="12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rgbClr val="FF0000"/>
                          </a:solidFill>
                        </a:rPr>
                        <a:t>9</a:t>
                      </a:r>
                      <a:r>
                        <a:rPr lang="en-US" sz="1050">
                          <a:solidFill>
                            <a:srgbClr val="FF0000"/>
                          </a:solidFill>
                        </a:rPr>
                        <a:t>dBi</a:t>
                      </a:r>
                      <a:endParaRPr sz="12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050">
                          <a:solidFill>
                            <a:srgbClr val="FF0000"/>
                          </a:solidFill>
                        </a:rPr>
                        <a:t>360°/ 32°</a:t>
                      </a:r>
                      <a:endParaRPr sz="12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rgbClr val="FF0000"/>
                          </a:solidFill>
                        </a:rPr>
                        <a:t>$ 7,99</a:t>
                      </a:r>
                      <a:endParaRPr sz="12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267" name="Google Shape;2267;p166"/>
          <p:cNvSpPr txBox="1"/>
          <p:nvPr/>
        </p:nvSpPr>
        <p:spPr>
          <a:xfrm>
            <a:off x="228600" y="3707850"/>
            <a:ext cx="3381300" cy="1120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rgbClr val="000000"/>
              </a:solidFill>
            </a:endParaRPr>
          </a:p>
        </p:txBody>
      </p:sp>
      <p:pic>
        <p:nvPicPr>
          <p:cNvPr id="2268" name="Google Shape;2268;p166"/>
          <p:cNvPicPr preferRelativeResize="0"/>
          <p:nvPr/>
        </p:nvPicPr>
        <p:blipFill>
          <a:blip r:embed="rId3">
            <a:alphaModFix/>
          </a:blip>
          <a:stretch>
            <a:fillRect/>
          </a:stretch>
        </p:blipFill>
        <p:spPr>
          <a:xfrm>
            <a:off x="6730913" y="3096513"/>
            <a:ext cx="2047875" cy="2343150"/>
          </a:xfrm>
          <a:prstGeom prst="rect">
            <a:avLst/>
          </a:prstGeom>
          <a:noFill/>
          <a:ln>
            <a:noFill/>
          </a:ln>
        </p:spPr>
      </p:pic>
      <p:pic>
        <p:nvPicPr>
          <p:cNvPr id="2269" name="Google Shape;2269;p166"/>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pic>
        <p:nvPicPr>
          <p:cNvPr id="2270" name="Google Shape;2270;p166"/>
          <p:cNvPicPr preferRelativeResize="0"/>
          <p:nvPr/>
        </p:nvPicPr>
        <p:blipFill>
          <a:blip r:embed="rId5">
            <a:alphaModFix/>
          </a:blip>
          <a:stretch>
            <a:fillRect/>
          </a:stretch>
        </p:blipFill>
        <p:spPr>
          <a:xfrm>
            <a:off x="228550" y="2943150"/>
            <a:ext cx="3181250" cy="2649900"/>
          </a:xfrm>
          <a:prstGeom prst="rect">
            <a:avLst/>
          </a:prstGeom>
          <a:noFill/>
          <a:ln>
            <a:noFill/>
          </a:ln>
        </p:spPr>
      </p:pic>
      <p:pic>
        <p:nvPicPr>
          <p:cNvPr id="2271" name="Google Shape;2271;p166"/>
          <p:cNvPicPr preferRelativeResize="0"/>
          <p:nvPr/>
        </p:nvPicPr>
        <p:blipFill>
          <a:blip r:embed="rId6">
            <a:alphaModFix/>
          </a:blip>
          <a:stretch>
            <a:fillRect/>
          </a:stretch>
        </p:blipFill>
        <p:spPr>
          <a:xfrm>
            <a:off x="3409800" y="3487050"/>
            <a:ext cx="2914650" cy="15621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167"/>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Software</a:t>
            </a:r>
            <a:endParaRPr/>
          </a:p>
        </p:txBody>
      </p:sp>
      <p:sp>
        <p:nvSpPr>
          <p:cNvPr id="2277" name="Google Shape;2277;p16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US"/>
              <a:t>Telemetry display prototypes</a:t>
            </a:r>
            <a:endParaRPr/>
          </a:p>
          <a:p>
            <a:pPr indent="0" lvl="0" marL="1371600" rtl="0" algn="l">
              <a:spcBef>
                <a:spcPts val="0"/>
              </a:spcBef>
              <a:spcAft>
                <a:spcPts val="0"/>
              </a:spcAft>
              <a:buNone/>
            </a:pPr>
            <a:r>
              <a:t/>
            </a:r>
            <a:endParaRPr b="0" sz="2200"/>
          </a:p>
          <a:p>
            <a:pPr indent="-368300" lvl="0" marL="914400" rtl="0" algn="l">
              <a:spcBef>
                <a:spcPts val="0"/>
              </a:spcBef>
              <a:spcAft>
                <a:spcPts val="0"/>
              </a:spcAft>
              <a:buSzPts val="2200"/>
              <a:buChar char="-"/>
            </a:pPr>
            <a:r>
              <a:rPr b="0" lang="en-US" sz="2200"/>
              <a:t>&lt;TEAM_ID&gt;, &lt;MISSION_TIME&gt;, &lt;PACKET_COUNT&gt;, &lt;PACKET_TYPE&gt;, &lt;MODE&gt;, &lt;TP_RELEASED&gt;,​ &lt;ALTITUDE&gt;, &lt;TEMP&gt;, &lt;VOLTAGE&gt;, &lt;GPS_TIME&gt;, &lt;GPS_LATITUDE&gt;, &lt;GPS_LONGITUDE&gt;, &lt;GPS_ALTITUDE&gt;, &lt;GPS_SATS&gt;, &lt;SOFTWARE_STATE&gt;,&lt;CMD_ECHO&gt;</a:t>
            </a:r>
            <a:endParaRPr sz="2200"/>
          </a:p>
          <a:p>
            <a:pPr indent="-381000" lvl="0" marL="457200" rtl="0" algn="l">
              <a:spcBef>
                <a:spcPts val="480"/>
              </a:spcBef>
              <a:spcAft>
                <a:spcPts val="0"/>
              </a:spcAft>
              <a:buSzPts val="2400"/>
              <a:buChar char="•"/>
            </a:pPr>
            <a:r>
              <a:rPr lang="en-US"/>
              <a:t>Commercial off the shelf (COTS) software packages used</a:t>
            </a:r>
            <a:endParaRPr/>
          </a:p>
          <a:p>
            <a:pPr indent="-381000" lvl="1" marL="914400" rtl="0" algn="l">
              <a:spcBef>
                <a:spcPts val="480"/>
              </a:spcBef>
              <a:spcAft>
                <a:spcPts val="0"/>
              </a:spcAft>
              <a:buSzPts val="2400"/>
              <a:buChar char="–"/>
            </a:pPr>
            <a:r>
              <a:rPr lang="en-US" sz="2500"/>
              <a:t>MATLAB GUI Package for Visual Studio 2015</a:t>
            </a:r>
            <a:endParaRPr/>
          </a:p>
        </p:txBody>
      </p:sp>
      <p:sp>
        <p:nvSpPr>
          <p:cNvPr id="2278" name="Google Shape;2278;p16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79" name="Google Shape;2279;p16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80" name="Google Shape;2280;p16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Ivan Maccio</a:t>
            </a:r>
            <a:endParaRPr b="0" i="0" sz="1400" u="none" cap="none" strike="noStrike">
              <a:solidFill>
                <a:srgbClr val="000000"/>
              </a:solidFill>
              <a:latin typeface="Arial"/>
              <a:ea typeface="Arial"/>
              <a:cs typeface="Arial"/>
              <a:sym typeface="Arial"/>
            </a:endParaRPr>
          </a:p>
        </p:txBody>
      </p:sp>
      <p:sp>
        <p:nvSpPr>
          <p:cNvPr id="2281" name="Google Shape;2281;p16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82" name="Google Shape;2282;p16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16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Software</a:t>
            </a:r>
            <a:endParaRPr/>
          </a:p>
        </p:txBody>
      </p:sp>
      <p:sp>
        <p:nvSpPr>
          <p:cNvPr id="2288" name="Google Shape;2288;p16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Real-time plotting software design</a:t>
            </a:r>
            <a:endParaRPr/>
          </a:p>
          <a:p>
            <a:pPr indent="-342900" lvl="1" marL="914400" rtl="0" algn="l">
              <a:spcBef>
                <a:spcPts val="480"/>
              </a:spcBef>
              <a:spcAft>
                <a:spcPts val="0"/>
              </a:spcAft>
              <a:buSzPts val="1800"/>
              <a:buChar char="–"/>
            </a:pPr>
            <a:r>
              <a:rPr lang="en-US" sz="1800"/>
              <a:t>GCS Software will be designed with MATLAB GUI Package for Visual Studio 2015</a:t>
            </a:r>
            <a:endParaRPr sz="1800"/>
          </a:p>
          <a:p>
            <a:pPr indent="-342900" lvl="1" marL="914400" rtl="0" algn="l">
              <a:spcBef>
                <a:spcPts val="480"/>
              </a:spcBef>
              <a:spcAft>
                <a:spcPts val="0"/>
              </a:spcAft>
              <a:buSzPts val="1800"/>
              <a:buChar char="–"/>
            </a:pPr>
            <a:r>
              <a:rPr lang="en-US" sz="1800"/>
              <a:t>The software will receive data from XBEE Module through USB cable</a:t>
            </a:r>
            <a:endParaRPr sz="1800"/>
          </a:p>
          <a:p>
            <a:pPr indent="-342900" lvl="1" marL="914400" rtl="0" algn="l">
              <a:spcBef>
                <a:spcPts val="480"/>
              </a:spcBef>
              <a:spcAft>
                <a:spcPts val="0"/>
              </a:spcAft>
              <a:buSzPts val="1800"/>
              <a:buChar char="–"/>
            </a:pPr>
            <a:r>
              <a:rPr lang="en-US" sz="1800"/>
              <a:t>The received data will be displayed on the real time plots</a:t>
            </a:r>
            <a:endParaRPr sz="1800"/>
          </a:p>
          <a:p>
            <a:pPr indent="-381000" lvl="0" marL="457200" rtl="0" algn="l">
              <a:spcBef>
                <a:spcPts val="480"/>
              </a:spcBef>
              <a:spcAft>
                <a:spcPts val="0"/>
              </a:spcAft>
              <a:buSzPts val="2400"/>
              <a:buChar char="•"/>
            </a:pPr>
            <a:r>
              <a:rPr lang="en-US"/>
              <a:t>Command software and interface</a:t>
            </a:r>
            <a:endParaRPr/>
          </a:p>
          <a:p>
            <a:pPr indent="-381000" lvl="0" marL="457200" rtl="0" algn="l">
              <a:spcBef>
                <a:spcPts val="0"/>
              </a:spcBef>
              <a:spcAft>
                <a:spcPts val="0"/>
              </a:spcAft>
              <a:buSzPts val="2400"/>
              <a:buChar char="-"/>
            </a:pPr>
            <a:r>
              <a:rPr b="0" lang="en-US" sz="1500"/>
              <a:t>The Ground Station will send the following commands from the container:</a:t>
            </a:r>
            <a:endParaRPr b="0" sz="1500"/>
          </a:p>
          <a:p>
            <a:pPr indent="-342900" lvl="1" marL="1371600" rtl="0" algn="l">
              <a:spcBef>
                <a:spcPts val="0"/>
              </a:spcBef>
              <a:spcAft>
                <a:spcPts val="0"/>
              </a:spcAft>
              <a:buSzPts val="1800"/>
              <a:buChar char="-"/>
            </a:pPr>
            <a:r>
              <a:rPr lang="en-US" sz="1500" u="sng"/>
              <a:t>CX - Container Telemetry On/Off Command</a:t>
            </a:r>
            <a:endParaRPr sz="1500" u="sng"/>
          </a:p>
          <a:p>
            <a:pPr indent="-323850" lvl="2" marL="1828800" rtl="0" algn="l">
              <a:spcBef>
                <a:spcPts val="0"/>
              </a:spcBef>
              <a:spcAft>
                <a:spcPts val="0"/>
              </a:spcAft>
              <a:buSzPts val="1500"/>
              <a:buChar char="-"/>
            </a:pPr>
            <a:r>
              <a:rPr lang="en-US" sz="1500"/>
              <a:t>Generic one: CMD,&lt;TEAM_ID&gt;,CX,&lt;ON_OFF&gt;</a:t>
            </a:r>
            <a:endParaRPr sz="1500" u="sng"/>
          </a:p>
          <a:p>
            <a:pPr indent="-323850" lvl="2" marL="1828800" rtl="0" algn="l">
              <a:spcBef>
                <a:spcPts val="0"/>
              </a:spcBef>
              <a:spcAft>
                <a:spcPts val="0"/>
              </a:spcAft>
              <a:buSzPts val="1500"/>
              <a:buChar char="-"/>
            </a:pPr>
            <a:r>
              <a:rPr lang="en-US" sz="1500"/>
              <a:t>Example of command to be sent: CMD,</a:t>
            </a:r>
            <a:r>
              <a:rPr lang="en-US" sz="1500"/>
              <a:t>1064</a:t>
            </a:r>
            <a:r>
              <a:rPr lang="en-US" sz="1500"/>
              <a:t>,CX,ON, where:</a:t>
            </a:r>
            <a:endParaRPr sz="1500"/>
          </a:p>
          <a:p>
            <a:pPr indent="-323850" lvl="3" marL="2286000" rtl="0" algn="l">
              <a:spcBef>
                <a:spcPts val="0"/>
              </a:spcBef>
              <a:spcAft>
                <a:spcPts val="0"/>
              </a:spcAft>
              <a:buSzPts val="1500"/>
              <a:buChar char="-"/>
            </a:pPr>
            <a:r>
              <a:rPr lang="en-US" sz="1500"/>
              <a:t>CMD and CX are static text</a:t>
            </a:r>
            <a:endParaRPr sz="1500"/>
          </a:p>
          <a:p>
            <a:pPr indent="-323850" lvl="3" marL="2286000" rtl="0" algn="l">
              <a:spcBef>
                <a:spcPts val="0"/>
              </a:spcBef>
              <a:spcAft>
                <a:spcPts val="0"/>
              </a:spcAft>
              <a:buSzPts val="1500"/>
              <a:buChar char="-"/>
            </a:pPr>
            <a:r>
              <a:rPr lang="en-US" sz="1500"/>
              <a:t>ON is set to activate the Container telemetry transmissions. OFF would be use to turn off the transmissions</a:t>
            </a:r>
            <a:endParaRPr sz="1500"/>
          </a:p>
          <a:p>
            <a:pPr indent="-323850" lvl="1" marL="1371600" rtl="0" algn="l">
              <a:spcBef>
                <a:spcPts val="0"/>
              </a:spcBef>
              <a:spcAft>
                <a:spcPts val="0"/>
              </a:spcAft>
              <a:buSzPts val="1500"/>
              <a:buChar char="-"/>
            </a:pPr>
            <a:r>
              <a:rPr lang="en-US" sz="1500" u="sng"/>
              <a:t>ST - Set Time</a:t>
            </a:r>
            <a:endParaRPr sz="1500" u="sng"/>
          </a:p>
          <a:p>
            <a:pPr indent="-323850" lvl="2" marL="1828800" rtl="0" algn="l">
              <a:spcBef>
                <a:spcPts val="0"/>
              </a:spcBef>
              <a:spcAft>
                <a:spcPts val="0"/>
              </a:spcAft>
              <a:buSzPts val="1500"/>
              <a:buChar char="-"/>
            </a:pPr>
            <a:r>
              <a:rPr lang="en-US" sz="1500"/>
              <a:t>Generic one: CMD,&lt;TEAM_ID&gt;,ST,&lt;UTC_TIME&gt;</a:t>
            </a:r>
            <a:endParaRPr sz="1500"/>
          </a:p>
          <a:p>
            <a:pPr indent="-323850" lvl="2" marL="1828800" rtl="0" algn="l">
              <a:spcBef>
                <a:spcPts val="0"/>
              </a:spcBef>
              <a:spcAft>
                <a:spcPts val="0"/>
              </a:spcAft>
              <a:buSzPts val="1500"/>
              <a:buChar char="-"/>
            </a:pPr>
            <a:r>
              <a:rPr lang="en-US" sz="1500"/>
              <a:t>Example of command to be sent: CMD,</a:t>
            </a:r>
            <a:r>
              <a:rPr lang="en-US" sz="1500"/>
              <a:t>1064</a:t>
            </a:r>
            <a:r>
              <a:rPr lang="en-US" sz="1500"/>
              <a:t>,ST,13:35:59, where:</a:t>
            </a:r>
            <a:endParaRPr sz="1500"/>
          </a:p>
          <a:p>
            <a:pPr indent="-323850" lvl="3" marL="2286000" rtl="0" algn="l">
              <a:spcBef>
                <a:spcPts val="0"/>
              </a:spcBef>
              <a:spcAft>
                <a:spcPts val="0"/>
              </a:spcAft>
              <a:buSzPts val="1500"/>
              <a:buChar char="-"/>
            </a:pPr>
            <a:r>
              <a:rPr lang="en-US" sz="1500"/>
              <a:t>CMD and ST are static text</a:t>
            </a:r>
            <a:endParaRPr sz="1500"/>
          </a:p>
          <a:p>
            <a:pPr indent="-323850" lvl="3" marL="2286000" rtl="0" algn="l">
              <a:spcBef>
                <a:spcPts val="0"/>
              </a:spcBef>
              <a:spcAft>
                <a:spcPts val="0"/>
              </a:spcAft>
              <a:buSzPts val="1500"/>
              <a:buChar char="-"/>
            </a:pPr>
            <a:r>
              <a:rPr lang="en-US" sz="1500"/>
              <a:t>13:35:59 is the parameter -in UTC format- which sets the mission time to the value given</a:t>
            </a:r>
            <a:endParaRPr/>
          </a:p>
        </p:txBody>
      </p:sp>
      <p:sp>
        <p:nvSpPr>
          <p:cNvPr id="2289" name="Google Shape;2289;p16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290" name="Google Shape;2290;p16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91" name="Google Shape;2291;p16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Ivan Maccio</a:t>
            </a:r>
            <a:endParaRPr b="0" i="0" sz="1400" u="none" cap="none" strike="noStrike">
              <a:solidFill>
                <a:srgbClr val="000000"/>
              </a:solidFill>
              <a:latin typeface="Arial"/>
              <a:ea typeface="Arial"/>
              <a:cs typeface="Arial"/>
              <a:sym typeface="Arial"/>
            </a:endParaRPr>
          </a:p>
        </p:txBody>
      </p:sp>
      <p:sp>
        <p:nvSpPr>
          <p:cNvPr id="2292" name="Google Shape;2292;p16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93" name="Google Shape;2293;p16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16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Software</a:t>
            </a:r>
            <a:endParaRPr/>
          </a:p>
        </p:txBody>
      </p:sp>
      <p:sp>
        <p:nvSpPr>
          <p:cNvPr id="2299" name="Google Shape;2299;p16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Command software and interface</a:t>
            </a:r>
            <a:endParaRPr/>
          </a:p>
          <a:p>
            <a:pPr indent="-400050" lvl="0" marL="457200" rtl="0" algn="l">
              <a:spcBef>
                <a:spcPts val="0"/>
              </a:spcBef>
              <a:spcAft>
                <a:spcPts val="0"/>
              </a:spcAft>
              <a:buSzPts val="2700"/>
              <a:buChar char="-"/>
            </a:pPr>
            <a:r>
              <a:rPr b="0" lang="en-US" sz="1800"/>
              <a:t>The Ground Station will send the following commands from the Ground Station:</a:t>
            </a:r>
            <a:endParaRPr b="0" sz="1800"/>
          </a:p>
          <a:p>
            <a:pPr indent="-342900" lvl="1" marL="1371600" rtl="0" algn="l">
              <a:spcBef>
                <a:spcPts val="0"/>
              </a:spcBef>
              <a:spcAft>
                <a:spcPts val="0"/>
              </a:spcAft>
              <a:buSzPts val="1800"/>
              <a:buChar char="-"/>
            </a:pPr>
            <a:r>
              <a:rPr lang="en-US" sz="1500" u="sng"/>
              <a:t>SIM - Simulation Mode Control Command</a:t>
            </a:r>
            <a:endParaRPr sz="1500" u="sng"/>
          </a:p>
          <a:p>
            <a:pPr indent="-323850" lvl="2" marL="1828800" rtl="0" algn="l">
              <a:spcBef>
                <a:spcPts val="0"/>
              </a:spcBef>
              <a:spcAft>
                <a:spcPts val="0"/>
              </a:spcAft>
              <a:buSzPts val="1500"/>
              <a:buChar char="-"/>
            </a:pPr>
            <a:r>
              <a:rPr lang="en-US" sz="1500"/>
              <a:t>Generic one: CMD,&lt;TEAM_ID&gt;,SIM,&lt;MODE&gt;</a:t>
            </a:r>
            <a:endParaRPr sz="1500" u="sng"/>
          </a:p>
          <a:p>
            <a:pPr indent="-323850" lvl="2" marL="1828800" rtl="0" algn="l">
              <a:spcBef>
                <a:spcPts val="0"/>
              </a:spcBef>
              <a:spcAft>
                <a:spcPts val="0"/>
              </a:spcAft>
              <a:buSzPts val="1500"/>
              <a:buChar char="-"/>
            </a:pPr>
            <a:r>
              <a:rPr lang="en-US" sz="1500"/>
              <a:t>Example of command to be sent: CMD,</a:t>
            </a:r>
            <a:r>
              <a:rPr lang="en-US" sz="1500"/>
              <a:t>1064</a:t>
            </a:r>
            <a:r>
              <a:rPr lang="en-US" sz="1500"/>
              <a:t>,SIM,ENABLE, where:</a:t>
            </a:r>
            <a:endParaRPr sz="1500"/>
          </a:p>
          <a:p>
            <a:pPr indent="-323850" lvl="3" marL="2286000" rtl="0" algn="l">
              <a:spcBef>
                <a:spcPts val="0"/>
              </a:spcBef>
              <a:spcAft>
                <a:spcPts val="0"/>
              </a:spcAft>
              <a:buSzPts val="1500"/>
              <a:buChar char="-"/>
            </a:pPr>
            <a:r>
              <a:rPr lang="en-US" sz="1500"/>
              <a:t>CMD and SIM are static text</a:t>
            </a:r>
            <a:endParaRPr sz="1500"/>
          </a:p>
          <a:p>
            <a:pPr indent="-323850" lvl="3" marL="2286000" rtl="0" algn="l">
              <a:spcBef>
                <a:spcPts val="0"/>
              </a:spcBef>
              <a:spcAft>
                <a:spcPts val="0"/>
              </a:spcAft>
              <a:buSzPts val="1500"/>
              <a:buChar char="-"/>
            </a:pPr>
            <a:r>
              <a:rPr lang="en-US" sz="1500"/>
              <a:t>ENABLE enables the simulation mode. ‘ACTIVATE’ activates the simulation mode, and ‘DISABLE’ both disables and deactivates the simulation mode.</a:t>
            </a:r>
            <a:endParaRPr sz="1500"/>
          </a:p>
          <a:p>
            <a:pPr indent="-323850" lvl="1" marL="1371600" rtl="0" algn="l">
              <a:spcBef>
                <a:spcPts val="0"/>
              </a:spcBef>
              <a:spcAft>
                <a:spcPts val="0"/>
              </a:spcAft>
              <a:buSzPts val="1500"/>
              <a:buChar char="-"/>
            </a:pPr>
            <a:r>
              <a:rPr lang="en-US" sz="1500" u="sng"/>
              <a:t>PX - Science Payload Transmission On/Off</a:t>
            </a:r>
            <a:endParaRPr sz="1500" u="sng"/>
          </a:p>
          <a:p>
            <a:pPr indent="-323850" lvl="2" marL="1828800" rtl="0" algn="l">
              <a:spcBef>
                <a:spcPts val="0"/>
              </a:spcBef>
              <a:spcAft>
                <a:spcPts val="0"/>
              </a:spcAft>
              <a:buSzPts val="1500"/>
              <a:buChar char="-"/>
            </a:pPr>
            <a:r>
              <a:rPr lang="en-US" sz="1500"/>
              <a:t>Generic one: CMD,&lt;TEAM_ID&gt;,SP1X/SP1X,&lt;ON_OFF&gt;</a:t>
            </a:r>
            <a:endParaRPr sz="1500"/>
          </a:p>
          <a:p>
            <a:pPr indent="-323850" lvl="2" marL="1828800" rtl="0" algn="l">
              <a:spcBef>
                <a:spcPts val="0"/>
              </a:spcBef>
              <a:spcAft>
                <a:spcPts val="0"/>
              </a:spcAft>
              <a:buSzPts val="1500"/>
              <a:buChar char="-"/>
            </a:pPr>
            <a:r>
              <a:rPr lang="en-US" sz="1500"/>
              <a:t>Example of command to be sent: CMD,</a:t>
            </a:r>
            <a:r>
              <a:rPr lang="en-US" sz="1500"/>
              <a:t>1064</a:t>
            </a:r>
            <a:r>
              <a:rPr lang="en-US" sz="1500"/>
              <a:t>,SP1X,ON. This will trigger the Container to relay a command to the Science Payload 1 to begin telemetry transmissions.</a:t>
            </a:r>
            <a:endParaRPr sz="1500"/>
          </a:p>
          <a:p>
            <a:pPr indent="-323850" lvl="1" marL="1371600" rtl="0" algn="l">
              <a:spcBef>
                <a:spcPts val="0"/>
              </a:spcBef>
              <a:spcAft>
                <a:spcPts val="0"/>
              </a:spcAft>
              <a:buSzPts val="1500"/>
              <a:buChar char="-"/>
            </a:pPr>
            <a:r>
              <a:rPr lang="en-US" sz="1500" u="sng"/>
              <a:t>SIMP - Simulated Pressure Data (to be used in Simulation Mode only)</a:t>
            </a:r>
            <a:endParaRPr sz="1500" u="sng"/>
          </a:p>
          <a:p>
            <a:pPr indent="-323850" lvl="2" marL="1828800" rtl="0" algn="l">
              <a:spcBef>
                <a:spcPts val="0"/>
              </a:spcBef>
              <a:spcAft>
                <a:spcPts val="0"/>
              </a:spcAft>
              <a:buSzPts val="1500"/>
              <a:buChar char="-"/>
            </a:pPr>
            <a:r>
              <a:rPr lang="en-US" sz="1500"/>
              <a:t>Generic one: CMD,&lt;TEAM ID&gt;,SIMP,&lt;PRESSURE&gt;</a:t>
            </a:r>
            <a:endParaRPr sz="1500"/>
          </a:p>
          <a:p>
            <a:pPr indent="-323850" lvl="2" marL="1828800" rtl="0" algn="l">
              <a:spcBef>
                <a:spcPts val="0"/>
              </a:spcBef>
              <a:spcAft>
                <a:spcPts val="0"/>
              </a:spcAft>
              <a:buSzPts val="1500"/>
              <a:buChar char="-"/>
            </a:pPr>
            <a:r>
              <a:rPr lang="en-US" sz="1500"/>
              <a:t>Example of command to be sent: CMD,</a:t>
            </a:r>
            <a:r>
              <a:rPr lang="en-US" sz="1500"/>
              <a:t>1064</a:t>
            </a:r>
            <a:r>
              <a:rPr lang="en-US" sz="1500"/>
              <a:t>,SIMP,101325, which provides a simulated pressure reading to the Container (101325 Pascals = approximately sea level)</a:t>
            </a:r>
            <a:endParaRPr sz="1500"/>
          </a:p>
          <a:p>
            <a:pPr indent="0" lvl="0" marL="0" rtl="0" algn="l">
              <a:spcBef>
                <a:spcPts val="0"/>
              </a:spcBef>
              <a:spcAft>
                <a:spcPts val="0"/>
              </a:spcAft>
              <a:buNone/>
            </a:pPr>
            <a:r>
              <a:t/>
            </a:r>
            <a:endParaRPr/>
          </a:p>
        </p:txBody>
      </p:sp>
      <p:sp>
        <p:nvSpPr>
          <p:cNvPr id="2300" name="Google Shape;2300;p16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301" name="Google Shape;2301;p16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02" name="Google Shape;2302;p16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Ivan Maccio</a:t>
            </a:r>
            <a:endParaRPr b="0" i="0" sz="1400" u="none" cap="none" strike="noStrike">
              <a:solidFill>
                <a:srgbClr val="000000"/>
              </a:solidFill>
              <a:latin typeface="Arial"/>
              <a:ea typeface="Arial"/>
              <a:cs typeface="Arial"/>
              <a:sym typeface="Arial"/>
            </a:endParaRPr>
          </a:p>
        </p:txBody>
      </p:sp>
      <p:sp>
        <p:nvSpPr>
          <p:cNvPr id="2303" name="Google Shape;2303;p16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304" name="Google Shape;2304;p16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17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Software</a:t>
            </a:r>
            <a:endParaRPr/>
          </a:p>
        </p:txBody>
      </p:sp>
      <p:sp>
        <p:nvSpPr>
          <p:cNvPr id="2310" name="Google Shape;2310;p17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Telemetry data recording and media presentation to judges for inspection</a:t>
            </a:r>
            <a:endParaRPr/>
          </a:p>
          <a:p>
            <a:pPr indent="-381000" lvl="0" marL="914400" rtl="0" algn="l">
              <a:spcBef>
                <a:spcPts val="0"/>
              </a:spcBef>
              <a:spcAft>
                <a:spcPts val="0"/>
              </a:spcAft>
              <a:buSzPts val="2400"/>
              <a:buChar char="-"/>
            </a:pPr>
            <a:r>
              <a:rPr b="0" lang="en-US" sz="2950"/>
              <a:t>All telemetry data will be displayed on real time plots.</a:t>
            </a:r>
            <a:endParaRPr b="0" sz="3000"/>
          </a:p>
          <a:p>
            <a:pPr indent="-381000" lvl="0" marL="914400" rtl="0" algn="l">
              <a:spcBef>
                <a:spcPts val="0"/>
              </a:spcBef>
              <a:spcAft>
                <a:spcPts val="0"/>
              </a:spcAft>
              <a:buSzPts val="2400"/>
              <a:buChar char="-"/>
            </a:pPr>
            <a:r>
              <a:rPr b="0" lang="en-US" sz="3000"/>
              <a:t>When software will obtain telemetry data, these shall be </a:t>
            </a:r>
            <a:r>
              <a:rPr b="0" lang="en-US" sz="2950"/>
              <a:t>recorded in a commas separated value (.csv) file.</a:t>
            </a:r>
            <a:endParaRPr b="0" sz="2950"/>
          </a:p>
          <a:p>
            <a:pPr indent="-381000" lvl="0" marL="914400" rtl="0" algn="l">
              <a:spcBef>
                <a:spcPts val="0"/>
              </a:spcBef>
              <a:spcAft>
                <a:spcPts val="0"/>
              </a:spcAft>
              <a:buSzPts val="2400"/>
              <a:buChar char="-"/>
            </a:pPr>
            <a:r>
              <a:rPr b="0" lang="en-US" sz="2950"/>
              <a:t>This .csv file will be presented to judges on an SD Card</a:t>
            </a:r>
            <a:endParaRPr/>
          </a:p>
          <a:p>
            <a:pPr indent="0" lvl="0" marL="457200" rtl="0" algn="l">
              <a:spcBef>
                <a:spcPts val="0"/>
              </a:spcBef>
              <a:spcAft>
                <a:spcPts val="0"/>
              </a:spcAft>
              <a:buNone/>
            </a:pPr>
            <a:r>
              <a:t/>
            </a:r>
            <a:endParaRPr/>
          </a:p>
        </p:txBody>
      </p:sp>
      <p:sp>
        <p:nvSpPr>
          <p:cNvPr id="2311" name="Google Shape;2311;p17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312" name="Google Shape;2312;p17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13" name="Google Shape;2313;p17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Ivan Maccio</a:t>
            </a:r>
            <a:endParaRPr b="0" i="0" sz="1400" u="none" cap="none" strike="noStrike">
              <a:solidFill>
                <a:srgbClr val="000000"/>
              </a:solidFill>
              <a:latin typeface="Arial"/>
              <a:ea typeface="Arial"/>
              <a:cs typeface="Arial"/>
              <a:sym typeface="Arial"/>
            </a:endParaRPr>
          </a:p>
        </p:txBody>
      </p:sp>
      <p:sp>
        <p:nvSpPr>
          <p:cNvPr id="2314" name="Google Shape;2314;p17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315" name="Google Shape;2315;p170"/>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17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Software</a:t>
            </a:r>
            <a:endParaRPr/>
          </a:p>
        </p:txBody>
      </p:sp>
      <p:sp>
        <p:nvSpPr>
          <p:cNvPr id="2321" name="Google Shape;2321;p17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rtl="0" algn="l">
              <a:spcBef>
                <a:spcPts val="480"/>
              </a:spcBef>
              <a:spcAft>
                <a:spcPts val="0"/>
              </a:spcAft>
              <a:buSzPts val="2400"/>
              <a:buChar char="•"/>
            </a:pPr>
            <a:r>
              <a:rPr lang="en-US"/>
              <a:t>Describe .csv telemetry file creation for judges</a:t>
            </a:r>
            <a:endParaRPr/>
          </a:p>
          <a:p>
            <a:pPr indent="-381000" lvl="0" marL="457200" rtl="0" algn="l">
              <a:spcBef>
                <a:spcPts val="0"/>
              </a:spcBef>
              <a:spcAft>
                <a:spcPts val="0"/>
              </a:spcAft>
              <a:buSzPts val="2400"/>
              <a:buChar char="-"/>
            </a:pPr>
            <a:r>
              <a:rPr b="0" lang="en-US" sz="3000"/>
              <a:t>.csv telemetry file will be created during the setup of </a:t>
            </a:r>
            <a:r>
              <a:rPr b="0" lang="en-US" sz="2950"/>
              <a:t>ground station</a:t>
            </a:r>
            <a:endParaRPr b="0" sz="2950"/>
          </a:p>
          <a:p>
            <a:pPr indent="-381000" lvl="0" marL="457200" rtl="0" algn="l">
              <a:spcBef>
                <a:spcPts val="0"/>
              </a:spcBef>
              <a:spcAft>
                <a:spcPts val="0"/>
              </a:spcAft>
              <a:buSzPts val="2400"/>
              <a:buChar char="-"/>
            </a:pPr>
            <a:r>
              <a:rPr b="0" lang="en-US" sz="2950"/>
              <a:t>Telemetry data will be appended to this .csv file meanwhile software be on</a:t>
            </a:r>
            <a:endParaRPr b="0" sz="2950"/>
          </a:p>
          <a:p>
            <a:pPr indent="-381000" lvl="0" marL="457200" rtl="0" algn="l">
              <a:spcBef>
                <a:spcPts val="0"/>
              </a:spcBef>
              <a:spcAft>
                <a:spcPts val="0"/>
              </a:spcAft>
              <a:buSzPts val="2400"/>
              <a:buChar char="-"/>
            </a:pPr>
            <a:r>
              <a:rPr b="0" lang="en-US" sz="2950"/>
              <a:t>The name of the .csv file will be “Flight_</a:t>
            </a:r>
            <a:r>
              <a:rPr b="0" lang="en-US" sz="2950"/>
              <a:t>1064</a:t>
            </a:r>
            <a:r>
              <a:rPr b="0" lang="en-US" sz="2950"/>
              <a:t>.csv”</a:t>
            </a:r>
            <a:endParaRPr/>
          </a:p>
          <a:p>
            <a:pPr indent="0" lvl="0" marL="457200" rtl="0" algn="l">
              <a:spcBef>
                <a:spcPts val="0"/>
              </a:spcBef>
              <a:spcAft>
                <a:spcPts val="0"/>
              </a:spcAft>
              <a:buNone/>
            </a:pPr>
            <a:r>
              <a:t/>
            </a:r>
            <a:endParaRPr/>
          </a:p>
        </p:txBody>
      </p:sp>
      <p:sp>
        <p:nvSpPr>
          <p:cNvPr id="2322" name="Google Shape;2322;p17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323" name="Google Shape;2323;p17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24" name="Google Shape;2324;p17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Ivan Maccio</a:t>
            </a:r>
            <a:endParaRPr b="0" i="0" sz="1400" u="none" cap="none" strike="noStrike">
              <a:solidFill>
                <a:srgbClr val="000000"/>
              </a:solidFill>
              <a:latin typeface="Arial"/>
              <a:ea typeface="Arial"/>
              <a:cs typeface="Arial"/>
              <a:sym typeface="Arial"/>
            </a:endParaRPr>
          </a:p>
        </p:txBody>
      </p:sp>
      <p:sp>
        <p:nvSpPr>
          <p:cNvPr id="2325" name="Google Shape;2325;p17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326" name="Google Shape;2326;p17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17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MQTT Integration</a:t>
            </a:r>
            <a:endParaRPr/>
          </a:p>
        </p:txBody>
      </p:sp>
      <p:sp>
        <p:nvSpPr>
          <p:cNvPr id="2332" name="Google Shape;2332;p17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0" lang="en-US"/>
              <a:t>Once the ground station is turned on, we will proceed to connect it with the MQTT server:</a:t>
            </a:r>
            <a:endParaRPr b="0"/>
          </a:p>
          <a:p>
            <a:pPr indent="457200" lvl="0" marL="0" rtl="0" algn="l">
              <a:spcBef>
                <a:spcPts val="0"/>
              </a:spcBef>
              <a:spcAft>
                <a:spcPts val="0"/>
              </a:spcAft>
              <a:buClr>
                <a:schemeClr val="dk1"/>
              </a:buClr>
              <a:buSzPts val="1100"/>
              <a:buFont typeface="Arial"/>
              <a:buNone/>
            </a:pPr>
            <a:r>
              <a:rPr b="0" lang="en-US" sz="1700"/>
              <a:t>Client.connect(“mqtt://username:password@cansat.info”);</a:t>
            </a:r>
            <a:r>
              <a:rPr b="0" lang="en-US"/>
              <a:t> </a:t>
            </a:r>
            <a:endParaRPr b="0"/>
          </a:p>
          <a:p>
            <a:pPr indent="0" lvl="0" marL="0" rtl="0" algn="l">
              <a:spcBef>
                <a:spcPts val="480"/>
              </a:spcBef>
              <a:spcAft>
                <a:spcPts val="0"/>
              </a:spcAft>
              <a:buClr>
                <a:schemeClr val="dk1"/>
              </a:buClr>
              <a:buSzPts val="2400"/>
              <a:buFont typeface="Arial"/>
              <a:buNone/>
            </a:pPr>
            <a:r>
              <a:t/>
            </a:r>
            <a:endParaRPr/>
          </a:p>
          <a:p>
            <a:pPr indent="0" lvl="0" marL="0" rtl="0" algn="l">
              <a:spcBef>
                <a:spcPts val="480"/>
              </a:spcBef>
              <a:spcAft>
                <a:spcPts val="0"/>
              </a:spcAft>
              <a:buClr>
                <a:schemeClr val="dk1"/>
              </a:buClr>
              <a:buSzPts val="2400"/>
              <a:buFont typeface="Arial"/>
              <a:buNone/>
            </a:pPr>
            <a:r>
              <a:rPr b="0" lang="en-US"/>
              <a:t>When the ground station software saves a data line to a file, that line will be sent to the broker (1 line per second): </a:t>
            </a:r>
            <a:endParaRPr b="0"/>
          </a:p>
          <a:p>
            <a:pPr indent="0" lvl="0" marL="0" rtl="0" algn="l">
              <a:spcBef>
                <a:spcPts val="480"/>
              </a:spcBef>
              <a:spcAft>
                <a:spcPts val="0"/>
              </a:spcAft>
              <a:buSzPts val="2400"/>
              <a:buNone/>
            </a:pPr>
            <a:r>
              <a:rPr b="0" lang="en-US"/>
              <a:t>	</a:t>
            </a:r>
            <a:r>
              <a:rPr b="0" lang="en-US" sz="1700"/>
              <a:t>mqttc.publish(“teams/</a:t>
            </a:r>
            <a:r>
              <a:rPr b="0" lang="en-US" sz="1700"/>
              <a:t>1064</a:t>
            </a:r>
            <a:r>
              <a:rPr b="0" lang="en-US" sz="1700"/>
              <a:t>”, “</a:t>
            </a:r>
            <a:r>
              <a:rPr b="0" lang="en-US" sz="1400"/>
              <a:t>&lt;TEAM_ID&gt;, &lt;MISSION_TIME&gt;, &lt;PACKET_COUNT&gt;, &lt;PACKET_TYPE&gt;, &lt;MODE&gt;, &lt;TP_RELEASED&gt;,​ &lt;ALTITUDE&gt;, &lt;TEMP&gt;, &lt;VOLTAGE&gt;, &lt;GPS_TIME&gt;, &lt;GPS_LATITUDE&gt;, &lt;GPS_LONGITUDE&gt;, &lt;GPS_ALTITUDE&gt;, &lt;GPS_SATS&gt;, &lt;SOFTWARE_STATE&gt;,&lt;CMD_ECHO&gt;</a:t>
            </a:r>
            <a:r>
              <a:rPr b="0" lang="en-US" sz="1700"/>
              <a:t>”);</a:t>
            </a:r>
            <a:endParaRPr b="0" sz="1700"/>
          </a:p>
          <a:p>
            <a:pPr indent="0" lvl="0" marL="0" rtl="0" algn="l">
              <a:spcBef>
                <a:spcPts val="480"/>
              </a:spcBef>
              <a:spcAft>
                <a:spcPts val="0"/>
              </a:spcAft>
              <a:buClr>
                <a:schemeClr val="dk1"/>
              </a:buClr>
              <a:buSzPts val="2400"/>
              <a:buFont typeface="Arial"/>
              <a:buNone/>
            </a:pPr>
            <a:r>
              <a:t/>
            </a:r>
            <a:endParaRPr b="0" sz="1700"/>
          </a:p>
          <a:p>
            <a:pPr indent="0" lvl="0" marL="0" rtl="0" algn="l">
              <a:spcBef>
                <a:spcPts val="480"/>
              </a:spcBef>
              <a:spcAft>
                <a:spcPts val="0"/>
              </a:spcAft>
              <a:buClr>
                <a:schemeClr val="dk1"/>
              </a:buClr>
              <a:buSzPts val="2400"/>
              <a:buFont typeface="Arial"/>
              <a:buNone/>
            </a:pPr>
            <a:r>
              <a:rPr b="0" lang="en-US"/>
              <a:t>At the end of sending all the lines, the client will be disconnected from the server:</a:t>
            </a:r>
            <a:endParaRPr b="0"/>
          </a:p>
          <a:p>
            <a:pPr indent="0" lvl="0" marL="0" rtl="0" algn="l">
              <a:spcBef>
                <a:spcPts val="480"/>
              </a:spcBef>
              <a:spcAft>
                <a:spcPts val="0"/>
              </a:spcAft>
              <a:buClr>
                <a:schemeClr val="dk1"/>
              </a:buClr>
              <a:buSzPts val="2400"/>
              <a:buFont typeface="Arial"/>
              <a:buNone/>
            </a:pPr>
            <a:r>
              <a:rPr b="0" lang="en-US"/>
              <a:t>	</a:t>
            </a:r>
            <a:r>
              <a:rPr b="0" lang="en-US" sz="1700"/>
              <a:t>Client.disconnect();</a:t>
            </a:r>
            <a:endParaRPr/>
          </a:p>
        </p:txBody>
      </p:sp>
      <p:sp>
        <p:nvSpPr>
          <p:cNvPr id="2333" name="Google Shape;2333;p17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334" name="Google Shape;2334;p17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35" name="Google Shape;2335;p17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
        <p:nvSpPr>
          <p:cNvPr id="2336" name="Google Shape;2336;p17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337" name="Google Shape;2337;p17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17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343" name="Google Shape;2343;p173"/>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44" name="Google Shape;2344;p173"/>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CanSat Integration and Test</a:t>
            </a:r>
            <a:endParaRPr/>
          </a:p>
        </p:txBody>
      </p:sp>
      <p:sp>
        <p:nvSpPr>
          <p:cNvPr id="2345" name="Google Shape;2345;p173"/>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Font typeface="Arial"/>
              <a:buNone/>
            </a:pPr>
            <a:r>
              <a:rPr lang="en-US"/>
              <a:t>Mateo Figallo</a:t>
            </a:r>
            <a:endParaRPr/>
          </a:p>
          <a:p>
            <a:pPr indent="0" lvl="0" marL="0" rtl="0" algn="ctr">
              <a:spcBef>
                <a:spcPts val="0"/>
              </a:spcBef>
              <a:spcAft>
                <a:spcPts val="0"/>
              </a:spcAft>
              <a:buClr>
                <a:schemeClr val="dk1"/>
              </a:buClr>
              <a:buSzPts val="2400"/>
              <a:buFont typeface="Arial"/>
              <a:buNone/>
            </a:pPr>
            <a:r>
              <a:rPr lang="en-US"/>
              <a:t>Ivan Maccio</a:t>
            </a:r>
            <a:endParaRPr/>
          </a:p>
          <a:p>
            <a:pPr indent="0" lvl="0" marL="0" rtl="0" algn="ctr">
              <a:spcBef>
                <a:spcPts val="0"/>
              </a:spcBef>
              <a:spcAft>
                <a:spcPts val="0"/>
              </a:spcAft>
              <a:buClr>
                <a:schemeClr val="dk1"/>
              </a:buClr>
              <a:buSzPts val="2400"/>
              <a:buFont typeface="Arial"/>
              <a:buNone/>
            </a:pPr>
            <a:r>
              <a:t/>
            </a:r>
            <a:endParaRPr/>
          </a:p>
        </p:txBody>
      </p:sp>
      <p:pic>
        <p:nvPicPr>
          <p:cNvPr id="2346" name="Google Shape;2346;p17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174"/>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CanSat Integration and Test Overview</a:t>
            </a:r>
            <a:endParaRPr/>
          </a:p>
        </p:txBody>
      </p:sp>
      <p:sp>
        <p:nvSpPr>
          <p:cNvPr id="2353" name="Google Shape;2353;p174"/>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2354" name="Google Shape;2354;p174"/>
          <p:cNvSpPr/>
          <p:nvPr/>
        </p:nvSpPr>
        <p:spPr>
          <a:xfrm>
            <a:off x="3764100" y="2905175"/>
            <a:ext cx="1911300" cy="637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Integrated Level</a:t>
            </a:r>
            <a:endParaRPr b="1"/>
          </a:p>
          <a:p>
            <a:pPr indent="0" lvl="0" marL="0" rtl="0" algn="l">
              <a:spcBef>
                <a:spcPts val="0"/>
              </a:spcBef>
              <a:spcAft>
                <a:spcPts val="0"/>
              </a:spcAft>
              <a:buNone/>
            </a:pPr>
            <a:r>
              <a:rPr b="1" lang="en-US"/>
              <a:t>Functional Test Plan</a:t>
            </a:r>
            <a:endParaRPr b="1"/>
          </a:p>
        </p:txBody>
      </p:sp>
      <p:sp>
        <p:nvSpPr>
          <p:cNvPr id="2355" name="Google Shape;2355;p174"/>
          <p:cNvSpPr/>
          <p:nvPr/>
        </p:nvSpPr>
        <p:spPr>
          <a:xfrm>
            <a:off x="3523050" y="1098122"/>
            <a:ext cx="2393400" cy="1136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500">
                <a:solidFill>
                  <a:schemeClr val="dk1"/>
                </a:solidFill>
              </a:rPr>
              <a:t>CANSAT Integration and Test Overview</a:t>
            </a:r>
            <a:endParaRPr b="1" sz="1500">
              <a:solidFill>
                <a:schemeClr val="dk1"/>
              </a:solidFill>
            </a:endParaRPr>
          </a:p>
        </p:txBody>
      </p:sp>
      <p:sp>
        <p:nvSpPr>
          <p:cNvPr id="2356" name="Google Shape;2356;p174"/>
          <p:cNvSpPr/>
          <p:nvPr/>
        </p:nvSpPr>
        <p:spPr>
          <a:xfrm>
            <a:off x="6951150" y="2905175"/>
            <a:ext cx="1562700" cy="637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Environmental</a:t>
            </a:r>
            <a:r>
              <a:rPr b="1" lang="en-US"/>
              <a:t> Test Plan</a:t>
            </a:r>
            <a:endParaRPr b="1"/>
          </a:p>
        </p:txBody>
      </p:sp>
      <p:cxnSp>
        <p:nvCxnSpPr>
          <p:cNvPr id="2357" name="Google Shape;2357;p174"/>
          <p:cNvCxnSpPr>
            <a:stCxn id="2355" idx="2"/>
            <a:endCxn id="2356" idx="0"/>
          </p:cNvCxnSpPr>
          <p:nvPr/>
        </p:nvCxnSpPr>
        <p:spPr>
          <a:xfrm flipH="1" rot="-5400000">
            <a:off x="5890650" y="1063322"/>
            <a:ext cx="671100" cy="3012900"/>
          </a:xfrm>
          <a:prstGeom prst="bentConnector3">
            <a:avLst>
              <a:gd fmla="val 49993" name="adj1"/>
            </a:avLst>
          </a:prstGeom>
          <a:noFill/>
          <a:ln cap="flat" cmpd="sng" w="38100">
            <a:solidFill>
              <a:schemeClr val="dk2"/>
            </a:solidFill>
            <a:prstDash val="solid"/>
            <a:round/>
            <a:headEnd len="med" w="med" type="none"/>
            <a:tailEnd len="med" w="med" type="triangle"/>
          </a:ln>
        </p:spPr>
      </p:cxnSp>
      <p:sp>
        <p:nvSpPr>
          <p:cNvPr id="2358" name="Google Shape;2358;p174"/>
          <p:cNvSpPr/>
          <p:nvPr/>
        </p:nvSpPr>
        <p:spPr>
          <a:xfrm>
            <a:off x="614200" y="2905175"/>
            <a:ext cx="1953900" cy="637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1"/>
                </a:solidFill>
              </a:rPr>
              <a:t>Subsystem Level</a:t>
            </a:r>
            <a:endParaRPr b="1">
              <a:solidFill>
                <a:schemeClr val="dk1"/>
              </a:solidFill>
            </a:endParaRPr>
          </a:p>
          <a:p>
            <a:pPr indent="0" lvl="0" marL="0" rtl="0" algn="l">
              <a:spcBef>
                <a:spcPts val="0"/>
              </a:spcBef>
              <a:spcAft>
                <a:spcPts val="0"/>
              </a:spcAft>
              <a:buNone/>
            </a:pPr>
            <a:r>
              <a:rPr b="1" lang="en-US">
                <a:solidFill>
                  <a:schemeClr val="dk1"/>
                </a:solidFill>
              </a:rPr>
              <a:t>Testing Plan</a:t>
            </a:r>
            <a:endParaRPr b="1">
              <a:solidFill>
                <a:schemeClr val="dk1"/>
              </a:solidFill>
            </a:endParaRPr>
          </a:p>
        </p:txBody>
      </p:sp>
      <p:cxnSp>
        <p:nvCxnSpPr>
          <p:cNvPr id="2359" name="Google Shape;2359;p174"/>
          <p:cNvCxnSpPr>
            <a:stCxn id="2355" idx="2"/>
            <a:endCxn id="2358" idx="0"/>
          </p:cNvCxnSpPr>
          <p:nvPr/>
        </p:nvCxnSpPr>
        <p:spPr>
          <a:xfrm rot="5400000">
            <a:off x="2819850" y="1005422"/>
            <a:ext cx="671100" cy="3128700"/>
          </a:xfrm>
          <a:prstGeom prst="bentConnector3">
            <a:avLst>
              <a:gd fmla="val 49993" name="adj1"/>
            </a:avLst>
          </a:prstGeom>
          <a:noFill/>
          <a:ln cap="flat" cmpd="sng" w="38100">
            <a:solidFill>
              <a:schemeClr val="dk2"/>
            </a:solidFill>
            <a:prstDash val="solid"/>
            <a:round/>
            <a:headEnd len="med" w="med" type="none"/>
            <a:tailEnd len="med" w="med" type="triangle"/>
          </a:ln>
        </p:spPr>
      </p:cxnSp>
      <p:cxnSp>
        <p:nvCxnSpPr>
          <p:cNvPr id="2360" name="Google Shape;2360;p174"/>
          <p:cNvCxnSpPr>
            <a:stCxn id="2355" idx="2"/>
            <a:endCxn id="2354" idx="0"/>
          </p:cNvCxnSpPr>
          <p:nvPr/>
        </p:nvCxnSpPr>
        <p:spPr>
          <a:xfrm flipH="1" rot="-5400000">
            <a:off x="4384500" y="2569472"/>
            <a:ext cx="671100" cy="600"/>
          </a:xfrm>
          <a:prstGeom prst="bentConnector3">
            <a:avLst>
              <a:gd fmla="val 49989" name="adj1"/>
            </a:avLst>
          </a:prstGeom>
          <a:noFill/>
          <a:ln cap="flat" cmpd="sng" w="38100">
            <a:solidFill>
              <a:schemeClr val="dk2"/>
            </a:solidFill>
            <a:prstDash val="solid"/>
            <a:round/>
            <a:headEnd len="med" w="med" type="none"/>
            <a:tailEnd len="med" w="med" type="triangle"/>
          </a:ln>
        </p:spPr>
      </p:cxnSp>
      <p:cxnSp>
        <p:nvCxnSpPr>
          <p:cNvPr id="2361" name="Google Shape;2361;p174"/>
          <p:cNvCxnSpPr>
            <a:stCxn id="2358" idx="1"/>
            <a:endCxn id="2362" idx="1"/>
          </p:cNvCxnSpPr>
          <p:nvPr/>
        </p:nvCxnSpPr>
        <p:spPr>
          <a:xfrm>
            <a:off x="614200" y="3223775"/>
            <a:ext cx="353400" cy="651900"/>
          </a:xfrm>
          <a:prstGeom prst="bentConnector3">
            <a:avLst>
              <a:gd fmla="val -67381" name="adj1"/>
            </a:avLst>
          </a:prstGeom>
          <a:noFill/>
          <a:ln cap="flat" cmpd="sng" w="38100">
            <a:solidFill>
              <a:schemeClr val="dk2"/>
            </a:solidFill>
            <a:prstDash val="solid"/>
            <a:round/>
            <a:headEnd len="med" w="med" type="none"/>
            <a:tailEnd len="med" w="med" type="triangle"/>
          </a:ln>
        </p:spPr>
      </p:cxnSp>
      <p:sp>
        <p:nvSpPr>
          <p:cNvPr id="2362" name="Google Shape;2362;p174"/>
          <p:cNvSpPr txBox="1"/>
          <p:nvPr/>
        </p:nvSpPr>
        <p:spPr>
          <a:xfrm>
            <a:off x="967625" y="3675675"/>
            <a:ext cx="8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Sensor</a:t>
            </a:r>
            <a:endParaRPr b="1"/>
          </a:p>
        </p:txBody>
      </p:sp>
      <p:sp>
        <p:nvSpPr>
          <p:cNvPr id="2363" name="Google Shape;2363;p174"/>
          <p:cNvSpPr txBox="1"/>
          <p:nvPr/>
        </p:nvSpPr>
        <p:spPr>
          <a:xfrm>
            <a:off x="967625" y="4105313"/>
            <a:ext cx="8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CDH</a:t>
            </a:r>
            <a:endParaRPr b="1"/>
          </a:p>
        </p:txBody>
      </p:sp>
      <p:sp>
        <p:nvSpPr>
          <p:cNvPr id="2364" name="Google Shape;2364;p174"/>
          <p:cNvSpPr txBox="1"/>
          <p:nvPr/>
        </p:nvSpPr>
        <p:spPr>
          <a:xfrm>
            <a:off x="967625" y="4490400"/>
            <a:ext cx="8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ESP</a:t>
            </a:r>
            <a:endParaRPr b="1"/>
          </a:p>
        </p:txBody>
      </p:sp>
      <p:sp>
        <p:nvSpPr>
          <p:cNvPr id="2365" name="Google Shape;2365;p174"/>
          <p:cNvSpPr txBox="1"/>
          <p:nvPr/>
        </p:nvSpPr>
        <p:spPr>
          <a:xfrm>
            <a:off x="967600" y="4846213"/>
            <a:ext cx="23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Radio </a:t>
            </a:r>
            <a:r>
              <a:rPr b="1" lang="en-US"/>
              <a:t>Communication</a:t>
            </a:r>
            <a:endParaRPr b="1"/>
          </a:p>
        </p:txBody>
      </p:sp>
      <p:sp>
        <p:nvSpPr>
          <p:cNvPr id="2366" name="Google Shape;2366;p174"/>
          <p:cNvSpPr txBox="1"/>
          <p:nvPr/>
        </p:nvSpPr>
        <p:spPr>
          <a:xfrm>
            <a:off x="967625" y="5209063"/>
            <a:ext cx="88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FSW</a:t>
            </a:r>
            <a:endParaRPr b="1"/>
          </a:p>
        </p:txBody>
      </p:sp>
      <p:sp>
        <p:nvSpPr>
          <p:cNvPr id="2367" name="Google Shape;2367;p174"/>
          <p:cNvSpPr txBox="1"/>
          <p:nvPr/>
        </p:nvSpPr>
        <p:spPr>
          <a:xfrm>
            <a:off x="967600" y="55871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Mechanical</a:t>
            </a:r>
            <a:endParaRPr b="1"/>
          </a:p>
        </p:txBody>
      </p:sp>
      <p:sp>
        <p:nvSpPr>
          <p:cNvPr id="2368" name="Google Shape;2368;p174"/>
          <p:cNvSpPr txBox="1"/>
          <p:nvPr/>
        </p:nvSpPr>
        <p:spPr>
          <a:xfrm>
            <a:off x="967600" y="5927750"/>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Descent Control</a:t>
            </a:r>
            <a:endParaRPr b="1"/>
          </a:p>
        </p:txBody>
      </p:sp>
      <p:sp>
        <p:nvSpPr>
          <p:cNvPr id="2369" name="Google Shape;2369;p174"/>
          <p:cNvSpPr txBox="1"/>
          <p:nvPr/>
        </p:nvSpPr>
        <p:spPr>
          <a:xfrm>
            <a:off x="3827850" y="37051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Descent Testing</a:t>
            </a:r>
            <a:endParaRPr b="1"/>
          </a:p>
        </p:txBody>
      </p:sp>
      <p:sp>
        <p:nvSpPr>
          <p:cNvPr id="2370" name="Google Shape;2370;p174"/>
          <p:cNvSpPr txBox="1"/>
          <p:nvPr/>
        </p:nvSpPr>
        <p:spPr>
          <a:xfrm>
            <a:off x="3827850" y="42133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Communications</a:t>
            </a:r>
            <a:endParaRPr b="1"/>
          </a:p>
        </p:txBody>
      </p:sp>
      <p:sp>
        <p:nvSpPr>
          <p:cNvPr id="2371" name="Google Shape;2371;p174"/>
          <p:cNvSpPr txBox="1"/>
          <p:nvPr/>
        </p:nvSpPr>
        <p:spPr>
          <a:xfrm>
            <a:off x="3828150" y="47215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Mechanisms</a:t>
            </a:r>
            <a:endParaRPr b="1"/>
          </a:p>
        </p:txBody>
      </p:sp>
      <p:sp>
        <p:nvSpPr>
          <p:cNvPr id="2372" name="Google Shape;2372;p174"/>
          <p:cNvSpPr txBox="1"/>
          <p:nvPr/>
        </p:nvSpPr>
        <p:spPr>
          <a:xfrm>
            <a:off x="3828150" y="52297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Deployment</a:t>
            </a:r>
            <a:endParaRPr b="1"/>
          </a:p>
        </p:txBody>
      </p:sp>
      <p:sp>
        <p:nvSpPr>
          <p:cNvPr id="2373" name="Google Shape;2373;p174"/>
          <p:cNvSpPr txBox="1"/>
          <p:nvPr/>
        </p:nvSpPr>
        <p:spPr>
          <a:xfrm>
            <a:off x="6840600" y="37051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Drop Test</a:t>
            </a:r>
            <a:endParaRPr b="1"/>
          </a:p>
        </p:txBody>
      </p:sp>
      <p:sp>
        <p:nvSpPr>
          <p:cNvPr id="2374" name="Google Shape;2374;p174"/>
          <p:cNvSpPr txBox="1"/>
          <p:nvPr/>
        </p:nvSpPr>
        <p:spPr>
          <a:xfrm>
            <a:off x="6840600" y="41053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Thermal Test</a:t>
            </a:r>
            <a:endParaRPr b="1"/>
          </a:p>
        </p:txBody>
      </p:sp>
      <p:sp>
        <p:nvSpPr>
          <p:cNvPr id="2375" name="Google Shape;2375;p174"/>
          <p:cNvSpPr txBox="1"/>
          <p:nvPr/>
        </p:nvSpPr>
        <p:spPr>
          <a:xfrm>
            <a:off x="6840600" y="46135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Vibration Test</a:t>
            </a:r>
            <a:endParaRPr b="1"/>
          </a:p>
        </p:txBody>
      </p:sp>
      <p:sp>
        <p:nvSpPr>
          <p:cNvPr id="2376" name="Google Shape;2376;p174"/>
          <p:cNvSpPr txBox="1"/>
          <p:nvPr/>
        </p:nvSpPr>
        <p:spPr>
          <a:xfrm>
            <a:off x="6840600" y="50831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FIT Check</a:t>
            </a:r>
            <a:endParaRPr b="1"/>
          </a:p>
        </p:txBody>
      </p:sp>
      <p:sp>
        <p:nvSpPr>
          <p:cNvPr id="2377" name="Google Shape;2377;p174"/>
          <p:cNvSpPr txBox="1"/>
          <p:nvPr/>
        </p:nvSpPr>
        <p:spPr>
          <a:xfrm>
            <a:off x="6840600" y="5537325"/>
            <a:ext cx="17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Vacuum Test</a:t>
            </a:r>
            <a:endParaRPr b="1"/>
          </a:p>
        </p:txBody>
      </p:sp>
      <p:cxnSp>
        <p:nvCxnSpPr>
          <p:cNvPr id="2378" name="Google Shape;2378;p174"/>
          <p:cNvCxnSpPr>
            <a:stCxn id="2358" idx="1"/>
            <a:endCxn id="2363" idx="1"/>
          </p:cNvCxnSpPr>
          <p:nvPr/>
        </p:nvCxnSpPr>
        <p:spPr>
          <a:xfrm>
            <a:off x="614200" y="3223775"/>
            <a:ext cx="353400" cy="10815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79" name="Google Shape;2379;p174"/>
          <p:cNvCxnSpPr>
            <a:stCxn id="2358" idx="1"/>
            <a:endCxn id="2365" idx="1"/>
          </p:cNvCxnSpPr>
          <p:nvPr/>
        </p:nvCxnSpPr>
        <p:spPr>
          <a:xfrm>
            <a:off x="614200" y="3223775"/>
            <a:ext cx="353400" cy="18225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80" name="Google Shape;2380;p174"/>
          <p:cNvCxnSpPr>
            <a:stCxn id="2358" idx="1"/>
            <a:endCxn id="2366" idx="1"/>
          </p:cNvCxnSpPr>
          <p:nvPr/>
        </p:nvCxnSpPr>
        <p:spPr>
          <a:xfrm>
            <a:off x="614200" y="3223775"/>
            <a:ext cx="353400" cy="21855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81" name="Google Shape;2381;p174"/>
          <p:cNvCxnSpPr>
            <a:stCxn id="2358" idx="1"/>
            <a:endCxn id="2364" idx="1"/>
          </p:cNvCxnSpPr>
          <p:nvPr/>
        </p:nvCxnSpPr>
        <p:spPr>
          <a:xfrm>
            <a:off x="614200" y="3223775"/>
            <a:ext cx="353400" cy="14667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82" name="Google Shape;2382;p174"/>
          <p:cNvCxnSpPr>
            <a:stCxn id="2358" idx="1"/>
            <a:endCxn id="2367" idx="1"/>
          </p:cNvCxnSpPr>
          <p:nvPr/>
        </p:nvCxnSpPr>
        <p:spPr>
          <a:xfrm>
            <a:off x="614200" y="3223775"/>
            <a:ext cx="353400" cy="25635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83" name="Google Shape;2383;p174"/>
          <p:cNvCxnSpPr>
            <a:stCxn id="2358" idx="1"/>
            <a:endCxn id="2368" idx="1"/>
          </p:cNvCxnSpPr>
          <p:nvPr/>
        </p:nvCxnSpPr>
        <p:spPr>
          <a:xfrm>
            <a:off x="614200" y="3223775"/>
            <a:ext cx="353400" cy="2904000"/>
          </a:xfrm>
          <a:prstGeom prst="bentConnector3">
            <a:avLst>
              <a:gd fmla="val -67381" name="adj1"/>
            </a:avLst>
          </a:prstGeom>
          <a:noFill/>
          <a:ln cap="flat" cmpd="sng" w="38100">
            <a:solidFill>
              <a:schemeClr val="dk2"/>
            </a:solidFill>
            <a:prstDash val="solid"/>
            <a:round/>
            <a:headEnd len="med" w="med" type="none"/>
            <a:tailEnd len="med" w="med" type="triangle"/>
          </a:ln>
        </p:spPr>
      </p:cxnSp>
      <p:cxnSp>
        <p:nvCxnSpPr>
          <p:cNvPr id="2384" name="Google Shape;2384;p174"/>
          <p:cNvCxnSpPr>
            <a:stCxn id="2354" idx="1"/>
            <a:endCxn id="2369" idx="1"/>
          </p:cNvCxnSpPr>
          <p:nvPr/>
        </p:nvCxnSpPr>
        <p:spPr>
          <a:xfrm>
            <a:off x="3764100" y="3223775"/>
            <a:ext cx="63900" cy="681600"/>
          </a:xfrm>
          <a:prstGeom prst="bentConnector3">
            <a:avLst>
              <a:gd fmla="val -604499" name="adj1"/>
            </a:avLst>
          </a:prstGeom>
          <a:noFill/>
          <a:ln cap="flat" cmpd="sng" w="38100">
            <a:solidFill>
              <a:schemeClr val="dk2"/>
            </a:solidFill>
            <a:prstDash val="solid"/>
            <a:round/>
            <a:headEnd len="med" w="med" type="none"/>
            <a:tailEnd len="med" w="med" type="triangle"/>
          </a:ln>
        </p:spPr>
      </p:cxnSp>
      <p:cxnSp>
        <p:nvCxnSpPr>
          <p:cNvPr id="2385" name="Google Shape;2385;p174"/>
          <p:cNvCxnSpPr>
            <a:stCxn id="2354" idx="1"/>
            <a:endCxn id="2370" idx="1"/>
          </p:cNvCxnSpPr>
          <p:nvPr/>
        </p:nvCxnSpPr>
        <p:spPr>
          <a:xfrm>
            <a:off x="3764100" y="3223775"/>
            <a:ext cx="63900" cy="1189800"/>
          </a:xfrm>
          <a:prstGeom prst="bentConnector3">
            <a:avLst>
              <a:gd fmla="val -604499" name="adj1"/>
            </a:avLst>
          </a:prstGeom>
          <a:noFill/>
          <a:ln cap="flat" cmpd="sng" w="38100">
            <a:solidFill>
              <a:schemeClr val="dk2"/>
            </a:solidFill>
            <a:prstDash val="solid"/>
            <a:round/>
            <a:headEnd len="med" w="med" type="none"/>
            <a:tailEnd len="med" w="med" type="triangle"/>
          </a:ln>
        </p:spPr>
      </p:cxnSp>
      <p:cxnSp>
        <p:nvCxnSpPr>
          <p:cNvPr id="2386" name="Google Shape;2386;p174"/>
          <p:cNvCxnSpPr>
            <a:endCxn id="2371" idx="1"/>
          </p:cNvCxnSpPr>
          <p:nvPr/>
        </p:nvCxnSpPr>
        <p:spPr>
          <a:xfrm flipH="1" rot="-5400000">
            <a:off x="2759400" y="3852875"/>
            <a:ext cx="1687200" cy="450300"/>
          </a:xfrm>
          <a:prstGeom prst="bentConnector2">
            <a:avLst/>
          </a:prstGeom>
          <a:noFill/>
          <a:ln cap="flat" cmpd="sng" w="38100">
            <a:solidFill>
              <a:schemeClr val="dk2"/>
            </a:solidFill>
            <a:prstDash val="solid"/>
            <a:round/>
            <a:headEnd len="med" w="med" type="none"/>
            <a:tailEnd len="med" w="med" type="triangle"/>
          </a:ln>
        </p:spPr>
      </p:cxnSp>
      <p:cxnSp>
        <p:nvCxnSpPr>
          <p:cNvPr id="2387" name="Google Shape;2387;p174"/>
          <p:cNvCxnSpPr>
            <a:stCxn id="2354" idx="1"/>
            <a:endCxn id="2372" idx="1"/>
          </p:cNvCxnSpPr>
          <p:nvPr/>
        </p:nvCxnSpPr>
        <p:spPr>
          <a:xfrm>
            <a:off x="3764100" y="3223775"/>
            <a:ext cx="64200" cy="2206200"/>
          </a:xfrm>
          <a:prstGeom prst="bentConnector3">
            <a:avLst>
              <a:gd fmla="val -601674" name="adj1"/>
            </a:avLst>
          </a:prstGeom>
          <a:noFill/>
          <a:ln cap="flat" cmpd="sng" w="38100">
            <a:solidFill>
              <a:schemeClr val="dk2"/>
            </a:solidFill>
            <a:prstDash val="solid"/>
            <a:round/>
            <a:headEnd len="med" w="med" type="none"/>
            <a:tailEnd len="med" w="med" type="triangle"/>
          </a:ln>
        </p:spPr>
      </p:cxnSp>
      <p:cxnSp>
        <p:nvCxnSpPr>
          <p:cNvPr id="2388" name="Google Shape;2388;p174"/>
          <p:cNvCxnSpPr>
            <a:stCxn id="2356" idx="1"/>
            <a:endCxn id="2373" idx="1"/>
          </p:cNvCxnSpPr>
          <p:nvPr/>
        </p:nvCxnSpPr>
        <p:spPr>
          <a:xfrm flipH="1">
            <a:off x="6840750" y="3223775"/>
            <a:ext cx="110400" cy="681600"/>
          </a:xfrm>
          <a:prstGeom prst="bentConnector3">
            <a:avLst>
              <a:gd fmla="val 455231" name="adj1"/>
            </a:avLst>
          </a:prstGeom>
          <a:noFill/>
          <a:ln cap="flat" cmpd="sng" w="38100">
            <a:solidFill>
              <a:schemeClr val="dk2"/>
            </a:solidFill>
            <a:prstDash val="solid"/>
            <a:round/>
            <a:headEnd len="med" w="med" type="none"/>
            <a:tailEnd len="med" w="med" type="triangle"/>
          </a:ln>
        </p:spPr>
      </p:cxnSp>
      <p:cxnSp>
        <p:nvCxnSpPr>
          <p:cNvPr id="2389" name="Google Shape;2389;p174"/>
          <p:cNvCxnSpPr>
            <a:stCxn id="2356" idx="1"/>
            <a:endCxn id="2374" idx="1"/>
          </p:cNvCxnSpPr>
          <p:nvPr/>
        </p:nvCxnSpPr>
        <p:spPr>
          <a:xfrm flipH="1">
            <a:off x="6840750" y="3223775"/>
            <a:ext cx="110400" cy="1081800"/>
          </a:xfrm>
          <a:prstGeom prst="bentConnector3">
            <a:avLst>
              <a:gd fmla="val 455231" name="adj1"/>
            </a:avLst>
          </a:prstGeom>
          <a:noFill/>
          <a:ln cap="flat" cmpd="sng" w="38100">
            <a:solidFill>
              <a:schemeClr val="dk2"/>
            </a:solidFill>
            <a:prstDash val="solid"/>
            <a:round/>
            <a:headEnd len="med" w="med" type="none"/>
            <a:tailEnd len="med" w="med" type="triangle"/>
          </a:ln>
        </p:spPr>
      </p:cxnSp>
      <p:cxnSp>
        <p:nvCxnSpPr>
          <p:cNvPr id="2390" name="Google Shape;2390;p174"/>
          <p:cNvCxnSpPr>
            <a:stCxn id="2356" idx="1"/>
            <a:endCxn id="2375" idx="1"/>
          </p:cNvCxnSpPr>
          <p:nvPr/>
        </p:nvCxnSpPr>
        <p:spPr>
          <a:xfrm flipH="1">
            <a:off x="6840750" y="3223775"/>
            <a:ext cx="110400" cy="1590000"/>
          </a:xfrm>
          <a:prstGeom prst="bentConnector3">
            <a:avLst>
              <a:gd fmla="val 455231" name="adj1"/>
            </a:avLst>
          </a:prstGeom>
          <a:noFill/>
          <a:ln cap="flat" cmpd="sng" w="38100">
            <a:solidFill>
              <a:schemeClr val="dk2"/>
            </a:solidFill>
            <a:prstDash val="solid"/>
            <a:round/>
            <a:headEnd len="med" w="med" type="none"/>
            <a:tailEnd len="med" w="med" type="triangle"/>
          </a:ln>
        </p:spPr>
      </p:cxnSp>
      <p:cxnSp>
        <p:nvCxnSpPr>
          <p:cNvPr id="2391" name="Google Shape;2391;p174"/>
          <p:cNvCxnSpPr>
            <a:stCxn id="2356" idx="1"/>
            <a:endCxn id="2376" idx="1"/>
          </p:cNvCxnSpPr>
          <p:nvPr/>
        </p:nvCxnSpPr>
        <p:spPr>
          <a:xfrm flipH="1">
            <a:off x="6840750" y="3223775"/>
            <a:ext cx="110400" cy="2059500"/>
          </a:xfrm>
          <a:prstGeom prst="bentConnector3">
            <a:avLst>
              <a:gd fmla="val 455231" name="adj1"/>
            </a:avLst>
          </a:prstGeom>
          <a:noFill/>
          <a:ln cap="flat" cmpd="sng" w="38100">
            <a:solidFill>
              <a:schemeClr val="dk2"/>
            </a:solidFill>
            <a:prstDash val="solid"/>
            <a:round/>
            <a:headEnd len="med" w="med" type="none"/>
            <a:tailEnd len="med" w="med" type="triangle"/>
          </a:ln>
        </p:spPr>
      </p:cxnSp>
      <p:cxnSp>
        <p:nvCxnSpPr>
          <p:cNvPr id="2392" name="Google Shape;2392;p174"/>
          <p:cNvCxnSpPr>
            <a:stCxn id="2356" idx="1"/>
            <a:endCxn id="2377" idx="1"/>
          </p:cNvCxnSpPr>
          <p:nvPr/>
        </p:nvCxnSpPr>
        <p:spPr>
          <a:xfrm flipH="1">
            <a:off x="6840750" y="3223775"/>
            <a:ext cx="110400" cy="2513700"/>
          </a:xfrm>
          <a:prstGeom prst="bentConnector3">
            <a:avLst>
              <a:gd fmla="val 455231" name="adj1"/>
            </a:avLst>
          </a:prstGeom>
          <a:noFill/>
          <a:ln cap="flat" cmpd="sng" w="38100">
            <a:solidFill>
              <a:schemeClr val="dk2"/>
            </a:solidFill>
            <a:prstDash val="solid"/>
            <a:round/>
            <a:headEnd len="med" w="med" type="none"/>
            <a:tailEnd len="med" w="med" type="triangle"/>
          </a:ln>
        </p:spPr>
      </p:cxnSp>
      <p:sp>
        <p:nvSpPr>
          <p:cNvPr id="2393" name="Google Shape;2393;p17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394" name="Google Shape;2394;p17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395" name="Google Shape;2395;p17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175"/>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lang="en-US"/>
              <a:t>Simulation</a:t>
            </a:r>
            <a:r>
              <a:rPr b="1" i="0" lang="en-US" sz="2400" u="none" cap="none" strike="noStrike">
                <a:solidFill>
                  <a:schemeClr val="accent2"/>
                </a:solidFill>
                <a:latin typeface="Arial"/>
                <a:ea typeface="Arial"/>
                <a:cs typeface="Arial"/>
                <a:sym typeface="Arial"/>
              </a:rPr>
              <a:t> Test Plan</a:t>
            </a:r>
            <a:endParaRPr/>
          </a:p>
        </p:txBody>
      </p:sp>
      <p:sp>
        <p:nvSpPr>
          <p:cNvPr id="2402" name="Google Shape;2402;p175"/>
          <p:cNvSpPr txBox="1"/>
          <p:nvPr>
            <p:ph idx="1" type="body"/>
          </p:nvPr>
        </p:nvSpPr>
        <p:spPr>
          <a:xfrm>
            <a:off x="228600" y="1066800"/>
            <a:ext cx="8686800" cy="51816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US" sz="2000"/>
              <a:t>In order to make sure everything works as designed, a series of tests will be conducted:</a:t>
            </a:r>
            <a:endParaRPr b="0" sz="2000"/>
          </a:p>
          <a:p>
            <a:pPr indent="0" lvl="0" marL="0" marR="0" rtl="0" algn="l">
              <a:lnSpc>
                <a:spcPct val="100000"/>
              </a:lnSpc>
              <a:spcBef>
                <a:spcPts val="0"/>
              </a:spcBef>
              <a:spcAft>
                <a:spcPts val="0"/>
              </a:spcAft>
              <a:buNone/>
            </a:pPr>
            <a:r>
              <a:t/>
            </a:r>
            <a:endParaRPr b="0" sz="2000"/>
          </a:p>
          <a:p>
            <a:pPr indent="-203200" lvl="0" marL="457200" marR="0" rtl="0" algn="l">
              <a:lnSpc>
                <a:spcPct val="100000"/>
              </a:lnSpc>
              <a:spcBef>
                <a:spcPts val="0"/>
              </a:spcBef>
              <a:spcAft>
                <a:spcPts val="0"/>
              </a:spcAft>
              <a:buSzPts val="2000"/>
              <a:buChar char="•"/>
            </a:pPr>
            <a:r>
              <a:rPr b="0" lang="en-US" sz="2000"/>
              <a:t>We are planning to test every sensor alone with an Arduino mega.</a:t>
            </a:r>
            <a:endParaRPr b="0" sz="2000"/>
          </a:p>
          <a:p>
            <a:pPr indent="-203200" lvl="0" marL="457200" marR="0" rtl="0" algn="l">
              <a:lnSpc>
                <a:spcPct val="100000"/>
              </a:lnSpc>
              <a:spcBef>
                <a:spcPts val="0"/>
              </a:spcBef>
              <a:spcAft>
                <a:spcPts val="0"/>
              </a:spcAft>
              <a:buSzPts val="2000"/>
              <a:buChar char="•"/>
            </a:pPr>
            <a:r>
              <a:rPr b="0" lang="en-US" sz="2000"/>
              <a:t>Then, we are going to test the sensor in additive way, meaning that when we finish testing all sensors individually, we are start to test two sensors at once,then three sensors at once, then four, etc., until full integration is completed.</a:t>
            </a:r>
            <a:endParaRPr b="0" sz="2000"/>
          </a:p>
          <a:p>
            <a:pPr indent="-203200" lvl="0" marL="457200" marR="0" rtl="0" algn="l">
              <a:lnSpc>
                <a:spcPct val="100000"/>
              </a:lnSpc>
              <a:spcBef>
                <a:spcPts val="0"/>
              </a:spcBef>
              <a:spcAft>
                <a:spcPts val="0"/>
              </a:spcAft>
              <a:buSzPts val="2000"/>
              <a:buChar char="•"/>
            </a:pPr>
            <a:r>
              <a:rPr b="0" lang="en-US" sz="2000"/>
              <a:t>In parallel we are going to make mechanical tests to the tethered payload.</a:t>
            </a:r>
            <a:endParaRPr b="0" sz="2000"/>
          </a:p>
          <a:p>
            <a:pPr indent="-203200" lvl="0" marL="457200" marR="0" rtl="0" algn="l">
              <a:lnSpc>
                <a:spcPct val="100000"/>
              </a:lnSpc>
              <a:spcBef>
                <a:spcPts val="0"/>
              </a:spcBef>
              <a:spcAft>
                <a:spcPts val="0"/>
              </a:spcAft>
              <a:buSzPts val="2000"/>
              <a:buChar char="•"/>
            </a:pPr>
            <a:r>
              <a:rPr b="0" lang="en-US" sz="2000"/>
              <a:t>We are going to drop it from a drone</a:t>
            </a:r>
            <a:endParaRPr b="0" sz="2000"/>
          </a:p>
          <a:p>
            <a:pPr indent="-203200" lvl="0" marL="457200" marR="0" rtl="0" algn="l">
              <a:lnSpc>
                <a:spcPct val="100000"/>
              </a:lnSpc>
              <a:spcBef>
                <a:spcPts val="0"/>
              </a:spcBef>
              <a:spcAft>
                <a:spcPts val="0"/>
              </a:spcAft>
              <a:buSzPts val="2000"/>
              <a:buChar char="•"/>
            </a:pPr>
            <a:r>
              <a:rPr b="0" lang="en-US" sz="2000"/>
              <a:t>There will be a Flight Software test as well, which consists in simulating all possible processor shut down -in any period of time- and check if the software works correctly in the facing of mentioned situation.</a:t>
            </a:r>
            <a:endParaRPr b="0" sz="2000"/>
          </a:p>
          <a:p>
            <a:pPr indent="-203200" lvl="0" marL="457200" marR="0" rtl="0" algn="l">
              <a:lnSpc>
                <a:spcPct val="100000"/>
              </a:lnSpc>
              <a:spcBef>
                <a:spcPts val="0"/>
              </a:spcBef>
              <a:spcAft>
                <a:spcPts val="0"/>
              </a:spcAft>
              <a:buSzPts val="2000"/>
              <a:buChar char="•"/>
            </a:pPr>
            <a:r>
              <a:rPr b="0" lang="en-US" sz="2000"/>
              <a:t>The sending of data in the correct order will be tested</a:t>
            </a:r>
            <a:endParaRPr b="0" sz="2000"/>
          </a:p>
          <a:p>
            <a:pPr indent="-203200" lvl="0" marL="457200" marR="0" rtl="0" algn="l">
              <a:lnSpc>
                <a:spcPct val="100000"/>
              </a:lnSpc>
              <a:spcBef>
                <a:spcPts val="0"/>
              </a:spcBef>
              <a:spcAft>
                <a:spcPts val="0"/>
              </a:spcAft>
              <a:buSzPts val="2000"/>
              <a:buChar char="•"/>
            </a:pPr>
            <a:r>
              <a:rPr b="0" lang="en-US" sz="2000"/>
              <a:t>We will check the accuracy of the received data from sensors</a:t>
            </a:r>
            <a:endParaRPr b="0" sz="2000"/>
          </a:p>
          <a:p>
            <a:pPr indent="0" lvl="0" marL="457200" marR="0" rtl="0" algn="l">
              <a:lnSpc>
                <a:spcPct val="100000"/>
              </a:lnSpc>
              <a:spcBef>
                <a:spcPts val="0"/>
              </a:spcBef>
              <a:spcAft>
                <a:spcPts val="0"/>
              </a:spcAft>
              <a:buNone/>
            </a:pPr>
            <a:r>
              <a:t/>
            </a:r>
            <a:endParaRPr b="0" sz="1700"/>
          </a:p>
        </p:txBody>
      </p:sp>
      <p:sp>
        <p:nvSpPr>
          <p:cNvPr id="2403" name="Google Shape;2403;p17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
        <p:nvSpPr>
          <p:cNvPr id="2404" name="Google Shape;2404;p17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405" name="Google Shape;2405;p17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406" name="Google Shape;2406;p17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371" name="Google Shape;371;p41"/>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372" name="Google Shape;372;p4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73" name="Google Shape;373;p4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74" name="Google Shape;374;p4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375" name="Google Shape;375;p41"/>
          <p:cNvGraphicFramePr/>
          <p:nvPr/>
        </p:nvGraphicFramePr>
        <p:xfrm>
          <a:off x="228600" y="1197175"/>
          <a:ext cx="3000000" cy="3000000"/>
        </p:xfrm>
        <a:graphic>
          <a:graphicData uri="http://schemas.openxmlformats.org/drawingml/2006/table">
            <a:tbl>
              <a:tblPr>
                <a:noFill/>
                <a:tableStyleId>{DEA16444-F34E-4804-BBA8-A53AC711FF5E}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54</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The container flight software shall only enter simulation mode after it receives the SIMULATION ENABLE and SIMULATION ACTIVATE commands.</a:t>
                      </a:r>
                      <a:endParaRPr/>
                    </a:p>
                  </a:txBody>
                  <a:tcPr marT="91425" marB="91425" marR="91425" marL="91425"/>
                </a:tc>
              </a:tr>
              <a:tr h="381000">
                <a:tc>
                  <a:txBody>
                    <a:bodyPr/>
                    <a:lstStyle/>
                    <a:p>
                      <a:pPr indent="0" lvl="0" marL="0" rtl="0" algn="ctr">
                        <a:spcBef>
                          <a:spcPts val="0"/>
                        </a:spcBef>
                        <a:spcAft>
                          <a:spcPts val="0"/>
                        </a:spcAft>
                        <a:buNone/>
                      </a:pPr>
                      <a:r>
                        <a:rPr lang="en-US"/>
                        <a:t>55</a:t>
                      </a:r>
                      <a:endParaRPr/>
                    </a:p>
                  </a:txBody>
                  <a:tcPr marT="91425" marB="91425" marR="91425" marL="91425"/>
                </a:tc>
                <a:tc>
                  <a:txBody>
                    <a:bodyPr/>
                    <a:lstStyle/>
                    <a:p>
                      <a:pPr indent="0" lvl="0" marL="0" rtl="0" algn="ctr">
                        <a:spcBef>
                          <a:spcPts val="0"/>
                        </a:spcBef>
                        <a:spcAft>
                          <a:spcPts val="0"/>
                        </a:spcAft>
                        <a:buNone/>
                      </a:pPr>
                      <a:r>
                        <a:rPr lang="en-US"/>
                        <a:t>The ground station shall command the Cansat to start transmitting telemetry prior to launch.</a:t>
                      </a:r>
                      <a:endParaRPr/>
                    </a:p>
                  </a:txBody>
                  <a:tcPr marT="91425" marB="91425" marR="91425" marL="91425"/>
                </a:tc>
              </a:tr>
              <a:tr h="381000">
                <a:tc>
                  <a:txBody>
                    <a:bodyPr/>
                    <a:lstStyle/>
                    <a:p>
                      <a:pPr indent="0" lvl="0" marL="0" rtl="0" algn="ctr">
                        <a:spcBef>
                          <a:spcPts val="0"/>
                        </a:spcBef>
                        <a:spcAft>
                          <a:spcPts val="0"/>
                        </a:spcAft>
                        <a:buNone/>
                      </a:pPr>
                      <a:r>
                        <a:rPr lang="en-US"/>
                        <a:t>56</a:t>
                      </a:r>
                      <a:endParaRPr/>
                    </a:p>
                  </a:txBody>
                  <a:tcPr marT="91425" marB="91425" marR="91425" marL="91425"/>
                </a:tc>
                <a:tc>
                  <a:txBody>
                    <a:bodyPr/>
                    <a:lstStyle/>
                    <a:p>
                      <a:pPr indent="0" lvl="0" marL="0" rtl="0" algn="ctr">
                        <a:spcBef>
                          <a:spcPts val="0"/>
                        </a:spcBef>
                        <a:spcAft>
                          <a:spcPts val="0"/>
                        </a:spcAft>
                        <a:buNone/>
                      </a:pPr>
                      <a:r>
                        <a:rPr lang="en-US"/>
                        <a:t>The ground station shall generate csv files of all sensor data as specified in the Telemetry Requirements section.</a:t>
                      </a:r>
                      <a:endParaRPr/>
                    </a:p>
                  </a:txBody>
                  <a:tcPr marT="91425" marB="91425" marR="91425" marL="91425"/>
                </a:tc>
              </a:tr>
              <a:tr h="381000">
                <a:tc>
                  <a:txBody>
                    <a:bodyPr/>
                    <a:lstStyle/>
                    <a:p>
                      <a:pPr indent="0" lvl="0" marL="0" rtl="0" algn="ctr">
                        <a:spcBef>
                          <a:spcPts val="0"/>
                        </a:spcBef>
                        <a:spcAft>
                          <a:spcPts val="0"/>
                        </a:spcAft>
                        <a:buNone/>
                      </a:pPr>
                      <a:r>
                        <a:rPr lang="en-US"/>
                        <a:t>57</a:t>
                      </a:r>
                      <a:endParaRPr/>
                    </a:p>
                  </a:txBody>
                  <a:tcPr marT="91425" marB="91425" marR="91425" marL="91425"/>
                </a:tc>
                <a:tc>
                  <a:txBody>
                    <a:bodyPr/>
                    <a:lstStyle/>
                    <a:p>
                      <a:pPr indent="0" lvl="0" marL="0" rtl="0" algn="ctr">
                        <a:spcBef>
                          <a:spcPts val="0"/>
                        </a:spcBef>
                        <a:spcAft>
                          <a:spcPts val="0"/>
                        </a:spcAft>
                        <a:buNone/>
                      </a:pPr>
                      <a:r>
                        <a:rPr lang="en-US"/>
                        <a:t>Telemetry shall include mission time with one second or better resolution. Mission time shall be maintained in the event of a processor reset during the launch and mission.</a:t>
                      </a:r>
                      <a:endParaRPr/>
                    </a:p>
                  </a:txBody>
                  <a:tcPr marT="91425" marB="91425" marR="91425" marL="91425"/>
                </a:tc>
              </a:tr>
              <a:tr h="381000">
                <a:tc>
                  <a:txBody>
                    <a:bodyPr/>
                    <a:lstStyle/>
                    <a:p>
                      <a:pPr indent="0" lvl="0" marL="0" rtl="0" algn="ctr">
                        <a:spcBef>
                          <a:spcPts val="0"/>
                        </a:spcBef>
                        <a:spcAft>
                          <a:spcPts val="0"/>
                        </a:spcAft>
                        <a:buNone/>
                      </a:pPr>
                      <a:r>
                        <a:rPr lang="en-US"/>
                        <a:t>58</a:t>
                      </a:r>
                      <a:endParaRPr/>
                    </a:p>
                  </a:txBody>
                  <a:tcPr marT="91425" marB="91425" marR="91425" marL="91425"/>
                </a:tc>
                <a:tc>
                  <a:txBody>
                    <a:bodyPr/>
                    <a:lstStyle/>
                    <a:p>
                      <a:pPr indent="0" lvl="0" marL="0" rtl="0" algn="ctr">
                        <a:spcBef>
                          <a:spcPts val="0"/>
                        </a:spcBef>
                        <a:spcAft>
                          <a:spcPts val="0"/>
                        </a:spcAft>
                        <a:buNone/>
                      </a:pPr>
                      <a:r>
                        <a:rPr lang="en-US"/>
                        <a:t>Configuration states such as if commanded to transmit telemetry shall be maintained in the event of a processor reset during launch and mission.</a:t>
                      </a:r>
                      <a:endParaRPr/>
                    </a:p>
                  </a:txBody>
                  <a:tcPr marT="91425" marB="91425" marR="91425" marL="91425"/>
                </a:tc>
              </a:tr>
              <a:tr h="381000">
                <a:tc>
                  <a:txBody>
                    <a:bodyPr/>
                    <a:lstStyle/>
                    <a:p>
                      <a:pPr indent="0" lvl="0" marL="0" rtl="0" algn="ctr">
                        <a:spcBef>
                          <a:spcPts val="0"/>
                        </a:spcBef>
                        <a:spcAft>
                          <a:spcPts val="0"/>
                        </a:spcAft>
                        <a:buNone/>
                      </a:pPr>
                      <a:r>
                        <a:rPr lang="en-US"/>
                        <a:t>59</a:t>
                      </a:r>
                      <a:endParaRPr/>
                    </a:p>
                  </a:txBody>
                  <a:tcPr marT="91425" marB="91425" marR="91425" marL="91425"/>
                </a:tc>
                <a:tc>
                  <a:txBody>
                    <a:bodyPr/>
                    <a:lstStyle/>
                    <a:p>
                      <a:pPr indent="0" lvl="0" marL="0" rtl="0" algn="ctr">
                        <a:spcBef>
                          <a:spcPts val="0"/>
                        </a:spcBef>
                        <a:spcAft>
                          <a:spcPts val="0"/>
                        </a:spcAft>
                        <a:buNone/>
                      </a:pPr>
                      <a:r>
                        <a:rPr lang="en-US"/>
                        <a:t>Each team shall develop their own ground station.</a:t>
                      </a:r>
                      <a:endParaRPr/>
                    </a:p>
                  </a:txBody>
                  <a:tcPr marT="91425" marB="91425" marR="91425" marL="91425"/>
                </a:tc>
              </a:tr>
              <a:tr h="381000">
                <a:tc>
                  <a:txBody>
                    <a:bodyPr/>
                    <a:lstStyle/>
                    <a:p>
                      <a:pPr indent="0" lvl="0" marL="0" rtl="0" algn="ctr">
                        <a:spcBef>
                          <a:spcPts val="0"/>
                        </a:spcBef>
                        <a:spcAft>
                          <a:spcPts val="0"/>
                        </a:spcAft>
                        <a:buNone/>
                      </a:pPr>
                      <a:r>
                        <a:rPr lang="en-US"/>
                        <a:t>60</a:t>
                      </a:r>
                      <a:endParaRPr/>
                    </a:p>
                  </a:txBody>
                  <a:tcPr marT="91425" marB="91425" marR="91425" marL="91425"/>
                </a:tc>
                <a:tc>
                  <a:txBody>
                    <a:bodyPr/>
                    <a:lstStyle/>
                    <a:p>
                      <a:pPr indent="0" lvl="0" marL="0" rtl="0" algn="ctr">
                        <a:spcBef>
                          <a:spcPts val="0"/>
                        </a:spcBef>
                        <a:spcAft>
                          <a:spcPts val="0"/>
                        </a:spcAft>
                        <a:buNone/>
                      </a:pPr>
                      <a:r>
                        <a:rPr lang="en-US"/>
                        <a:t>All telemetry shall be displayed in real time during descent on the ground station.</a:t>
                      </a:r>
                      <a:endParaRPr/>
                    </a:p>
                  </a:txBody>
                  <a:tcPr marT="91425" marB="91425" marR="91425" marL="91425"/>
                </a:tc>
              </a:tr>
              <a:tr h="381000">
                <a:tc>
                  <a:txBody>
                    <a:bodyPr/>
                    <a:lstStyle/>
                    <a:p>
                      <a:pPr indent="0" lvl="0" marL="0" rtl="0" algn="ctr">
                        <a:spcBef>
                          <a:spcPts val="0"/>
                        </a:spcBef>
                        <a:spcAft>
                          <a:spcPts val="0"/>
                        </a:spcAft>
                        <a:buNone/>
                      </a:pPr>
                      <a:r>
                        <a:rPr lang="en-US"/>
                        <a:t>61</a:t>
                      </a:r>
                      <a:endParaRPr/>
                    </a:p>
                  </a:txBody>
                  <a:tcPr marT="91425" marB="91425" marR="91425" marL="91425"/>
                </a:tc>
                <a:tc>
                  <a:txBody>
                    <a:bodyPr/>
                    <a:lstStyle/>
                    <a:p>
                      <a:pPr indent="0" lvl="0" marL="0" rtl="0" algn="ctr">
                        <a:spcBef>
                          <a:spcPts val="0"/>
                        </a:spcBef>
                        <a:spcAft>
                          <a:spcPts val="0"/>
                        </a:spcAft>
                        <a:buNone/>
                      </a:pPr>
                      <a:r>
                        <a:rPr lang="en-US"/>
                        <a:t>All telemetry shall be displayed in engineering units (meters, meters/sec, Celsius, etc.)</a:t>
                      </a:r>
                      <a:endParaRPr/>
                    </a:p>
                  </a:txBody>
                  <a:tcPr marT="91425" marB="91425" marR="91425" marL="91425"/>
                </a:tc>
              </a:tr>
              <a:tr h="381000">
                <a:tc>
                  <a:txBody>
                    <a:bodyPr/>
                    <a:lstStyle/>
                    <a:p>
                      <a:pPr indent="0" lvl="0" marL="0" rtl="0" algn="ctr">
                        <a:spcBef>
                          <a:spcPts val="0"/>
                        </a:spcBef>
                        <a:spcAft>
                          <a:spcPts val="0"/>
                        </a:spcAft>
                        <a:buNone/>
                      </a:pPr>
                      <a:r>
                        <a:rPr lang="en-US"/>
                        <a:t>62</a:t>
                      </a:r>
                      <a:endParaRPr/>
                    </a:p>
                  </a:txBody>
                  <a:tcPr marT="91425" marB="91425" marR="91425" marL="91425"/>
                </a:tc>
                <a:tc>
                  <a:txBody>
                    <a:bodyPr/>
                    <a:lstStyle/>
                    <a:p>
                      <a:pPr indent="0" lvl="0" marL="0" rtl="0" algn="ctr">
                        <a:spcBef>
                          <a:spcPts val="0"/>
                        </a:spcBef>
                        <a:spcAft>
                          <a:spcPts val="0"/>
                        </a:spcAft>
                        <a:buNone/>
                      </a:pPr>
                      <a:r>
                        <a:rPr lang="en-US"/>
                        <a:t>Teams shall plot each telemetry data field in real time during flight.</a:t>
                      </a:r>
                      <a:endParaRPr/>
                    </a:p>
                  </a:txBody>
                  <a:tcPr marT="91425" marB="91425" marR="91425" marL="91425"/>
                </a:tc>
              </a:tr>
            </a:tbl>
          </a:graphicData>
        </a:graphic>
      </p:graphicFrame>
      <p:pic>
        <p:nvPicPr>
          <p:cNvPr id="376" name="Google Shape;376;p41"/>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sp>
        <p:nvSpPr>
          <p:cNvPr id="2412" name="Google Shape;2412;p176"/>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lang="en-US"/>
              <a:t>Integrated Level Functional Test Plan</a:t>
            </a:r>
            <a:endParaRPr/>
          </a:p>
        </p:txBody>
      </p:sp>
      <p:sp>
        <p:nvSpPr>
          <p:cNvPr id="2413" name="Google Shape;2413;p176"/>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2414" name="Google Shape;2414;p176"/>
          <p:cNvSpPr/>
          <p:nvPr/>
        </p:nvSpPr>
        <p:spPr>
          <a:xfrm rot="-5400000">
            <a:off x="-1665975" y="3546450"/>
            <a:ext cx="46056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b="1" lang="en-US" sz="1900">
                <a:solidFill>
                  <a:schemeClr val="dk2"/>
                </a:solidFill>
              </a:rPr>
              <a:t>Integrated Level Functional Test Plan</a:t>
            </a:r>
            <a:endParaRPr b="1" sz="1900">
              <a:solidFill>
                <a:schemeClr val="dk2"/>
              </a:solidFill>
            </a:endParaRPr>
          </a:p>
        </p:txBody>
      </p:sp>
      <p:sp>
        <p:nvSpPr>
          <p:cNvPr id="2415" name="Google Shape;2415;p176"/>
          <p:cNvSpPr/>
          <p:nvPr/>
        </p:nvSpPr>
        <p:spPr>
          <a:xfrm>
            <a:off x="2531175" y="1435313"/>
            <a:ext cx="13134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Container</a:t>
            </a:r>
            <a:endParaRPr b="1"/>
          </a:p>
        </p:txBody>
      </p:sp>
      <p:sp>
        <p:nvSpPr>
          <p:cNvPr id="2416" name="Google Shape;2416;p176"/>
          <p:cNvSpPr/>
          <p:nvPr/>
        </p:nvSpPr>
        <p:spPr>
          <a:xfrm>
            <a:off x="2531275" y="3074050"/>
            <a:ext cx="20133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Electronics Sensors</a:t>
            </a:r>
            <a:endParaRPr b="1"/>
          </a:p>
        </p:txBody>
      </p:sp>
      <p:sp>
        <p:nvSpPr>
          <p:cNvPr id="2417" name="Google Shape;2417;p176"/>
          <p:cNvSpPr/>
          <p:nvPr/>
        </p:nvSpPr>
        <p:spPr>
          <a:xfrm>
            <a:off x="2531275" y="5124700"/>
            <a:ext cx="16698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Ground Station</a:t>
            </a:r>
            <a:endParaRPr b="1"/>
          </a:p>
        </p:txBody>
      </p:sp>
      <p:cxnSp>
        <p:nvCxnSpPr>
          <p:cNvPr id="2418" name="Google Shape;2418;p176"/>
          <p:cNvCxnSpPr>
            <a:stCxn id="2414" idx="2"/>
            <a:endCxn id="2416" idx="1"/>
          </p:cNvCxnSpPr>
          <p:nvPr/>
        </p:nvCxnSpPr>
        <p:spPr>
          <a:xfrm flipH="1" rot="10800000">
            <a:off x="867675" y="3304800"/>
            <a:ext cx="1663500" cy="472500"/>
          </a:xfrm>
          <a:prstGeom prst="bentConnector3">
            <a:avLst>
              <a:gd fmla="val 50003" name="adj1"/>
            </a:avLst>
          </a:prstGeom>
          <a:noFill/>
          <a:ln cap="flat" cmpd="sng" w="38100">
            <a:solidFill>
              <a:schemeClr val="dk2"/>
            </a:solidFill>
            <a:prstDash val="solid"/>
            <a:round/>
            <a:headEnd len="med" w="med" type="none"/>
            <a:tailEnd len="med" w="med" type="triangle"/>
          </a:ln>
        </p:spPr>
      </p:cxnSp>
      <p:cxnSp>
        <p:nvCxnSpPr>
          <p:cNvPr id="2419" name="Google Shape;2419;p176"/>
          <p:cNvCxnSpPr>
            <a:stCxn id="2414" idx="2"/>
            <a:endCxn id="2415" idx="1"/>
          </p:cNvCxnSpPr>
          <p:nvPr/>
        </p:nvCxnSpPr>
        <p:spPr>
          <a:xfrm flipH="1" rot="10800000">
            <a:off x="867675" y="1666200"/>
            <a:ext cx="1663500" cy="2111100"/>
          </a:xfrm>
          <a:prstGeom prst="bentConnector3">
            <a:avLst>
              <a:gd fmla="val 50000" name="adj1"/>
            </a:avLst>
          </a:prstGeom>
          <a:noFill/>
          <a:ln cap="flat" cmpd="sng" w="38100">
            <a:solidFill>
              <a:schemeClr val="dk2"/>
            </a:solidFill>
            <a:prstDash val="solid"/>
            <a:round/>
            <a:headEnd len="med" w="med" type="none"/>
            <a:tailEnd len="med" w="med" type="triangle"/>
          </a:ln>
        </p:spPr>
      </p:cxnSp>
      <p:cxnSp>
        <p:nvCxnSpPr>
          <p:cNvPr id="2420" name="Google Shape;2420;p176"/>
          <p:cNvCxnSpPr>
            <a:stCxn id="2414" idx="2"/>
            <a:endCxn id="2417" idx="1"/>
          </p:cNvCxnSpPr>
          <p:nvPr/>
        </p:nvCxnSpPr>
        <p:spPr>
          <a:xfrm>
            <a:off x="867675" y="3777300"/>
            <a:ext cx="1663500" cy="1578300"/>
          </a:xfrm>
          <a:prstGeom prst="bentConnector3">
            <a:avLst>
              <a:gd fmla="val 50000" name="adj1"/>
            </a:avLst>
          </a:prstGeom>
          <a:noFill/>
          <a:ln cap="flat" cmpd="sng" w="38100">
            <a:solidFill>
              <a:schemeClr val="dk2"/>
            </a:solidFill>
            <a:prstDash val="solid"/>
            <a:round/>
            <a:headEnd len="med" w="med" type="none"/>
            <a:tailEnd len="med" w="med" type="triangle"/>
          </a:ln>
        </p:spPr>
      </p:cxnSp>
      <p:sp>
        <p:nvSpPr>
          <p:cNvPr id="2421" name="Google Shape;2421;p176"/>
          <p:cNvSpPr/>
          <p:nvPr/>
        </p:nvSpPr>
        <p:spPr>
          <a:xfrm>
            <a:off x="6020575" y="1098122"/>
            <a:ext cx="2393400" cy="1136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Mass test.</a:t>
            </a:r>
            <a:endParaRPr b="1">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Free fall test with parachutes.</a:t>
            </a:r>
            <a:endParaRPr b="1">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Test descent rate with chronometer.</a:t>
            </a:r>
            <a:endParaRPr b="1" sz="1500">
              <a:solidFill>
                <a:schemeClr val="dk1"/>
              </a:solidFill>
            </a:endParaRPr>
          </a:p>
        </p:txBody>
      </p:sp>
      <p:cxnSp>
        <p:nvCxnSpPr>
          <p:cNvPr id="2422" name="Google Shape;2422;p176"/>
          <p:cNvCxnSpPr>
            <a:stCxn id="2415" idx="3"/>
            <a:endCxn id="2421" idx="1"/>
          </p:cNvCxnSpPr>
          <p:nvPr/>
        </p:nvCxnSpPr>
        <p:spPr>
          <a:xfrm>
            <a:off x="3844575" y="1666163"/>
            <a:ext cx="2175900" cy="600"/>
          </a:xfrm>
          <a:prstGeom prst="bentConnector3">
            <a:avLst>
              <a:gd fmla="val 50002" name="adj1"/>
            </a:avLst>
          </a:prstGeom>
          <a:noFill/>
          <a:ln cap="flat" cmpd="sng" w="38100">
            <a:solidFill>
              <a:schemeClr val="dk2"/>
            </a:solidFill>
            <a:prstDash val="solid"/>
            <a:round/>
            <a:headEnd len="med" w="med" type="none"/>
            <a:tailEnd len="med" w="med" type="triangle"/>
          </a:ln>
        </p:spPr>
      </p:cxnSp>
      <p:sp>
        <p:nvSpPr>
          <p:cNvPr id="2423" name="Google Shape;2423;p176"/>
          <p:cNvSpPr/>
          <p:nvPr/>
        </p:nvSpPr>
        <p:spPr>
          <a:xfrm>
            <a:off x="5763775" y="4542875"/>
            <a:ext cx="3202800" cy="162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t>Simulate payload data in excel and compare results.</a:t>
            </a:r>
            <a:endParaRPr b="1"/>
          </a:p>
          <a:p>
            <a:pPr indent="0" lvl="0" marL="0" rtl="0" algn="l">
              <a:spcBef>
                <a:spcPts val="0"/>
              </a:spcBef>
              <a:spcAft>
                <a:spcPts val="0"/>
              </a:spcAft>
              <a:buClr>
                <a:schemeClr val="dk1"/>
              </a:buClr>
              <a:buSzPts val="1100"/>
              <a:buFont typeface="Arial"/>
              <a:buNone/>
            </a:pPr>
            <a:r>
              <a:rPr b="1" lang="en-US"/>
              <a:t>Repeat the simulation with an xbee connected with an arduino that only transmit the simulation data.</a:t>
            </a:r>
            <a:endParaRPr b="1"/>
          </a:p>
          <a:p>
            <a:pPr indent="0" lvl="0" marL="0" rtl="0" algn="l">
              <a:spcBef>
                <a:spcPts val="0"/>
              </a:spcBef>
              <a:spcAft>
                <a:spcPts val="0"/>
              </a:spcAft>
              <a:buNone/>
            </a:pPr>
            <a:r>
              <a:t/>
            </a:r>
            <a:endParaRPr b="1"/>
          </a:p>
        </p:txBody>
      </p:sp>
      <p:cxnSp>
        <p:nvCxnSpPr>
          <p:cNvPr id="2424" name="Google Shape;2424;p176"/>
          <p:cNvCxnSpPr>
            <a:stCxn id="2417" idx="3"/>
            <a:endCxn id="2423" idx="1"/>
          </p:cNvCxnSpPr>
          <p:nvPr/>
        </p:nvCxnSpPr>
        <p:spPr>
          <a:xfrm flipH="1" rot="10800000">
            <a:off x="4201075" y="5354950"/>
            <a:ext cx="1562700" cy="600"/>
          </a:xfrm>
          <a:prstGeom prst="bentConnector3">
            <a:avLst>
              <a:gd fmla="val 50000" name="adj1"/>
            </a:avLst>
          </a:prstGeom>
          <a:noFill/>
          <a:ln cap="flat" cmpd="sng" w="38100">
            <a:solidFill>
              <a:schemeClr val="dk2"/>
            </a:solidFill>
            <a:prstDash val="solid"/>
            <a:round/>
            <a:headEnd len="med" w="med" type="none"/>
            <a:tailEnd len="med" w="med" type="triangle"/>
          </a:ln>
        </p:spPr>
      </p:cxnSp>
      <p:sp>
        <p:nvSpPr>
          <p:cNvPr id="2425" name="Google Shape;2425;p176"/>
          <p:cNvSpPr/>
          <p:nvPr/>
        </p:nvSpPr>
        <p:spPr>
          <a:xfrm>
            <a:off x="5763775" y="2417950"/>
            <a:ext cx="3202800" cy="177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Test each sensor individually with an arduino uno.</a:t>
            </a:r>
            <a:endParaRPr b="1">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Test xbee configuration with one arduino and a arduino pc adaptor.</a:t>
            </a:r>
            <a:endParaRPr b="1">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US">
                <a:solidFill>
                  <a:schemeClr val="dk1"/>
                </a:solidFill>
                <a:latin typeface="Roboto"/>
                <a:ea typeface="Roboto"/>
                <a:cs typeface="Roboto"/>
                <a:sym typeface="Roboto"/>
              </a:rPr>
              <a:t>Xbee modules should had radio link in ground of about 120 m to ensure air link.</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endParaRPr>
          </a:p>
        </p:txBody>
      </p:sp>
      <p:cxnSp>
        <p:nvCxnSpPr>
          <p:cNvPr id="2426" name="Google Shape;2426;p176"/>
          <p:cNvCxnSpPr>
            <a:stCxn id="2416" idx="3"/>
            <a:endCxn id="2425" idx="1"/>
          </p:cNvCxnSpPr>
          <p:nvPr/>
        </p:nvCxnSpPr>
        <p:spPr>
          <a:xfrm>
            <a:off x="4544575" y="3304900"/>
            <a:ext cx="1219200" cy="600"/>
          </a:xfrm>
          <a:prstGeom prst="bentConnector3">
            <a:avLst>
              <a:gd fmla="val 50000" name="adj1"/>
            </a:avLst>
          </a:prstGeom>
          <a:noFill/>
          <a:ln cap="flat" cmpd="sng" w="38100">
            <a:solidFill>
              <a:schemeClr val="dk2"/>
            </a:solidFill>
            <a:prstDash val="solid"/>
            <a:round/>
            <a:headEnd len="med" w="med" type="none"/>
            <a:tailEnd len="med" w="med" type="triangle"/>
          </a:ln>
        </p:spPr>
      </p:cxnSp>
      <p:sp>
        <p:nvSpPr>
          <p:cNvPr id="2427" name="Google Shape;2427;p17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428" name="Google Shape;2428;p17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429" name="Google Shape;2429;p176"/>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177"/>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Integrated Level Functional Test Plan</a:t>
            </a:r>
            <a:endParaRPr/>
          </a:p>
        </p:txBody>
      </p:sp>
      <p:sp>
        <p:nvSpPr>
          <p:cNvPr id="2436" name="Google Shape;2436;p177"/>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2437" name="Google Shape;2437;p177"/>
          <p:cNvSpPr/>
          <p:nvPr/>
        </p:nvSpPr>
        <p:spPr>
          <a:xfrm rot="-5400000">
            <a:off x="-1665975" y="3546450"/>
            <a:ext cx="46056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b="1" lang="en-US" sz="1900">
                <a:solidFill>
                  <a:schemeClr val="dk2"/>
                </a:solidFill>
              </a:rPr>
              <a:t>Integrated Level Functional Test Plan</a:t>
            </a:r>
            <a:endParaRPr b="1" sz="1900">
              <a:solidFill>
                <a:schemeClr val="dk2"/>
              </a:solidFill>
            </a:endParaRPr>
          </a:p>
        </p:txBody>
      </p:sp>
      <p:sp>
        <p:nvSpPr>
          <p:cNvPr id="2438" name="Google Shape;2438;p177"/>
          <p:cNvSpPr/>
          <p:nvPr/>
        </p:nvSpPr>
        <p:spPr>
          <a:xfrm>
            <a:off x="2531275" y="1772525"/>
            <a:ext cx="18273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1"/>
                </a:solidFill>
              </a:rPr>
              <a:t>T</a:t>
            </a:r>
            <a:r>
              <a:rPr b="1" lang="en-US">
                <a:solidFill>
                  <a:schemeClr val="dk1"/>
                </a:solidFill>
              </a:rPr>
              <a:t>ethered payload</a:t>
            </a:r>
            <a:endParaRPr b="1" sz="800"/>
          </a:p>
        </p:txBody>
      </p:sp>
      <p:sp>
        <p:nvSpPr>
          <p:cNvPr id="2439" name="Google Shape;2439;p177"/>
          <p:cNvSpPr/>
          <p:nvPr/>
        </p:nvSpPr>
        <p:spPr>
          <a:xfrm>
            <a:off x="2531175" y="4866300"/>
            <a:ext cx="2013300" cy="4617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Flight software</a:t>
            </a:r>
            <a:endParaRPr b="1"/>
          </a:p>
        </p:txBody>
      </p:sp>
      <p:cxnSp>
        <p:nvCxnSpPr>
          <p:cNvPr id="2440" name="Google Shape;2440;p177"/>
          <p:cNvCxnSpPr>
            <a:stCxn id="2437" idx="2"/>
            <a:endCxn id="2439" idx="1"/>
          </p:cNvCxnSpPr>
          <p:nvPr/>
        </p:nvCxnSpPr>
        <p:spPr>
          <a:xfrm>
            <a:off x="867675" y="3777300"/>
            <a:ext cx="1663500" cy="1320000"/>
          </a:xfrm>
          <a:prstGeom prst="bentConnector3">
            <a:avLst>
              <a:gd fmla="val 50000" name="adj1"/>
            </a:avLst>
          </a:prstGeom>
          <a:noFill/>
          <a:ln cap="flat" cmpd="sng" w="38100">
            <a:solidFill>
              <a:schemeClr val="dk2"/>
            </a:solidFill>
            <a:prstDash val="solid"/>
            <a:round/>
            <a:headEnd len="med" w="med" type="none"/>
            <a:tailEnd len="med" w="med" type="triangle"/>
          </a:ln>
        </p:spPr>
      </p:cxnSp>
      <p:cxnSp>
        <p:nvCxnSpPr>
          <p:cNvPr id="2441" name="Google Shape;2441;p177"/>
          <p:cNvCxnSpPr>
            <a:stCxn id="2437" idx="2"/>
            <a:endCxn id="2438" idx="1"/>
          </p:cNvCxnSpPr>
          <p:nvPr/>
        </p:nvCxnSpPr>
        <p:spPr>
          <a:xfrm flipH="1" rot="10800000">
            <a:off x="867675" y="2003400"/>
            <a:ext cx="1663500" cy="1773900"/>
          </a:xfrm>
          <a:prstGeom prst="bentConnector3">
            <a:avLst>
              <a:gd fmla="val 50003" name="adj1"/>
            </a:avLst>
          </a:prstGeom>
          <a:noFill/>
          <a:ln cap="flat" cmpd="sng" w="38100">
            <a:solidFill>
              <a:schemeClr val="dk2"/>
            </a:solidFill>
            <a:prstDash val="solid"/>
            <a:round/>
            <a:headEnd len="med" w="med" type="none"/>
            <a:tailEnd len="med" w="med" type="triangle"/>
          </a:ln>
        </p:spPr>
      </p:cxnSp>
      <p:sp>
        <p:nvSpPr>
          <p:cNvPr id="2442" name="Google Shape;2442;p177"/>
          <p:cNvSpPr/>
          <p:nvPr/>
        </p:nvSpPr>
        <p:spPr>
          <a:xfrm>
            <a:off x="5970675" y="1343376"/>
            <a:ext cx="2666100" cy="1320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Clr>
                <a:schemeClr val="dk1"/>
              </a:buClr>
              <a:buSzPts val="1100"/>
              <a:buFont typeface="Arial"/>
              <a:buNone/>
            </a:pPr>
            <a:r>
              <a:rPr b="1" lang="en-US">
                <a:solidFill>
                  <a:schemeClr val="dk1"/>
                </a:solidFill>
              </a:rPr>
              <a:t>Test free fall by launching the payload from a drone.</a:t>
            </a:r>
            <a:endParaRPr b="1">
              <a:solidFill>
                <a:schemeClr val="dk1"/>
              </a:solidFill>
            </a:endParaRPr>
          </a:p>
          <a:p>
            <a:pPr indent="0" lvl="0" marL="0" rtl="0" algn="ctr">
              <a:spcBef>
                <a:spcPts val="0"/>
              </a:spcBef>
              <a:spcAft>
                <a:spcPts val="0"/>
              </a:spcAft>
              <a:buClr>
                <a:schemeClr val="dk1"/>
              </a:buClr>
              <a:buSzPts val="1100"/>
              <a:buFont typeface="Arial"/>
              <a:buNone/>
            </a:pPr>
            <a:r>
              <a:rPr b="1" lang="en-US">
                <a:solidFill>
                  <a:schemeClr val="dk1"/>
                </a:solidFill>
              </a:rPr>
              <a:t>Test descent rate with chronometer.</a:t>
            </a:r>
            <a:endParaRPr b="1">
              <a:solidFill>
                <a:schemeClr val="dk1"/>
              </a:solidFill>
            </a:endParaRPr>
          </a:p>
          <a:p>
            <a:pPr indent="0" lvl="0" marL="0" rtl="0" algn="ctr">
              <a:spcBef>
                <a:spcPts val="0"/>
              </a:spcBef>
              <a:spcAft>
                <a:spcPts val="0"/>
              </a:spcAft>
              <a:buNone/>
            </a:pPr>
            <a:r>
              <a:t/>
            </a:r>
            <a:endParaRPr b="1" sz="1500">
              <a:solidFill>
                <a:schemeClr val="dk1"/>
              </a:solidFill>
            </a:endParaRPr>
          </a:p>
        </p:txBody>
      </p:sp>
      <p:cxnSp>
        <p:nvCxnSpPr>
          <p:cNvPr id="2443" name="Google Shape;2443;p177"/>
          <p:cNvCxnSpPr>
            <a:stCxn id="2438" idx="3"/>
            <a:endCxn id="2442" idx="1"/>
          </p:cNvCxnSpPr>
          <p:nvPr/>
        </p:nvCxnSpPr>
        <p:spPr>
          <a:xfrm>
            <a:off x="4358575" y="2003375"/>
            <a:ext cx="1612200" cy="600"/>
          </a:xfrm>
          <a:prstGeom prst="bentConnector3">
            <a:avLst>
              <a:gd fmla="val 49997" name="adj1"/>
            </a:avLst>
          </a:prstGeom>
          <a:noFill/>
          <a:ln cap="flat" cmpd="sng" w="38100">
            <a:solidFill>
              <a:schemeClr val="dk2"/>
            </a:solidFill>
            <a:prstDash val="solid"/>
            <a:round/>
            <a:headEnd len="med" w="med" type="none"/>
            <a:tailEnd len="med" w="med" type="triangle"/>
          </a:ln>
        </p:spPr>
      </p:cxnSp>
      <p:sp>
        <p:nvSpPr>
          <p:cNvPr id="2444" name="Google Shape;2444;p177"/>
          <p:cNvSpPr/>
          <p:nvPr/>
        </p:nvSpPr>
        <p:spPr>
          <a:xfrm>
            <a:off x="5763675" y="4210200"/>
            <a:ext cx="3080100" cy="177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US">
                <a:solidFill>
                  <a:schemeClr val="dk1"/>
                </a:solidFill>
                <a:latin typeface="Roboto"/>
                <a:ea typeface="Roboto"/>
                <a:cs typeface="Roboto"/>
                <a:sym typeface="Roboto"/>
              </a:rPr>
              <a:t>Cut the power in different states and check propper recovery.</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US">
                <a:solidFill>
                  <a:schemeClr val="dk1"/>
                </a:solidFill>
                <a:latin typeface="Roboto"/>
                <a:ea typeface="Roboto"/>
                <a:cs typeface="Roboto"/>
                <a:sym typeface="Roboto"/>
              </a:rPr>
              <a:t>Verification of the state machine operation.  Verification of the activations of each mechanism at the time in the state machine</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endParaRPr>
          </a:p>
        </p:txBody>
      </p:sp>
      <p:cxnSp>
        <p:nvCxnSpPr>
          <p:cNvPr id="2445" name="Google Shape;2445;p177"/>
          <p:cNvCxnSpPr>
            <a:stCxn id="2439" idx="3"/>
            <a:endCxn id="2444" idx="1"/>
          </p:cNvCxnSpPr>
          <p:nvPr/>
        </p:nvCxnSpPr>
        <p:spPr>
          <a:xfrm>
            <a:off x="4544475" y="5097150"/>
            <a:ext cx="1219200" cy="600"/>
          </a:xfrm>
          <a:prstGeom prst="bentConnector3">
            <a:avLst>
              <a:gd fmla="val 50000" name="adj1"/>
            </a:avLst>
          </a:prstGeom>
          <a:noFill/>
          <a:ln cap="flat" cmpd="sng" w="38100">
            <a:solidFill>
              <a:schemeClr val="dk2"/>
            </a:solidFill>
            <a:prstDash val="solid"/>
            <a:round/>
            <a:headEnd len="med" w="med" type="none"/>
            <a:tailEnd len="med" w="med" type="triangle"/>
          </a:ln>
        </p:spPr>
      </p:cxnSp>
      <p:sp>
        <p:nvSpPr>
          <p:cNvPr id="2446" name="Google Shape;2446;p17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447" name="Google Shape;2447;p17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448" name="Google Shape;2448;p17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178"/>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Environmental Test Plan</a:t>
            </a:r>
            <a:endParaRPr/>
          </a:p>
        </p:txBody>
      </p:sp>
      <p:sp>
        <p:nvSpPr>
          <p:cNvPr id="2455" name="Google Shape;2455;p178"/>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US"/>
              <a:t>The tests are going to be executed as suggested in the</a:t>
            </a:r>
            <a:endParaRPr b="0"/>
          </a:p>
          <a:p>
            <a:pPr indent="0" lvl="0" marL="0" rtl="0" algn="l">
              <a:spcBef>
                <a:spcPts val="0"/>
              </a:spcBef>
              <a:spcAft>
                <a:spcPts val="0"/>
              </a:spcAft>
              <a:buClr>
                <a:schemeClr val="dk1"/>
              </a:buClr>
              <a:buSzPts val="1100"/>
              <a:buFont typeface="Arial"/>
              <a:buNone/>
            </a:pPr>
            <a:r>
              <a:rPr b="0" lang="en-US"/>
              <a:t>mission guide, for the drop test we are going to use a non</a:t>
            </a:r>
            <a:endParaRPr b="0"/>
          </a:p>
          <a:p>
            <a:pPr indent="0" lvl="0" marL="0" rtl="0" algn="l">
              <a:spcBef>
                <a:spcPts val="0"/>
              </a:spcBef>
              <a:spcAft>
                <a:spcPts val="0"/>
              </a:spcAft>
              <a:buClr>
                <a:schemeClr val="dk1"/>
              </a:buClr>
              <a:buSzPts val="1100"/>
              <a:buFont typeface="Arial"/>
              <a:buNone/>
            </a:pPr>
            <a:r>
              <a:rPr b="0" lang="en-US"/>
              <a:t>flexible string of the spec detailed in mission guide ,for the</a:t>
            </a:r>
            <a:endParaRPr b="0"/>
          </a:p>
          <a:p>
            <a:pPr indent="0" lvl="0" marL="0" rtl="0" algn="l">
              <a:spcBef>
                <a:spcPts val="0"/>
              </a:spcBef>
              <a:spcAft>
                <a:spcPts val="0"/>
              </a:spcAft>
              <a:buClr>
                <a:schemeClr val="dk1"/>
              </a:buClr>
              <a:buSzPts val="1100"/>
              <a:buFont typeface="Arial"/>
              <a:buNone/>
            </a:pPr>
            <a:r>
              <a:rPr b="0" lang="en-US"/>
              <a:t>thermal test we are going to build a isolated foam box and</a:t>
            </a:r>
            <a:endParaRPr b="0"/>
          </a:p>
          <a:p>
            <a:pPr indent="0" lvl="0" marL="0" rtl="0" algn="l">
              <a:spcBef>
                <a:spcPts val="0"/>
              </a:spcBef>
              <a:spcAft>
                <a:spcPts val="0"/>
              </a:spcAft>
              <a:buClr>
                <a:schemeClr val="dk1"/>
              </a:buClr>
              <a:buSzPts val="1100"/>
              <a:buFont typeface="Arial"/>
              <a:buNone/>
            </a:pPr>
            <a:r>
              <a:rPr b="0" lang="en-US"/>
              <a:t>use a hair dryer or a heat gun with temperature regulation for</a:t>
            </a:r>
            <a:endParaRPr b="0"/>
          </a:p>
          <a:p>
            <a:pPr indent="0" lvl="0" marL="0" rtl="0" algn="l">
              <a:spcBef>
                <a:spcPts val="0"/>
              </a:spcBef>
              <a:spcAft>
                <a:spcPts val="0"/>
              </a:spcAft>
              <a:buClr>
                <a:schemeClr val="dk1"/>
              </a:buClr>
              <a:buSzPts val="1100"/>
              <a:buFont typeface="Arial"/>
              <a:buNone/>
            </a:pPr>
            <a:r>
              <a:rPr b="0" lang="en-US"/>
              <a:t>rise the temperature.</a:t>
            </a:r>
            <a:endParaRPr b="0"/>
          </a:p>
          <a:p>
            <a:pPr indent="0" lvl="0" marL="0" rtl="0" algn="l">
              <a:spcBef>
                <a:spcPts val="0"/>
              </a:spcBef>
              <a:spcAft>
                <a:spcPts val="0"/>
              </a:spcAft>
              <a:buClr>
                <a:schemeClr val="dk1"/>
              </a:buClr>
              <a:buSzPts val="1100"/>
              <a:buFont typeface="Arial"/>
              <a:buNone/>
            </a:pPr>
            <a:r>
              <a:rPr b="0" lang="en-US"/>
              <a:t>For the vibration test we had an orbital sander, we are going</a:t>
            </a:r>
            <a:endParaRPr b="0"/>
          </a:p>
          <a:p>
            <a:pPr indent="0" lvl="0" marL="0" rtl="0" algn="l">
              <a:spcBef>
                <a:spcPts val="0"/>
              </a:spcBef>
              <a:spcAft>
                <a:spcPts val="0"/>
              </a:spcAft>
              <a:buClr>
                <a:schemeClr val="dk1"/>
              </a:buClr>
              <a:buSzPts val="1100"/>
              <a:buFont typeface="Arial"/>
              <a:buNone/>
            </a:pPr>
            <a:r>
              <a:rPr b="0" lang="en-US"/>
              <a:t>to 3D print a locking mechanism to hold the CanSat to the</a:t>
            </a:r>
            <a:endParaRPr b="0"/>
          </a:p>
          <a:p>
            <a:pPr indent="0" lvl="0" marL="0" rtl="0" algn="l">
              <a:spcBef>
                <a:spcPts val="0"/>
              </a:spcBef>
              <a:spcAft>
                <a:spcPts val="0"/>
              </a:spcAft>
              <a:buClr>
                <a:schemeClr val="dk1"/>
              </a:buClr>
              <a:buSzPts val="1100"/>
              <a:buFont typeface="Arial"/>
              <a:buNone/>
            </a:pPr>
            <a:r>
              <a:rPr b="0" lang="en-US"/>
              <a:t>sander.</a:t>
            </a:r>
            <a:endParaRPr b="0" sz="2000"/>
          </a:p>
          <a:p>
            <a:pPr indent="0" lvl="0" marL="0" rtl="0" algn="l">
              <a:spcBef>
                <a:spcPts val="480"/>
              </a:spcBef>
              <a:spcAft>
                <a:spcPts val="0"/>
              </a:spcAft>
              <a:buNone/>
            </a:pPr>
            <a:r>
              <a:t/>
            </a:r>
            <a:endParaRPr sz="2000"/>
          </a:p>
        </p:txBody>
      </p:sp>
      <p:sp>
        <p:nvSpPr>
          <p:cNvPr id="2456" name="Google Shape;2456;p178"/>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2457" name="Google Shape;2457;p17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458" name="Google Shape;2458;p17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459" name="Google Shape;2459;p178"/>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sp>
        <p:nvSpPr>
          <p:cNvPr id="2465" name="Google Shape;2465;p179"/>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Simulation Test Plan</a:t>
            </a:r>
            <a:endParaRPr/>
          </a:p>
        </p:txBody>
      </p:sp>
      <p:sp>
        <p:nvSpPr>
          <p:cNvPr id="2466" name="Google Shape;2466;p179"/>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b="0" lang="en-US"/>
              <a:t>The tests are going to be executed as suggested in the</a:t>
            </a:r>
            <a:endParaRPr b="0"/>
          </a:p>
          <a:p>
            <a:pPr indent="0" lvl="0" marL="0" rtl="0" algn="l">
              <a:spcBef>
                <a:spcPts val="480"/>
              </a:spcBef>
              <a:spcAft>
                <a:spcPts val="0"/>
              </a:spcAft>
              <a:buClr>
                <a:schemeClr val="dk1"/>
              </a:buClr>
              <a:buSzPts val="1100"/>
              <a:buFont typeface="Arial"/>
              <a:buNone/>
            </a:pPr>
            <a:r>
              <a:rPr b="0" lang="en-US"/>
              <a:t>mission guide.</a:t>
            </a:r>
            <a:endParaRPr b="0"/>
          </a:p>
          <a:p>
            <a:pPr indent="0" lvl="0" marL="0" rtl="0" algn="l">
              <a:spcBef>
                <a:spcPts val="480"/>
              </a:spcBef>
              <a:spcAft>
                <a:spcPts val="0"/>
              </a:spcAft>
              <a:buClr>
                <a:schemeClr val="dk1"/>
              </a:buClr>
              <a:buSzPts val="1100"/>
              <a:buFont typeface="Arial"/>
              <a:buNone/>
            </a:pPr>
            <a:r>
              <a:rPr b="0" lang="en-US"/>
              <a:t>We are going to use dummy data to test that the ground station correctly sends the data to the MQTT server. Corroborating them from cansat.info/plot.html.</a:t>
            </a:r>
            <a:endParaRPr b="0"/>
          </a:p>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p:txBody>
      </p:sp>
      <p:sp>
        <p:nvSpPr>
          <p:cNvPr id="2467" name="Google Shape;2467;p179"/>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2468" name="Google Shape;2468;p17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469" name="Google Shape;2469;p17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470" name="Google Shape;2470;p179"/>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18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476" name="Google Shape;2476;p180"/>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477" name="Google Shape;2477;p180"/>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Mission Operations &amp; Analysis</a:t>
            </a:r>
            <a:endParaRPr/>
          </a:p>
        </p:txBody>
      </p:sp>
      <p:sp>
        <p:nvSpPr>
          <p:cNvPr id="2478" name="Google Shape;2478;p180"/>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Mateo Figallo</a:t>
            </a:r>
            <a:endParaRPr/>
          </a:p>
        </p:txBody>
      </p:sp>
      <p:pic>
        <p:nvPicPr>
          <p:cNvPr id="2479" name="Google Shape;2479;p18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p181"/>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Overview of Mission Sequence of Events</a:t>
            </a:r>
            <a:endParaRPr/>
          </a:p>
        </p:txBody>
      </p:sp>
      <p:sp>
        <p:nvSpPr>
          <p:cNvPr id="2486" name="Google Shape;2486;p181"/>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2487" name="Google Shape;2487;p181"/>
          <p:cNvGraphicFramePr/>
          <p:nvPr/>
        </p:nvGraphicFramePr>
        <p:xfrm>
          <a:off x="102400" y="1174313"/>
          <a:ext cx="3000000" cy="3000000"/>
        </p:xfrm>
        <a:graphic>
          <a:graphicData uri="http://schemas.openxmlformats.org/drawingml/2006/table">
            <a:tbl>
              <a:tblPr>
                <a:noFill/>
                <a:tableStyleId>{DEA16444-F34E-4804-BBA8-A53AC711FF5E}</a:tableStyleId>
              </a:tblPr>
              <a:tblGrid>
                <a:gridCol w="4426900"/>
                <a:gridCol w="4426900"/>
              </a:tblGrid>
              <a:tr h="396200">
                <a:tc>
                  <a:txBody>
                    <a:bodyPr/>
                    <a:lstStyle/>
                    <a:p>
                      <a:pPr indent="0" lvl="0" marL="0" rtl="0" algn="ctr">
                        <a:spcBef>
                          <a:spcPts val="0"/>
                        </a:spcBef>
                        <a:spcAft>
                          <a:spcPts val="0"/>
                        </a:spcAft>
                        <a:buNone/>
                      </a:pPr>
                      <a:r>
                        <a:rPr b="1" lang="en-US"/>
                        <a:t>Event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Duties and Responsibilities</a:t>
                      </a:r>
                      <a:endParaRPr b="1"/>
                    </a:p>
                  </a:txBody>
                  <a:tcPr marT="91425" marB="91425" marR="91425" marL="91425">
                    <a:solidFill>
                      <a:srgbClr val="FFFF00"/>
                    </a:solidFill>
                  </a:tcPr>
                </a:tc>
              </a:tr>
              <a:tr h="993200">
                <a:tc>
                  <a:txBody>
                    <a:bodyPr/>
                    <a:lstStyle/>
                    <a:p>
                      <a:pPr indent="0" lvl="0" marL="0" rtl="0" algn="ctr">
                        <a:spcBef>
                          <a:spcPts val="0"/>
                        </a:spcBef>
                        <a:spcAft>
                          <a:spcPts val="0"/>
                        </a:spcAft>
                        <a:buNone/>
                      </a:pPr>
                      <a:r>
                        <a:rPr lang="en-US"/>
                        <a:t>Arrival at the simulation site</a:t>
                      </a:r>
                      <a:endParaRPr/>
                    </a:p>
                  </a:txBody>
                  <a:tcPr marT="91425" marB="91425" marR="91425" marL="91425"/>
                </a:tc>
                <a:tc>
                  <a:txBody>
                    <a:bodyPr/>
                    <a:lstStyle/>
                    <a:p>
                      <a:pPr indent="-317500" lvl="0" marL="457200" rtl="0" algn="ctr">
                        <a:spcBef>
                          <a:spcPts val="0"/>
                        </a:spcBef>
                        <a:spcAft>
                          <a:spcPts val="0"/>
                        </a:spcAft>
                        <a:buSzPts val="1400"/>
                        <a:buChar char="●"/>
                      </a:pPr>
                      <a:r>
                        <a:rPr lang="en-US"/>
                        <a:t>All team members will have to put their own facemasks</a:t>
                      </a:r>
                      <a:endParaRPr/>
                    </a:p>
                    <a:p>
                      <a:pPr indent="-317500" lvl="0" marL="457200" rtl="0" algn="ctr">
                        <a:spcBef>
                          <a:spcPts val="0"/>
                        </a:spcBef>
                        <a:spcAft>
                          <a:spcPts val="0"/>
                        </a:spcAft>
                        <a:buSzPts val="1400"/>
                        <a:buChar char="●"/>
                      </a:pPr>
                      <a:r>
                        <a:rPr lang="en-US"/>
                        <a:t>Ground Control Station, Container and Payload will be assembled and checked.</a:t>
                      </a:r>
                      <a:endParaRPr/>
                    </a:p>
                  </a:txBody>
                  <a:tcPr marT="91425" marB="91425" marR="91425" marL="91425"/>
                </a:tc>
              </a:tr>
              <a:tr h="1623750">
                <a:tc>
                  <a:txBody>
                    <a:bodyPr/>
                    <a:lstStyle/>
                    <a:p>
                      <a:pPr indent="0" lvl="0" marL="0" rtl="0" algn="ctr">
                        <a:spcBef>
                          <a:spcPts val="0"/>
                        </a:spcBef>
                        <a:spcAft>
                          <a:spcPts val="0"/>
                        </a:spcAft>
                        <a:buNone/>
                      </a:pPr>
                      <a:r>
                        <a:rPr lang="en-US"/>
                        <a:t>Setting up</a:t>
                      </a:r>
                      <a:endParaRPr/>
                    </a:p>
                  </a:txBody>
                  <a:tcPr marT="91425" marB="91425" marR="91425" marL="91425"/>
                </a:tc>
                <a:tc>
                  <a:txBody>
                    <a:bodyPr/>
                    <a:lstStyle/>
                    <a:p>
                      <a:pPr indent="-317500" lvl="0" marL="457200" rtl="0" algn="ctr">
                        <a:spcBef>
                          <a:spcPts val="0"/>
                        </a:spcBef>
                        <a:spcAft>
                          <a:spcPts val="0"/>
                        </a:spcAft>
                        <a:buSzPts val="1400"/>
                        <a:buChar char="●"/>
                      </a:pPr>
                      <a:r>
                        <a:rPr lang="en-US"/>
                        <a:t>Antenna will be checked.</a:t>
                      </a:r>
                      <a:endParaRPr/>
                    </a:p>
                    <a:p>
                      <a:pPr indent="-317500" lvl="0" marL="457200" rtl="0" algn="ctr">
                        <a:spcBef>
                          <a:spcPts val="0"/>
                        </a:spcBef>
                        <a:spcAft>
                          <a:spcPts val="0"/>
                        </a:spcAft>
                        <a:buSzPts val="1400"/>
                        <a:buChar char="●"/>
                      </a:pPr>
                      <a:r>
                        <a:rPr lang="en-US">
                          <a:solidFill>
                            <a:srgbClr val="000000"/>
                          </a:solidFill>
                        </a:rPr>
                        <a:t>Xbee communications will be checked as well</a:t>
                      </a:r>
                      <a:r>
                        <a:rPr lang="en-US"/>
                        <a:t>.</a:t>
                      </a:r>
                      <a:endParaRPr/>
                    </a:p>
                    <a:p>
                      <a:pPr indent="-317500" lvl="0" marL="457200" rtl="0" algn="ctr">
                        <a:spcBef>
                          <a:spcPts val="0"/>
                        </a:spcBef>
                        <a:spcAft>
                          <a:spcPts val="0"/>
                        </a:spcAft>
                        <a:buSzPts val="1400"/>
                        <a:buChar char="●"/>
                      </a:pPr>
                      <a:r>
                        <a:rPr lang="en-US"/>
                        <a:t>Fit check and mass measurement.</a:t>
                      </a:r>
                      <a:endParaRPr/>
                    </a:p>
                    <a:p>
                      <a:pPr indent="-317500" lvl="0" marL="457200" rtl="0" algn="ctr">
                        <a:spcBef>
                          <a:spcPts val="0"/>
                        </a:spcBef>
                        <a:spcAft>
                          <a:spcPts val="0"/>
                        </a:spcAft>
                        <a:buSzPts val="1400"/>
                        <a:buChar char="●"/>
                      </a:pPr>
                      <a:r>
                        <a:rPr lang="en-US"/>
                        <a:t>Container release mechanism check.</a:t>
                      </a:r>
                      <a:endParaRPr/>
                    </a:p>
                    <a:p>
                      <a:pPr indent="-317500" lvl="0" marL="457200" rtl="0" algn="ctr">
                        <a:spcBef>
                          <a:spcPts val="0"/>
                        </a:spcBef>
                        <a:spcAft>
                          <a:spcPts val="0"/>
                        </a:spcAft>
                        <a:buSzPts val="1400"/>
                        <a:buChar char="●"/>
                      </a:pPr>
                      <a:r>
                        <a:rPr lang="en-US"/>
                        <a:t>Inspection of electronics.</a:t>
                      </a:r>
                      <a:endParaRPr/>
                    </a:p>
                    <a:p>
                      <a:pPr indent="-317500" lvl="0" marL="457200" rtl="0" algn="ctr">
                        <a:spcBef>
                          <a:spcPts val="0"/>
                        </a:spcBef>
                        <a:spcAft>
                          <a:spcPts val="0"/>
                        </a:spcAft>
                        <a:buSzPts val="1400"/>
                        <a:buChar char="●"/>
                      </a:pPr>
                      <a:r>
                        <a:rPr lang="en-US"/>
                        <a:t>Battery charge check.</a:t>
                      </a:r>
                      <a:endParaRPr/>
                    </a:p>
                    <a:p>
                      <a:pPr indent="-317500" lvl="0" marL="457200" rtl="0" algn="ctr">
                        <a:spcBef>
                          <a:spcPts val="0"/>
                        </a:spcBef>
                        <a:spcAft>
                          <a:spcPts val="0"/>
                        </a:spcAft>
                        <a:buSzPts val="1400"/>
                        <a:buChar char="●"/>
                      </a:pPr>
                      <a:r>
                        <a:rPr lang="en-US"/>
                        <a:t>Radio links check.</a:t>
                      </a:r>
                      <a:endParaRPr/>
                    </a:p>
                  </a:txBody>
                  <a:tcPr marT="91425" marB="91425" marR="91425" marL="91425"/>
                </a:tc>
              </a:tr>
              <a:tr h="613950">
                <a:tc>
                  <a:txBody>
                    <a:bodyPr/>
                    <a:lstStyle/>
                    <a:p>
                      <a:pPr indent="0" lvl="0" marL="0" rtl="0" algn="ctr">
                        <a:spcBef>
                          <a:spcPts val="0"/>
                        </a:spcBef>
                        <a:spcAft>
                          <a:spcPts val="0"/>
                        </a:spcAft>
                        <a:buNone/>
                      </a:pPr>
                      <a:r>
                        <a:rPr lang="en-US"/>
                        <a:t>Pre launch</a:t>
                      </a:r>
                      <a:endParaRPr/>
                    </a:p>
                  </a:txBody>
                  <a:tcPr marT="91425" marB="91425" marR="91425" marL="91425"/>
                </a:tc>
                <a:tc>
                  <a:txBody>
                    <a:bodyPr/>
                    <a:lstStyle/>
                    <a:p>
                      <a:pPr indent="-317500" lvl="0" marL="457200" rtl="0" algn="ctr">
                        <a:spcBef>
                          <a:spcPts val="0"/>
                        </a:spcBef>
                        <a:spcAft>
                          <a:spcPts val="0"/>
                        </a:spcAft>
                        <a:buSzPts val="1400"/>
                        <a:buChar char="●"/>
                      </a:pPr>
                      <a:r>
                        <a:rPr lang="en-US"/>
                        <a:t>Review of the checklist.</a:t>
                      </a:r>
                      <a:endParaRPr/>
                    </a:p>
                    <a:p>
                      <a:pPr indent="-317500" lvl="0" marL="457200" rtl="0" algn="ctr">
                        <a:spcBef>
                          <a:spcPts val="0"/>
                        </a:spcBef>
                        <a:spcAft>
                          <a:spcPts val="0"/>
                        </a:spcAft>
                        <a:buSzPts val="1400"/>
                        <a:buChar char="●"/>
                      </a:pPr>
                      <a:r>
                        <a:rPr lang="en-US"/>
                        <a:t>Team leader approval in order to proceed.</a:t>
                      </a:r>
                      <a:endParaRPr/>
                    </a:p>
                  </a:txBody>
                  <a:tcPr marT="91425" marB="91425" marR="91425" marL="91425"/>
                </a:tc>
              </a:tr>
              <a:tr h="396200">
                <a:tc>
                  <a:txBody>
                    <a:bodyPr/>
                    <a:lstStyle/>
                    <a:p>
                      <a:pPr indent="0" lvl="0" marL="0" rtl="0" algn="ctr">
                        <a:spcBef>
                          <a:spcPts val="0"/>
                        </a:spcBef>
                        <a:spcAft>
                          <a:spcPts val="0"/>
                        </a:spcAft>
                        <a:buNone/>
                      </a:pPr>
                      <a:r>
                        <a:rPr lang="en-US"/>
                        <a:t>CanSat preparation</a:t>
                      </a:r>
                      <a:endParaRPr/>
                    </a:p>
                  </a:txBody>
                  <a:tcPr marT="91425" marB="91425" marR="91425" marL="91425"/>
                </a:tc>
                <a:tc>
                  <a:txBody>
                    <a:bodyPr/>
                    <a:lstStyle/>
                    <a:p>
                      <a:pPr indent="-317500" lvl="0" marL="457200" rtl="0" algn="ctr">
                        <a:spcBef>
                          <a:spcPts val="0"/>
                        </a:spcBef>
                        <a:spcAft>
                          <a:spcPts val="0"/>
                        </a:spcAft>
                        <a:buSzPts val="1400"/>
                        <a:buChar char="●"/>
                      </a:pPr>
                      <a:r>
                        <a:rPr lang="en-US"/>
                        <a:t>Integrate payload and container.</a:t>
                      </a:r>
                      <a:endParaRPr/>
                    </a:p>
                  </a:txBody>
                  <a:tcPr marT="91425" marB="91425" marR="91425" marL="91425"/>
                </a:tc>
              </a:tr>
              <a:tr h="396200">
                <a:tc>
                  <a:txBody>
                    <a:bodyPr/>
                    <a:lstStyle/>
                    <a:p>
                      <a:pPr indent="0" lvl="0" marL="0" rtl="0" algn="ctr">
                        <a:spcBef>
                          <a:spcPts val="0"/>
                        </a:spcBef>
                        <a:spcAft>
                          <a:spcPts val="0"/>
                        </a:spcAft>
                        <a:buNone/>
                      </a:pPr>
                      <a:r>
                        <a:rPr lang="en-US"/>
                        <a:t>Final checks preparation</a:t>
                      </a:r>
                      <a:endParaRPr/>
                    </a:p>
                  </a:txBody>
                  <a:tcPr marT="91425" marB="91425" marR="91425" marL="91425"/>
                </a:tc>
                <a:tc>
                  <a:txBody>
                    <a:bodyPr/>
                    <a:lstStyle/>
                    <a:p>
                      <a:pPr indent="-317500" lvl="0" marL="457200" rtl="0" algn="ctr">
                        <a:spcBef>
                          <a:spcPts val="0"/>
                        </a:spcBef>
                        <a:spcAft>
                          <a:spcPts val="0"/>
                        </a:spcAft>
                        <a:buSzPts val="1400"/>
                        <a:buChar char="●"/>
                      </a:pPr>
                      <a:r>
                        <a:rPr lang="en-US"/>
                        <a:t>Team approval.</a:t>
                      </a:r>
                      <a:endParaRPr/>
                    </a:p>
                  </a:txBody>
                  <a:tcPr marT="91425" marB="91425" marR="91425" marL="91425"/>
                </a:tc>
              </a:tr>
              <a:tr h="396200">
                <a:tc>
                  <a:txBody>
                    <a:bodyPr/>
                    <a:lstStyle/>
                    <a:p>
                      <a:pPr indent="0" lvl="0" marL="0" rtl="0" algn="ctr">
                        <a:spcBef>
                          <a:spcPts val="0"/>
                        </a:spcBef>
                        <a:spcAft>
                          <a:spcPts val="0"/>
                        </a:spcAft>
                        <a:buNone/>
                      </a:pPr>
                      <a:r>
                        <a:rPr lang="en-US"/>
                        <a:t>Rocket integration</a:t>
                      </a:r>
                      <a:endParaRPr/>
                    </a:p>
                  </a:txBody>
                  <a:tcPr marT="91425" marB="91425" marR="91425" marL="91425"/>
                </a:tc>
                <a:tc>
                  <a:txBody>
                    <a:bodyPr/>
                    <a:lstStyle/>
                    <a:p>
                      <a:pPr indent="-317500" lvl="0" marL="457200" rtl="0" algn="ctr">
                        <a:spcBef>
                          <a:spcPts val="0"/>
                        </a:spcBef>
                        <a:spcAft>
                          <a:spcPts val="0"/>
                        </a:spcAft>
                        <a:buSzPts val="1400"/>
                        <a:buChar char="●"/>
                      </a:pPr>
                      <a:r>
                        <a:rPr lang="en-US"/>
                        <a:t>Integrate CanSat with the rocket.</a:t>
                      </a:r>
                      <a:endParaRPr/>
                    </a:p>
                  </a:txBody>
                  <a:tcPr marT="91425" marB="91425" marR="91425" marL="91425"/>
                </a:tc>
              </a:tr>
            </a:tbl>
          </a:graphicData>
        </a:graphic>
      </p:graphicFrame>
      <p:sp>
        <p:nvSpPr>
          <p:cNvPr id="2488" name="Google Shape;2488;p18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489" name="Google Shape;2489;p18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490" name="Google Shape;2490;p181"/>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5" name="Shape 2495"/>
        <p:cNvGrpSpPr/>
        <p:nvPr/>
      </p:nvGrpSpPr>
      <p:grpSpPr>
        <a:xfrm>
          <a:off x="0" y="0"/>
          <a:ext cx="0" cy="0"/>
          <a:chOff x="0" y="0"/>
          <a:chExt cx="0" cy="0"/>
        </a:xfrm>
      </p:grpSpPr>
      <p:sp>
        <p:nvSpPr>
          <p:cNvPr id="2496" name="Google Shape;2496;p182"/>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Overview of Mission Sequence of Events</a:t>
            </a:r>
            <a:endParaRPr/>
          </a:p>
        </p:txBody>
      </p:sp>
      <p:sp>
        <p:nvSpPr>
          <p:cNvPr id="2497" name="Google Shape;2497;p182"/>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2498" name="Google Shape;2498;p182"/>
          <p:cNvGraphicFramePr/>
          <p:nvPr/>
        </p:nvGraphicFramePr>
        <p:xfrm>
          <a:off x="203900" y="1122188"/>
          <a:ext cx="3000000" cy="3000000"/>
        </p:xfrm>
        <a:graphic>
          <a:graphicData uri="http://schemas.openxmlformats.org/drawingml/2006/table">
            <a:tbl>
              <a:tblPr>
                <a:noFill/>
                <a:tableStyleId>{DEA16444-F34E-4804-BBA8-A53AC711FF5E}</a:tableStyleId>
              </a:tblPr>
              <a:tblGrid>
                <a:gridCol w="4379650"/>
                <a:gridCol w="4379650"/>
              </a:tblGrid>
              <a:tr h="426125">
                <a:tc>
                  <a:txBody>
                    <a:bodyPr/>
                    <a:lstStyle/>
                    <a:p>
                      <a:pPr indent="0" lvl="0" marL="0" rtl="0" algn="ctr">
                        <a:spcBef>
                          <a:spcPts val="0"/>
                        </a:spcBef>
                        <a:spcAft>
                          <a:spcPts val="0"/>
                        </a:spcAft>
                        <a:buNone/>
                      </a:pPr>
                      <a:r>
                        <a:rPr b="1" lang="en-US"/>
                        <a:t>Event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Duties and Responsibilities</a:t>
                      </a:r>
                      <a:endParaRPr b="1"/>
                    </a:p>
                  </a:txBody>
                  <a:tcPr marT="91425" marB="91425" marR="91425" marL="91425">
                    <a:solidFill>
                      <a:srgbClr val="FFFF00"/>
                    </a:solidFill>
                  </a:tcPr>
                </a:tc>
              </a:tr>
              <a:tr h="655650">
                <a:tc>
                  <a:txBody>
                    <a:bodyPr/>
                    <a:lstStyle/>
                    <a:p>
                      <a:pPr indent="0" lvl="0" marL="0" rtl="0" algn="ctr">
                        <a:spcBef>
                          <a:spcPts val="0"/>
                        </a:spcBef>
                        <a:spcAft>
                          <a:spcPts val="0"/>
                        </a:spcAft>
                        <a:buNone/>
                      </a:pPr>
                      <a:r>
                        <a:rPr lang="en-US"/>
                        <a:t>Launch</a:t>
                      </a:r>
                      <a:endParaRPr/>
                    </a:p>
                  </a:txBody>
                  <a:tcPr marT="91425" marB="91425" marR="91425" marL="91425"/>
                </a:tc>
                <a:tc>
                  <a:txBody>
                    <a:bodyPr/>
                    <a:lstStyle/>
                    <a:p>
                      <a:pPr indent="-317500" lvl="0" marL="457200" rtl="0" algn="ctr">
                        <a:spcBef>
                          <a:spcPts val="0"/>
                        </a:spcBef>
                        <a:spcAft>
                          <a:spcPts val="0"/>
                        </a:spcAft>
                        <a:buSzPts val="1400"/>
                        <a:buChar char="●"/>
                      </a:pPr>
                      <a:r>
                        <a:rPr lang="en-US"/>
                        <a:t>Take photos</a:t>
                      </a:r>
                      <a:endParaRPr/>
                    </a:p>
                    <a:p>
                      <a:pPr indent="-317500" lvl="0" marL="457200" rtl="0" algn="ctr">
                        <a:spcBef>
                          <a:spcPts val="0"/>
                        </a:spcBef>
                        <a:spcAft>
                          <a:spcPts val="0"/>
                        </a:spcAft>
                        <a:buSzPts val="1400"/>
                        <a:buChar char="●"/>
                      </a:pPr>
                      <a:r>
                        <a:rPr lang="en-US"/>
                        <a:t>Record</a:t>
                      </a:r>
                      <a:endParaRPr/>
                    </a:p>
                  </a:txBody>
                  <a:tcPr marT="91425" marB="91425" marR="91425" marL="91425"/>
                </a:tc>
              </a:tr>
              <a:tr h="426125">
                <a:tc>
                  <a:txBody>
                    <a:bodyPr/>
                    <a:lstStyle/>
                    <a:p>
                      <a:pPr indent="0" lvl="0" marL="0" rtl="0" algn="ctr">
                        <a:spcBef>
                          <a:spcPts val="0"/>
                        </a:spcBef>
                        <a:spcAft>
                          <a:spcPts val="0"/>
                        </a:spcAft>
                        <a:buNone/>
                      </a:pPr>
                      <a:r>
                        <a:rPr lang="en-US"/>
                        <a:t>Recovery</a:t>
                      </a:r>
                      <a:endParaRPr/>
                    </a:p>
                  </a:txBody>
                  <a:tcPr marT="91425" marB="91425" marR="91425" marL="91425"/>
                </a:tc>
                <a:tc>
                  <a:txBody>
                    <a:bodyPr/>
                    <a:lstStyle/>
                    <a:p>
                      <a:pPr indent="-317500" lvl="0" marL="457200" rtl="0" algn="ctr">
                        <a:spcBef>
                          <a:spcPts val="0"/>
                        </a:spcBef>
                        <a:spcAft>
                          <a:spcPts val="0"/>
                        </a:spcAft>
                        <a:buSzPts val="1400"/>
                        <a:buChar char="●"/>
                      </a:pPr>
                      <a:r>
                        <a:rPr lang="en-US"/>
                        <a:t>Recover CanSat</a:t>
                      </a:r>
                      <a:endParaRPr/>
                    </a:p>
                  </a:txBody>
                  <a:tcPr marT="91425" marB="91425" marR="91425" marL="91425"/>
                </a:tc>
              </a:tr>
              <a:tr h="1114600">
                <a:tc>
                  <a:txBody>
                    <a:bodyPr/>
                    <a:lstStyle/>
                    <a:p>
                      <a:pPr indent="0" lvl="0" marL="0" rtl="0" algn="ctr">
                        <a:spcBef>
                          <a:spcPts val="0"/>
                        </a:spcBef>
                        <a:spcAft>
                          <a:spcPts val="0"/>
                        </a:spcAft>
                        <a:buNone/>
                      </a:pPr>
                      <a:r>
                        <a:rPr lang="en-US"/>
                        <a:t>Data presentation</a:t>
                      </a:r>
                      <a:endParaRPr/>
                    </a:p>
                  </a:txBody>
                  <a:tcPr marT="91425" marB="91425" marR="91425" marL="91425"/>
                </a:tc>
                <a:tc>
                  <a:txBody>
                    <a:bodyPr/>
                    <a:lstStyle/>
                    <a:p>
                      <a:pPr indent="-317500" lvl="0" marL="457200" rtl="0" algn="ctr">
                        <a:spcBef>
                          <a:spcPts val="0"/>
                        </a:spcBef>
                        <a:spcAft>
                          <a:spcPts val="0"/>
                        </a:spcAft>
                        <a:buSzPts val="1400"/>
                        <a:buChar char="●"/>
                      </a:pPr>
                      <a:r>
                        <a:rPr lang="en-US"/>
                        <a:t>Prepare data</a:t>
                      </a:r>
                      <a:endParaRPr/>
                    </a:p>
                    <a:p>
                      <a:pPr indent="-317500" lvl="0" marL="457200" rtl="0" algn="ctr">
                        <a:spcBef>
                          <a:spcPts val="0"/>
                        </a:spcBef>
                        <a:spcAft>
                          <a:spcPts val="0"/>
                        </a:spcAft>
                        <a:buSzPts val="1400"/>
                        <a:buChar char="●"/>
                      </a:pPr>
                      <a:r>
                        <a:rPr lang="en-US"/>
                        <a:t>Print / graph results</a:t>
                      </a:r>
                      <a:endParaRPr/>
                    </a:p>
                    <a:p>
                      <a:pPr indent="-317500" lvl="0" marL="457200" rtl="0" algn="ctr">
                        <a:spcBef>
                          <a:spcPts val="0"/>
                        </a:spcBef>
                        <a:spcAft>
                          <a:spcPts val="0"/>
                        </a:spcAft>
                        <a:buSzPts val="1400"/>
                        <a:buChar char="●"/>
                      </a:pPr>
                      <a:r>
                        <a:rPr lang="en-US"/>
                        <a:t>Deliver results</a:t>
                      </a:r>
                      <a:endParaRPr/>
                    </a:p>
                    <a:p>
                      <a:pPr indent="-317500" lvl="0" marL="457200" rtl="0" algn="ctr">
                        <a:spcBef>
                          <a:spcPts val="0"/>
                        </a:spcBef>
                        <a:spcAft>
                          <a:spcPts val="0"/>
                        </a:spcAft>
                        <a:buSzPts val="1400"/>
                        <a:buChar char="●"/>
                      </a:pPr>
                      <a:r>
                        <a:rPr lang="en-US"/>
                        <a:t>Save the equipment</a:t>
                      </a:r>
                      <a:endParaRPr/>
                    </a:p>
                  </a:txBody>
                  <a:tcPr marT="91425" marB="91425" marR="91425" marL="91425"/>
                </a:tc>
              </a:tr>
            </a:tbl>
          </a:graphicData>
        </a:graphic>
      </p:graphicFrame>
      <p:sp>
        <p:nvSpPr>
          <p:cNvPr id="2499" name="Google Shape;2499;p18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500" name="Google Shape;2500;p18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501" name="Google Shape;2501;p18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183"/>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lang="en-US"/>
              <a:t>Mission Operations Manual Development Plan</a:t>
            </a:r>
            <a:endParaRPr/>
          </a:p>
        </p:txBody>
      </p:sp>
      <p:sp>
        <p:nvSpPr>
          <p:cNvPr id="2508" name="Google Shape;2508;p183"/>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b="0" lang="en-US" sz="2300"/>
              <a:t>Ground Station</a:t>
            </a:r>
            <a:endParaRPr b="0" sz="2300"/>
          </a:p>
          <a:p>
            <a:pPr indent="0" lvl="0" marL="0" rtl="0" algn="l">
              <a:spcBef>
                <a:spcPts val="0"/>
              </a:spcBef>
              <a:spcAft>
                <a:spcPts val="0"/>
              </a:spcAft>
              <a:buNone/>
            </a:pPr>
            <a:r>
              <a:rPr b="0" lang="en-US" sz="2300"/>
              <a:t>Checklist that will include building the antenna and monitoring software</a:t>
            </a:r>
            <a:endParaRPr b="0" sz="2300"/>
          </a:p>
          <a:p>
            <a:pPr indent="0" lvl="0" marL="0" rtl="0" algn="l">
              <a:spcBef>
                <a:spcPts val="0"/>
              </a:spcBef>
              <a:spcAft>
                <a:spcPts val="0"/>
              </a:spcAft>
              <a:buNone/>
            </a:pPr>
            <a:r>
              <a:t/>
            </a:r>
            <a:endParaRPr b="0" sz="2300"/>
          </a:p>
          <a:p>
            <a:pPr indent="0" lvl="0" marL="0" rtl="0" algn="l">
              <a:spcBef>
                <a:spcPts val="0"/>
              </a:spcBef>
              <a:spcAft>
                <a:spcPts val="0"/>
              </a:spcAft>
              <a:buNone/>
            </a:pPr>
            <a:r>
              <a:t/>
            </a:r>
            <a:endParaRPr b="0" sz="2300"/>
          </a:p>
          <a:p>
            <a:pPr indent="0" lvl="0" marL="0" rtl="0" algn="l">
              <a:spcBef>
                <a:spcPts val="0"/>
              </a:spcBef>
              <a:spcAft>
                <a:spcPts val="0"/>
              </a:spcAft>
              <a:buNone/>
            </a:pPr>
            <a:r>
              <a:t/>
            </a:r>
            <a:endParaRPr b="0" sz="2300"/>
          </a:p>
          <a:p>
            <a:pPr indent="-374650" lvl="0" marL="457200" rtl="0" algn="l">
              <a:spcBef>
                <a:spcPts val="0"/>
              </a:spcBef>
              <a:spcAft>
                <a:spcPts val="0"/>
              </a:spcAft>
              <a:buSzPts val="2300"/>
              <a:buChar char="•"/>
            </a:pPr>
            <a:r>
              <a:rPr b="0" lang="en-US" sz="2300"/>
              <a:t>Cansat Preparation</a:t>
            </a:r>
            <a:endParaRPr b="0" sz="2300"/>
          </a:p>
          <a:p>
            <a:pPr indent="0" lvl="0" marL="0" rtl="0" algn="l">
              <a:spcBef>
                <a:spcPts val="0"/>
              </a:spcBef>
              <a:spcAft>
                <a:spcPts val="0"/>
              </a:spcAft>
              <a:buNone/>
            </a:pPr>
            <a:r>
              <a:rPr b="0" lang="en-US" sz="2300"/>
              <a:t>Check that the payload and container are free of damage</a:t>
            </a:r>
            <a:endParaRPr b="0" sz="2300"/>
          </a:p>
          <a:p>
            <a:pPr indent="0" lvl="0" marL="0" rtl="0" algn="l">
              <a:spcBef>
                <a:spcPts val="0"/>
              </a:spcBef>
              <a:spcAft>
                <a:spcPts val="0"/>
              </a:spcAft>
              <a:buNone/>
            </a:pPr>
            <a:r>
              <a:t/>
            </a:r>
            <a:endParaRPr b="0" sz="2300"/>
          </a:p>
          <a:p>
            <a:pPr indent="0" lvl="0" marL="0" rtl="0" algn="l">
              <a:spcBef>
                <a:spcPts val="0"/>
              </a:spcBef>
              <a:spcAft>
                <a:spcPts val="0"/>
              </a:spcAft>
              <a:buNone/>
            </a:pPr>
            <a:r>
              <a:t/>
            </a:r>
            <a:endParaRPr b="0" sz="2300"/>
          </a:p>
          <a:p>
            <a:pPr indent="0" lvl="0" marL="0" rtl="0" algn="l">
              <a:spcBef>
                <a:spcPts val="0"/>
              </a:spcBef>
              <a:spcAft>
                <a:spcPts val="0"/>
              </a:spcAft>
              <a:buNone/>
            </a:pPr>
            <a:r>
              <a:t/>
            </a:r>
            <a:endParaRPr b="0" sz="2300"/>
          </a:p>
          <a:p>
            <a:pPr indent="-374650" lvl="0" marL="457200" rtl="0" algn="l">
              <a:spcBef>
                <a:spcPts val="0"/>
              </a:spcBef>
              <a:spcAft>
                <a:spcPts val="0"/>
              </a:spcAft>
              <a:buSzPts val="2300"/>
              <a:buChar char="•"/>
            </a:pPr>
            <a:r>
              <a:rPr b="0" lang="en-US" sz="2300"/>
              <a:t>Cansat Rocket Integration</a:t>
            </a:r>
            <a:endParaRPr b="0" sz="2300"/>
          </a:p>
          <a:p>
            <a:pPr indent="0" lvl="0" marL="0" rtl="0" algn="l">
              <a:spcBef>
                <a:spcPts val="0"/>
              </a:spcBef>
              <a:spcAft>
                <a:spcPts val="0"/>
              </a:spcAft>
              <a:buNone/>
            </a:pPr>
            <a:r>
              <a:rPr b="0" lang="en-US" sz="2300"/>
              <a:t>Check that everything is correct before integrating CanSat to rocket</a:t>
            </a:r>
            <a:endParaRPr b="0" sz="2300"/>
          </a:p>
        </p:txBody>
      </p:sp>
      <p:sp>
        <p:nvSpPr>
          <p:cNvPr id="2509" name="Google Shape;2509;p183"/>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2510" name="Google Shape;2510;p18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511" name="Google Shape;2511;p18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512" name="Google Shape;2512;p18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184"/>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lang="en-US"/>
              <a:t>CanSat Location and Recovery</a:t>
            </a:r>
            <a:endParaRPr/>
          </a:p>
        </p:txBody>
      </p:sp>
      <p:sp>
        <p:nvSpPr>
          <p:cNvPr id="2519" name="Google Shape;2519;p184"/>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371475" lvl="0" marL="457200" rtl="0" algn="l">
              <a:spcBef>
                <a:spcPts val="480"/>
              </a:spcBef>
              <a:spcAft>
                <a:spcPts val="0"/>
              </a:spcAft>
              <a:buSzPts val="2250"/>
              <a:buChar char="•"/>
            </a:pPr>
            <a:r>
              <a:rPr b="0" lang="en-US" sz="2250"/>
              <a:t>We will use a drone with a camera to an easier detection of CANSAT</a:t>
            </a:r>
            <a:endParaRPr b="0" sz="2250"/>
          </a:p>
          <a:p>
            <a:pPr indent="0" lvl="0" marL="0" rtl="0" algn="l">
              <a:spcBef>
                <a:spcPts val="480"/>
              </a:spcBef>
              <a:spcAft>
                <a:spcPts val="0"/>
              </a:spcAft>
              <a:buClr>
                <a:schemeClr val="dk1"/>
              </a:buClr>
              <a:buSzPts val="1100"/>
              <a:buFont typeface="Arial"/>
              <a:buNone/>
            </a:pPr>
            <a:r>
              <a:t/>
            </a:r>
            <a:endParaRPr b="0" sz="2050"/>
          </a:p>
          <a:p>
            <a:pPr indent="0" lvl="0" marL="0" rtl="0" algn="l">
              <a:spcBef>
                <a:spcPts val="480"/>
              </a:spcBef>
              <a:spcAft>
                <a:spcPts val="0"/>
              </a:spcAft>
              <a:buClr>
                <a:schemeClr val="dk1"/>
              </a:buClr>
              <a:buSzPts val="1100"/>
              <a:buFont typeface="Arial"/>
              <a:buNone/>
            </a:pPr>
            <a:r>
              <a:t/>
            </a:r>
            <a:endParaRPr b="0" sz="2050"/>
          </a:p>
          <a:p>
            <a:pPr indent="0" lvl="0" marL="0" rtl="0" algn="l">
              <a:spcBef>
                <a:spcPts val="480"/>
              </a:spcBef>
              <a:spcAft>
                <a:spcPts val="0"/>
              </a:spcAft>
              <a:buClr>
                <a:schemeClr val="dk1"/>
              </a:buClr>
              <a:buSzPts val="1100"/>
              <a:buFont typeface="Arial"/>
              <a:buNone/>
            </a:pPr>
            <a:r>
              <a:t/>
            </a:r>
            <a:endParaRPr b="0" sz="2050"/>
          </a:p>
          <a:p>
            <a:pPr indent="0" lvl="0" marL="0" rtl="0" algn="l">
              <a:spcBef>
                <a:spcPts val="480"/>
              </a:spcBef>
              <a:spcAft>
                <a:spcPts val="0"/>
              </a:spcAft>
              <a:buClr>
                <a:schemeClr val="dk1"/>
              </a:buClr>
              <a:buSzPts val="1100"/>
              <a:buFont typeface="Arial"/>
              <a:buNone/>
            </a:pPr>
            <a:r>
              <a:t/>
            </a:r>
            <a:endParaRPr b="0" sz="2050"/>
          </a:p>
          <a:p>
            <a:pPr indent="-374650" lvl="0" marL="457200" rtl="0" algn="l">
              <a:spcBef>
                <a:spcPts val="480"/>
              </a:spcBef>
              <a:spcAft>
                <a:spcPts val="0"/>
              </a:spcAft>
              <a:buSzPts val="2300"/>
              <a:buChar char="•"/>
            </a:pPr>
            <a:r>
              <a:rPr b="0" lang="en-US" sz="2300"/>
              <a:t>Container color will be chosen from red, Pink or orange. </a:t>
            </a:r>
            <a:endParaRPr b="0" sz="2300"/>
          </a:p>
          <a:p>
            <a:pPr indent="0" lvl="0" marL="0" rtl="0" algn="l">
              <a:spcBef>
                <a:spcPts val="480"/>
              </a:spcBef>
              <a:spcAft>
                <a:spcPts val="0"/>
              </a:spcAft>
              <a:buClr>
                <a:schemeClr val="dk1"/>
              </a:buClr>
              <a:buSzPts val="1100"/>
              <a:buFont typeface="Arial"/>
              <a:buNone/>
            </a:pPr>
            <a:r>
              <a:t/>
            </a:r>
            <a:endParaRPr b="0" sz="2050"/>
          </a:p>
          <a:p>
            <a:pPr indent="0" lvl="0" marL="0" rtl="0" algn="l">
              <a:spcBef>
                <a:spcPts val="480"/>
              </a:spcBef>
              <a:spcAft>
                <a:spcPts val="0"/>
              </a:spcAft>
              <a:buClr>
                <a:schemeClr val="dk1"/>
              </a:buClr>
              <a:buSzPts val="1100"/>
              <a:buFont typeface="Arial"/>
              <a:buNone/>
            </a:pPr>
            <a:r>
              <a:t/>
            </a:r>
            <a:endParaRPr b="0" sz="2050"/>
          </a:p>
          <a:p>
            <a:pPr indent="0" lvl="0" marL="0" rtl="0" algn="l">
              <a:spcBef>
                <a:spcPts val="480"/>
              </a:spcBef>
              <a:spcAft>
                <a:spcPts val="0"/>
              </a:spcAft>
              <a:buClr>
                <a:schemeClr val="dk1"/>
              </a:buClr>
              <a:buSzPts val="1100"/>
              <a:buFont typeface="Arial"/>
              <a:buNone/>
            </a:pPr>
            <a:r>
              <a:t/>
            </a:r>
            <a:endParaRPr b="0" sz="2050"/>
          </a:p>
          <a:p>
            <a:pPr indent="0" lvl="0" marL="0" rtl="0" algn="l">
              <a:spcBef>
                <a:spcPts val="480"/>
              </a:spcBef>
              <a:spcAft>
                <a:spcPts val="0"/>
              </a:spcAft>
              <a:buClr>
                <a:schemeClr val="dk1"/>
              </a:buClr>
              <a:buSzPts val="1100"/>
              <a:buFont typeface="Arial"/>
              <a:buNone/>
            </a:pPr>
            <a:r>
              <a:t/>
            </a:r>
            <a:endParaRPr b="0" sz="2050"/>
          </a:p>
          <a:p>
            <a:pPr indent="-374650" lvl="0" marL="457200" rtl="0" algn="l">
              <a:spcBef>
                <a:spcPts val="480"/>
              </a:spcBef>
              <a:spcAft>
                <a:spcPts val="0"/>
              </a:spcAft>
              <a:buSzPts val="2300"/>
              <a:buChar char="•"/>
            </a:pPr>
            <a:r>
              <a:rPr b="0" lang="en-US" sz="2300"/>
              <a:t>Team Leader’s phone number and email address and team’s number will be labeling on both container and payload</a:t>
            </a:r>
            <a:endParaRPr sz="2300"/>
          </a:p>
          <a:p>
            <a:pPr indent="0" lvl="0" marL="0" rtl="0" algn="l">
              <a:spcBef>
                <a:spcPts val="480"/>
              </a:spcBef>
              <a:spcAft>
                <a:spcPts val="0"/>
              </a:spcAft>
              <a:buNone/>
            </a:pPr>
            <a:r>
              <a:t/>
            </a:r>
            <a:endParaRPr/>
          </a:p>
        </p:txBody>
      </p:sp>
      <p:sp>
        <p:nvSpPr>
          <p:cNvPr id="2520" name="Google Shape;2520;p184"/>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2521" name="Google Shape;2521;p18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522" name="Google Shape;2522;p18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523" name="Google Shape;2523;p18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18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a:t>
            </a:r>
            <a:r>
              <a:rPr lang="en-US"/>
              <a:t>P</a:t>
            </a:r>
            <a:r>
              <a:rPr b="0" i="0" lang="en-US" sz="1000" u="none" cap="none" strike="noStrike">
                <a:solidFill>
                  <a:schemeClr val="dk1"/>
                </a:solidFill>
                <a:latin typeface="Arial"/>
                <a:ea typeface="Arial"/>
                <a:cs typeface="Arial"/>
                <a:sym typeface="Arial"/>
              </a:rPr>
              <a:t>DR:  </a:t>
            </a:r>
            <a:r>
              <a:rPr lang="en-US"/>
              <a:t>Team 1064 UCASAL</a:t>
            </a:r>
            <a:endParaRPr/>
          </a:p>
        </p:txBody>
      </p:sp>
      <p:sp>
        <p:nvSpPr>
          <p:cNvPr id="2529" name="Google Shape;2529;p185"/>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530" name="Google Shape;2530;p185"/>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Requirements Compliance</a:t>
            </a:r>
            <a:endParaRPr/>
          </a:p>
        </p:txBody>
      </p:sp>
      <p:sp>
        <p:nvSpPr>
          <p:cNvPr id="2531" name="Google Shape;2531;p185"/>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p:txBody>
      </p:sp>
      <p:sp>
        <p:nvSpPr>
          <p:cNvPr id="2532" name="Google Shape;2532;p185"/>
          <p:cNvSpPr txBox="1"/>
          <p:nvPr/>
        </p:nvSpPr>
        <p:spPr>
          <a:xfrm>
            <a:off x="228600" y="1219200"/>
            <a:ext cx="8686800" cy="646331"/>
          </a:xfrm>
          <a:prstGeom prst="rect">
            <a:avLst/>
          </a:prstGeom>
          <a:solidFill>
            <a:schemeClr val="accent1"/>
          </a:solidFill>
          <a:ln cap="flat" cmpd="sng" w="9525">
            <a:solidFill>
              <a:schemeClr val="accent2"/>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1" lang="en-US" sz="1800" u="none" cap="none" strike="noStrike">
                <a:solidFill>
                  <a:schemeClr val="dk1"/>
                </a:solidFill>
                <a:latin typeface="Arial"/>
                <a:ea typeface="Arial"/>
                <a:cs typeface="Arial"/>
                <a:sym typeface="Arial"/>
              </a:rPr>
              <a:t>The purpose of this section is to summarize and cross reference the compliance to the CanSat Competition Mission Guide requirements.</a:t>
            </a:r>
            <a:endParaRPr b="0" i="0" sz="1400" u="none" cap="none" strike="noStrike">
              <a:solidFill>
                <a:srgbClr val="000000"/>
              </a:solidFill>
              <a:latin typeface="Arial"/>
              <a:ea typeface="Arial"/>
              <a:cs typeface="Arial"/>
              <a:sym typeface="Arial"/>
            </a:endParaRPr>
          </a:p>
        </p:txBody>
      </p:sp>
      <p:pic>
        <p:nvPicPr>
          <p:cNvPr id="2533" name="Google Shape;2533;p185"/>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382" name="Google Shape;382;p42"/>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383" name="Google Shape;383;p4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84" name="Google Shape;384;p4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85" name="Google Shape;385;p4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386" name="Google Shape;386;p42"/>
          <p:cNvGraphicFramePr/>
          <p:nvPr/>
        </p:nvGraphicFramePr>
        <p:xfrm>
          <a:off x="228600" y="1197175"/>
          <a:ext cx="3000000" cy="3000000"/>
        </p:xfrm>
        <a:graphic>
          <a:graphicData uri="http://schemas.openxmlformats.org/drawingml/2006/table">
            <a:tbl>
              <a:tblPr>
                <a:noFill/>
                <a:tableStyleId>{DEA16444-F34E-4804-BBA8-A53AC711FF5E}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63</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The ground station shall include one laptop computer with a minimum of two hours of battery operation, XBEE radio and a hand-held antenna.</a:t>
                      </a:r>
                      <a:endParaRPr b="1"/>
                    </a:p>
                  </a:txBody>
                  <a:tcPr marT="91425" marB="91425" marR="91425" marL="91425"/>
                </a:tc>
              </a:tr>
              <a:tr h="381000">
                <a:tc>
                  <a:txBody>
                    <a:bodyPr/>
                    <a:lstStyle/>
                    <a:p>
                      <a:pPr indent="0" lvl="0" marL="0" rtl="0" algn="ctr">
                        <a:spcBef>
                          <a:spcPts val="0"/>
                        </a:spcBef>
                        <a:spcAft>
                          <a:spcPts val="0"/>
                        </a:spcAft>
                        <a:buNone/>
                      </a:pPr>
                      <a:r>
                        <a:rPr lang="en-US"/>
                        <a:t>64</a:t>
                      </a:r>
                      <a:endParaRPr/>
                    </a:p>
                  </a:txBody>
                  <a:tcPr marT="91425" marB="91425" marR="91425" marL="91425"/>
                </a:tc>
                <a:tc>
                  <a:txBody>
                    <a:bodyPr/>
                    <a:lstStyle/>
                    <a:p>
                      <a:pPr indent="0" lvl="0" marL="0" rtl="0" algn="ctr">
                        <a:spcBef>
                          <a:spcPts val="0"/>
                        </a:spcBef>
                        <a:spcAft>
                          <a:spcPts val="0"/>
                        </a:spcAft>
                        <a:buNone/>
                      </a:pPr>
                      <a:r>
                        <a:rPr lang="en-US"/>
                        <a:t>The ground station must be portable so the team can be positioned at the ground station operation site along the flight line. AC power will not be available at the ground station operation site.</a:t>
                      </a:r>
                      <a:endParaRPr/>
                    </a:p>
                  </a:txBody>
                  <a:tcPr marT="91425" marB="91425" marR="91425" marL="91425"/>
                </a:tc>
              </a:tr>
              <a:tr h="381000">
                <a:tc>
                  <a:txBody>
                    <a:bodyPr/>
                    <a:lstStyle/>
                    <a:p>
                      <a:pPr indent="0" lvl="0" marL="0" rtl="0" algn="ctr">
                        <a:spcBef>
                          <a:spcPts val="0"/>
                        </a:spcBef>
                        <a:spcAft>
                          <a:spcPts val="0"/>
                        </a:spcAft>
                        <a:buNone/>
                      </a:pPr>
                      <a:r>
                        <a:rPr lang="en-US"/>
                        <a:t>65</a:t>
                      </a:r>
                      <a:endParaRPr/>
                    </a:p>
                  </a:txBody>
                  <a:tcPr marT="91425" marB="91425" marR="91425" marL="91425"/>
                </a:tc>
                <a:tc>
                  <a:txBody>
                    <a:bodyPr/>
                    <a:lstStyle/>
                    <a:p>
                      <a:pPr indent="0" lvl="0" marL="0" rtl="0" algn="ctr">
                        <a:spcBef>
                          <a:spcPts val="0"/>
                        </a:spcBef>
                        <a:spcAft>
                          <a:spcPts val="0"/>
                        </a:spcAft>
                        <a:buNone/>
                      </a:pPr>
                      <a:r>
                        <a:rPr lang="en-US"/>
                        <a:t>The ground station software shall be able to command the container to operate in simulation mode by sending two commands, SIMULATION ENABLE and SIMULATION ACTIVATE.</a:t>
                      </a:r>
                      <a:endParaRPr/>
                    </a:p>
                  </a:txBody>
                  <a:tcPr marT="91425" marB="91425" marR="91425" marL="91425"/>
                </a:tc>
              </a:tr>
              <a:tr h="381000">
                <a:tc>
                  <a:txBody>
                    <a:bodyPr/>
                    <a:lstStyle/>
                    <a:p>
                      <a:pPr indent="0" lvl="0" marL="0" rtl="0" algn="ctr">
                        <a:spcBef>
                          <a:spcPts val="0"/>
                        </a:spcBef>
                        <a:spcAft>
                          <a:spcPts val="0"/>
                        </a:spcAft>
                        <a:buNone/>
                      </a:pPr>
                      <a:r>
                        <a:rPr lang="en-US"/>
                        <a:t>66</a:t>
                      </a:r>
                      <a:endParaRPr/>
                    </a:p>
                  </a:txBody>
                  <a:tcPr marT="91425" marB="91425" marR="91425" marL="91425"/>
                </a:tc>
                <a:tc>
                  <a:txBody>
                    <a:bodyPr/>
                    <a:lstStyle/>
                    <a:p>
                      <a:pPr indent="0" lvl="0" marL="0" rtl="0" algn="ctr">
                        <a:spcBef>
                          <a:spcPts val="0"/>
                        </a:spcBef>
                        <a:spcAft>
                          <a:spcPts val="0"/>
                        </a:spcAft>
                        <a:buNone/>
                      </a:pPr>
                      <a:r>
                        <a:rPr lang="en-US"/>
                        <a:t>When in simulation mode, the ground station shall transmit pressure data from a csv file provided by the competition at a 1 Hz interval to the container.</a:t>
                      </a:r>
                      <a:endParaRPr/>
                    </a:p>
                  </a:txBody>
                  <a:tcPr marT="91425" marB="91425" marR="91425" marL="91425"/>
                </a:tc>
              </a:tr>
              <a:tr h="381000">
                <a:tc>
                  <a:txBody>
                    <a:bodyPr/>
                    <a:lstStyle/>
                    <a:p>
                      <a:pPr indent="0" lvl="0" marL="0" rtl="0" algn="ctr">
                        <a:spcBef>
                          <a:spcPts val="0"/>
                        </a:spcBef>
                        <a:spcAft>
                          <a:spcPts val="0"/>
                        </a:spcAft>
                        <a:buNone/>
                      </a:pPr>
                      <a:r>
                        <a:rPr lang="en-US"/>
                        <a:t>67</a:t>
                      </a:r>
                      <a:endParaRPr/>
                    </a:p>
                  </a:txBody>
                  <a:tcPr marT="91425" marB="91425" marR="91425" marL="91425"/>
                </a:tc>
                <a:tc>
                  <a:txBody>
                    <a:bodyPr/>
                    <a:lstStyle/>
                    <a:p>
                      <a:pPr indent="0" lvl="0" marL="0" rtl="0" algn="ctr">
                        <a:spcBef>
                          <a:spcPts val="0"/>
                        </a:spcBef>
                        <a:spcAft>
                          <a:spcPts val="0"/>
                        </a:spcAft>
                        <a:buNone/>
                      </a:pPr>
                      <a:r>
                        <a:rPr lang="en-US"/>
                        <a:t>The science payloads shall not transmit telemetry during the launch, and the container shall command the science payloads to begin telemetry transmission upon release from the container.</a:t>
                      </a:r>
                      <a:endParaRPr/>
                    </a:p>
                  </a:txBody>
                  <a:tcPr marT="91425" marB="91425" marR="91425" marL="91425"/>
                </a:tc>
              </a:tr>
              <a:tr h="381000">
                <a:tc>
                  <a:txBody>
                    <a:bodyPr/>
                    <a:lstStyle/>
                    <a:p>
                      <a:pPr indent="0" lvl="0" marL="0" rtl="0" algn="ctr">
                        <a:spcBef>
                          <a:spcPts val="0"/>
                        </a:spcBef>
                        <a:spcAft>
                          <a:spcPts val="0"/>
                        </a:spcAft>
                        <a:buNone/>
                      </a:pPr>
                      <a:r>
                        <a:rPr lang="en-US"/>
                        <a:t>68</a:t>
                      </a:r>
                      <a:endParaRPr/>
                    </a:p>
                  </a:txBody>
                  <a:tcPr marT="91425" marB="91425" marR="91425" marL="91425"/>
                </a:tc>
                <a:tc>
                  <a:txBody>
                    <a:bodyPr/>
                    <a:lstStyle/>
                    <a:p>
                      <a:pPr indent="0" lvl="0" marL="0" rtl="0" algn="ctr">
                        <a:spcBef>
                          <a:spcPts val="0"/>
                        </a:spcBef>
                        <a:spcAft>
                          <a:spcPts val="0"/>
                        </a:spcAft>
                        <a:buNone/>
                      </a:pPr>
                      <a:r>
                        <a:rPr lang="en-US"/>
                        <a:t>All video cameras shall be in color, have a resolution of at least 640x480 and record at a minimum of 30 frames a second.</a:t>
                      </a:r>
                      <a:endParaRPr/>
                    </a:p>
                  </a:txBody>
                  <a:tcPr marT="91425" marB="91425" marR="91425" marL="91425"/>
                </a:tc>
              </a:tr>
            </a:tbl>
          </a:graphicData>
        </a:graphic>
      </p:graphicFrame>
      <p:pic>
        <p:nvPicPr>
          <p:cNvPr id="387" name="Google Shape;387;p4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p18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539" name="Google Shape;2539;p186"/>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540" name="Google Shape;2540;p18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PDR:  Team:1231 UCASAL</a:t>
            </a:r>
            <a:endParaRPr/>
          </a:p>
        </p:txBody>
      </p:sp>
      <p:sp>
        <p:nvSpPr>
          <p:cNvPr id="2541" name="Google Shape;2541;p18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2542" name="Google Shape;2542;p186"/>
          <p:cNvGraphicFramePr/>
          <p:nvPr/>
        </p:nvGraphicFramePr>
        <p:xfrm>
          <a:off x="228600" y="1086000"/>
          <a:ext cx="3000000" cy="3000000"/>
        </p:xfrm>
        <a:graphic>
          <a:graphicData uri="http://schemas.openxmlformats.org/drawingml/2006/table">
            <a:tbl>
              <a:tblPr>
                <a:noFill/>
                <a:tableStyleId>{DEA16444-F34E-4804-BBA8-A53AC711FF5E}</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Total mass of the CanSat (science payloads and container) shall be 600 grams +/- 10 gram</a:t>
                      </a:r>
                      <a:r>
                        <a:rPr lang="en-US" sz="1300"/>
                        <a:t>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CanSat shall fit in a cylindrical envelope of 125 mm diameter x 400 mm length. Tolerances are to be included to facilitate container deployment from the rocket fairing</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not have any sharp edges to cause it to get stuck in the rocket payload section which is made of cardboard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be a fluorescent color; pink, red or orange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be solid and fully enclose the science payloads. Small holes to allow access to turn on the science payloads are allowed. The end of the container where the payload deploys may be open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rocket airframe shall not be used to restrain any deployable parts of the CanSat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rocket airframe shall not be used as part of the CanSat operations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container’s first parachute shall not be enclosed in the container structure. It shall be external and attached to the container so that it opens immediately when deployed from the rocket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
        <p:nvSpPr>
          <p:cNvPr id="2543" name="Google Shape;2543;p18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Jorge Royon</a:t>
            </a:r>
            <a:endParaRPr b="0" i="0" sz="1400" u="none" cap="none" strike="noStrike">
              <a:solidFill>
                <a:srgbClr val="000000"/>
              </a:solidFill>
              <a:latin typeface="Arial"/>
              <a:ea typeface="Arial"/>
              <a:cs typeface="Arial"/>
              <a:sym typeface="Arial"/>
            </a:endParaRPr>
          </a:p>
        </p:txBody>
      </p:sp>
      <p:pic>
        <p:nvPicPr>
          <p:cNvPr id="2544" name="Google Shape;2544;p186"/>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18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550" name="Google Shape;2550;p187"/>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551" name="Google Shape;2551;p18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PDR:  Team:1231 UCASAL</a:t>
            </a:r>
            <a:endParaRPr/>
          </a:p>
        </p:txBody>
      </p:sp>
      <p:sp>
        <p:nvSpPr>
          <p:cNvPr id="2552" name="Google Shape;2552;p18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2553" name="Google Shape;2553;p187"/>
          <p:cNvGraphicFramePr/>
          <p:nvPr/>
        </p:nvGraphicFramePr>
        <p:xfrm>
          <a:off x="228600" y="1086000"/>
          <a:ext cx="3000000" cy="3000000"/>
        </p:xfrm>
        <a:graphic>
          <a:graphicData uri="http://schemas.openxmlformats.org/drawingml/2006/table">
            <a:tbl>
              <a:tblPr>
                <a:noFill/>
                <a:tableStyleId>{DEA16444-F34E-4804-BBA8-A53AC711FF5E}</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Parachutes shall be fluorescent Pink or Orange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descent rate of the CanSat (container and science payload) shall be 15 meters/second +/- 5m/s after deployment while above 400 meters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descent rate of the CanSat shall be reduced to 5 meters/second +/-2 m/s when the CanSat descends below 400 meters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0 altitude reference shall be at the launch pad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structures shall be built to survive 15 Gs of launch acceleration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structures shall be built to survive 30 Gs of shock</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electronics shall be hard mounted using proper mounts such as standoffs, screws, or high performance adhesives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mechanisms shall be capable of maintaining their configuration or states under all forces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
        <p:nvSpPr>
          <p:cNvPr id="2554" name="Google Shape;2554;p18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Jorge Royon</a:t>
            </a:r>
            <a:endParaRPr b="0" i="0" sz="1400" u="none" cap="none" strike="noStrike">
              <a:solidFill>
                <a:srgbClr val="000000"/>
              </a:solidFill>
              <a:latin typeface="Arial"/>
              <a:ea typeface="Arial"/>
              <a:cs typeface="Arial"/>
              <a:sym typeface="Arial"/>
            </a:endParaRPr>
          </a:p>
        </p:txBody>
      </p:sp>
      <p:pic>
        <p:nvPicPr>
          <p:cNvPr id="2555" name="Google Shape;2555;p18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18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561" name="Google Shape;2561;p188"/>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562" name="Google Shape;2562;p18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PDR:  Team:1231 UCASAL</a:t>
            </a:r>
            <a:endParaRPr/>
          </a:p>
        </p:txBody>
      </p:sp>
      <p:sp>
        <p:nvSpPr>
          <p:cNvPr id="2563" name="Google Shape;2563;p18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2564" name="Google Shape;2564;p188"/>
          <p:cNvGraphicFramePr/>
          <p:nvPr/>
        </p:nvGraphicFramePr>
        <p:xfrm>
          <a:off x="228600" y="1086000"/>
          <a:ext cx="3000000" cy="3000000"/>
        </p:xfrm>
        <a:graphic>
          <a:graphicData uri="http://schemas.openxmlformats.org/drawingml/2006/table">
            <a:tbl>
              <a:tblPr>
                <a:noFill/>
                <a:tableStyleId>{DEA16444-F34E-4804-BBA8-A53AC711FF5E}</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17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Mechanisms shall not use pyrotechnics or chemicals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Mechanisms that use heat (e.g., nichrome wire) shall not be exposed to the outside environment to reduce potential risk of setting vegetation on fire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Both the container and payload shall be labeled with team contact information including email address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Cost of the CanSat shall be under $1000.  Ground support and analysis tools are not included in the cost. Equipment from previous years should be included in this cost, based on current market value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XBEE radios shall be used for telemetry.  2.4 GHz Series radios are allowed. 900 MHz XBEE radios are also allowed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XBEE radios shall have their NETID/PANID set to their team number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XBEE radios shall not use broadcast mode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include electronics to receive sensor payload telemetry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
        <p:nvSpPr>
          <p:cNvPr id="2565" name="Google Shape;2565;p18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Jorge Royon</a:t>
            </a:r>
            <a:endParaRPr b="0" i="0" sz="1400" u="none" cap="none" strike="noStrike">
              <a:solidFill>
                <a:srgbClr val="000000"/>
              </a:solidFill>
              <a:latin typeface="Arial"/>
              <a:ea typeface="Arial"/>
              <a:cs typeface="Arial"/>
              <a:sym typeface="Arial"/>
            </a:endParaRPr>
          </a:p>
        </p:txBody>
      </p:sp>
      <p:pic>
        <p:nvPicPr>
          <p:cNvPr id="2566" name="Google Shape;2566;p188"/>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18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572" name="Google Shape;2572;p189"/>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573" name="Google Shape;2573;p18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PDR:  Team:1231 UCASAL</a:t>
            </a:r>
            <a:endParaRPr/>
          </a:p>
        </p:txBody>
      </p:sp>
      <p:sp>
        <p:nvSpPr>
          <p:cNvPr id="2574" name="Google Shape;2574;p18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2575" name="Google Shape;2575;p189"/>
          <p:cNvGraphicFramePr/>
          <p:nvPr/>
        </p:nvGraphicFramePr>
        <p:xfrm>
          <a:off x="228600" y="1086000"/>
          <a:ext cx="3000000" cy="3000000"/>
        </p:xfrm>
        <a:graphic>
          <a:graphicData uri="http://schemas.openxmlformats.org/drawingml/2006/table">
            <a:tbl>
              <a:tblPr>
                <a:noFill/>
                <a:tableStyleId>{DEA16444-F34E-4804-BBA8-A53AC711FF5E}</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25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include electronics and mechanisms to release the science payload on a tether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include a GPS sensor to track its position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include a pressure sensor to measure altitude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measure its battery voltage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transmit its telemetry once per second (1 Hz) in the formats described in the Telemetry Requirements section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poll the payload for telemetry and relay that data four times per second (4 Hz) in the formats described in the Telemetry Requirements section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stop polling and transmitting telemetry when it lands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and science payload must include an easily accessible power switch that can be accessed without disassembling the cansat and science payloads and in the stowed configuration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
        <p:nvSpPr>
          <p:cNvPr id="2576" name="Google Shape;2576;p18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Jorge Royon</a:t>
            </a:r>
            <a:endParaRPr b="0" i="0" sz="1400" u="none" cap="none" strike="noStrike">
              <a:solidFill>
                <a:srgbClr val="000000"/>
              </a:solidFill>
              <a:latin typeface="Arial"/>
              <a:ea typeface="Arial"/>
              <a:cs typeface="Arial"/>
              <a:sym typeface="Arial"/>
            </a:endParaRPr>
          </a:p>
        </p:txBody>
      </p:sp>
      <p:pic>
        <p:nvPicPr>
          <p:cNvPr id="2577" name="Google Shape;2577;p189"/>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19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583" name="Google Shape;2583;p190"/>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584" name="Google Shape;2584;p19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PDR:  Team:1231 UCASAL</a:t>
            </a:r>
            <a:endParaRPr/>
          </a:p>
        </p:txBody>
      </p:sp>
      <p:sp>
        <p:nvSpPr>
          <p:cNvPr id="2585" name="Google Shape;2585;p19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2586" name="Google Shape;2586;p190"/>
          <p:cNvGraphicFramePr/>
          <p:nvPr/>
        </p:nvGraphicFramePr>
        <p:xfrm>
          <a:off x="228600" y="1086000"/>
          <a:ext cx="3000000" cy="3000000"/>
        </p:xfrm>
        <a:graphic>
          <a:graphicData uri="http://schemas.openxmlformats.org/drawingml/2006/table">
            <a:tbl>
              <a:tblPr>
                <a:noFill/>
                <a:tableStyleId>{DEA16444-F34E-4804-BBA8-A53AC711FF5E}</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33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and payload must include a power indicator such as an LED or sound generating device that can be easily seen or heard without disassembling the cansat and in the stowed state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An audio beacon is required for the container. It shall be powered after landing</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audio beacon must have a minimum sound pressure level of 92 dB, unobstructed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Battery source may be alkaline, Ni-Cad, Ni-MH or Lithium. Lithium polymer batteries are not allowed. Lithium cells must be manufactured with a metal package similar to 18650 cells. Coin cells are allowed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An easily accessible battery compartment must be included allowing batteries to be installed or removed in less than a minute and not require a total disassembly of the CanSat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Spring contacts shall not be used for making electrical connections to batteries. Shock forces can cause momentary disconnects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Cansat must operate during the environmental tests laid out in Section 3.5</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Cansat shall operate for a minimum of two hours when integrated into the rocket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
        <p:nvSpPr>
          <p:cNvPr id="2587" name="Google Shape;2587;p19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Jorge Royon</a:t>
            </a:r>
            <a:endParaRPr b="0" i="0" sz="1400" u="none" cap="none" strike="noStrike">
              <a:solidFill>
                <a:srgbClr val="000000"/>
              </a:solidFill>
              <a:latin typeface="Arial"/>
              <a:ea typeface="Arial"/>
              <a:cs typeface="Arial"/>
              <a:sym typeface="Arial"/>
            </a:endParaRPr>
          </a:p>
        </p:txBody>
      </p:sp>
      <p:pic>
        <p:nvPicPr>
          <p:cNvPr id="2588" name="Google Shape;2588;p19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19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594" name="Google Shape;2594;p191"/>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595" name="Google Shape;2595;p19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PDR:  Team:1231 UCASAL</a:t>
            </a:r>
            <a:endParaRPr/>
          </a:p>
        </p:txBody>
      </p:sp>
      <p:sp>
        <p:nvSpPr>
          <p:cNvPr id="2596" name="Google Shape;2596;p19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2597" name="Google Shape;2597;p191"/>
          <p:cNvGraphicFramePr/>
          <p:nvPr/>
        </p:nvGraphicFramePr>
        <p:xfrm>
          <a:off x="228600" y="1086000"/>
          <a:ext cx="3000000" cy="3000000"/>
        </p:xfrm>
        <a:graphic>
          <a:graphicData uri="http://schemas.openxmlformats.org/drawingml/2006/table">
            <a:tbl>
              <a:tblPr>
                <a:noFill/>
                <a:tableStyleId>{DEA16444-F34E-4804-BBA8-A53AC711FF5E}</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41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 shall have their NETID/PANID set to their team number plus 5000. If the team number is 1000, sensor payload NETID is 6000</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 shall transmit sensor telemetry to the container when polled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US" sz="1500"/>
                        <a:t>Missing in mission guide (have fun and make new friends maybe?)</a:t>
                      </a:r>
                      <a:endParaRPr b="1" sz="15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 shall include a pressure sensor, temperature sensor and rotation sensor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 shall include a video camera pointing 45 degrees up from the payload NADIR direction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 shall maintain orientation so the camera always faces south within +/- 20 degrees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payload shall be connected to the container with a 10 meter tether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At 300 meters, the payload shall be released from the container at a rate of .5 meters per second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
        <p:nvSpPr>
          <p:cNvPr id="2598" name="Google Shape;2598;p19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Jorge Royon</a:t>
            </a:r>
            <a:endParaRPr b="0" i="0" sz="1400" u="none" cap="none" strike="noStrike">
              <a:solidFill>
                <a:srgbClr val="000000"/>
              </a:solidFill>
              <a:latin typeface="Arial"/>
              <a:ea typeface="Arial"/>
              <a:cs typeface="Arial"/>
              <a:sym typeface="Arial"/>
            </a:endParaRPr>
          </a:p>
        </p:txBody>
      </p:sp>
      <p:pic>
        <p:nvPicPr>
          <p:cNvPr id="2599" name="Google Shape;2599;p191"/>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19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605" name="Google Shape;2605;p192"/>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606" name="Google Shape;2606;p19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PDR:  Team:1231 UCASAL</a:t>
            </a:r>
            <a:endParaRPr/>
          </a:p>
        </p:txBody>
      </p:sp>
      <p:sp>
        <p:nvSpPr>
          <p:cNvPr id="2607" name="Google Shape;2607;p19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2608" name="Google Shape;2608;p192"/>
          <p:cNvGraphicFramePr/>
          <p:nvPr/>
        </p:nvGraphicFramePr>
        <p:xfrm>
          <a:off x="228600" y="1086000"/>
          <a:ext cx="3000000" cy="3000000"/>
        </p:xfrm>
        <a:graphic>
          <a:graphicData uri="http://schemas.openxmlformats.org/drawingml/2006/table">
            <a:tbl>
              <a:tblPr>
                <a:noFill/>
                <a:tableStyleId>{DEA16444-F34E-4804-BBA8-A53AC711FF5E}</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49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300">
                          <a:solidFill>
                            <a:schemeClr val="dk1"/>
                          </a:solidFill>
                        </a:rPr>
                        <a:t>The flight software shall maintain a count of packets transmitted which shall increment with each packet transmission throughout the mission.  The value shall be maintained through processor resets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maintain mission time throughout the whole mission even with processor resets or momentary power loss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have its time set to UTC time to within one second before launch</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flight software shall support simulated flight mode where the ground station sends air pressure values at a one second interval using a provided flight profile csv file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In simulation mode, the flight software shall use the radio uplink pressure values in place of the pressure sensor for determining the container altitude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flight software shall only enter simulation mode after it receives the SIMULATION ENABLE and SIMULATION ACTIVATE commands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shall command the Cansat to start transmitting telemetry prior to launch</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shall generate csv files of all sensor data as specified in the Telemetry Requirements section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
        <p:nvSpPr>
          <p:cNvPr id="2609" name="Google Shape;2609;p19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Jorge Royon</a:t>
            </a:r>
            <a:endParaRPr b="0" i="0" sz="1400" u="none" cap="none" strike="noStrike">
              <a:solidFill>
                <a:srgbClr val="000000"/>
              </a:solidFill>
              <a:latin typeface="Arial"/>
              <a:ea typeface="Arial"/>
              <a:cs typeface="Arial"/>
              <a:sym typeface="Arial"/>
            </a:endParaRPr>
          </a:p>
        </p:txBody>
      </p:sp>
      <p:pic>
        <p:nvPicPr>
          <p:cNvPr id="2610" name="Google Shape;2610;p19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19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616" name="Google Shape;2616;p193"/>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617" name="Google Shape;2617;p19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PDR:  Team:1231 UCASAL</a:t>
            </a:r>
            <a:endParaRPr/>
          </a:p>
        </p:txBody>
      </p:sp>
      <p:sp>
        <p:nvSpPr>
          <p:cNvPr id="2618" name="Google Shape;2618;p19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2619" name="Google Shape;2619;p193"/>
          <p:cNvGraphicFramePr/>
          <p:nvPr/>
        </p:nvGraphicFramePr>
        <p:xfrm>
          <a:off x="228600" y="1086000"/>
          <a:ext cx="3000000" cy="3000000"/>
        </p:xfrm>
        <a:graphic>
          <a:graphicData uri="http://schemas.openxmlformats.org/drawingml/2006/table">
            <a:tbl>
              <a:tblPr>
                <a:noFill/>
                <a:tableStyleId>{DEA16444-F34E-4804-BBA8-A53AC711FF5E}</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57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300">
                          <a:solidFill>
                            <a:schemeClr val="dk1"/>
                          </a:solidFill>
                        </a:rPr>
                        <a:t>Telemetry shall include mission time with one second or better resolution. Mission time shall be maintained in the event of a processor reset during the launch and mission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Configuration states such as if commanded to transmit telemetry shall be maintained in the event of a processor reset during launch and mission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Each team shall develop their own ground station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telemetry shall be displayed in real time during descent on the ground station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telemetry shall be displayed in engineering units (meters, meters/sec, Celsius, etc.</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Teams shall plot each telemetry data field in real time during flight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shall include one laptop computer with a minimum of two hours of battery operation, XBEE radio and a hand-held antenna</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must be portable so the team can be positioned at the ground station operation site along the flight line. AC power will not be available at the ground station operation site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
        <p:nvSpPr>
          <p:cNvPr id="2620" name="Google Shape;2620;p19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Jorge Royon</a:t>
            </a:r>
            <a:endParaRPr b="0" i="0" sz="1400" u="none" cap="none" strike="noStrike">
              <a:solidFill>
                <a:srgbClr val="000000"/>
              </a:solidFill>
              <a:latin typeface="Arial"/>
              <a:ea typeface="Arial"/>
              <a:cs typeface="Arial"/>
              <a:sym typeface="Arial"/>
            </a:endParaRPr>
          </a:p>
        </p:txBody>
      </p:sp>
      <p:pic>
        <p:nvPicPr>
          <p:cNvPr id="2621" name="Google Shape;2621;p19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19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(multiple slides, as needed)</a:t>
            </a:r>
            <a:endParaRPr/>
          </a:p>
        </p:txBody>
      </p:sp>
      <p:sp>
        <p:nvSpPr>
          <p:cNvPr id="2627" name="Google Shape;2627;p194"/>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628" name="Google Shape;2628;p19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PDR:  Team:1231 UCASAL</a:t>
            </a:r>
            <a:endParaRPr/>
          </a:p>
        </p:txBody>
      </p:sp>
      <p:sp>
        <p:nvSpPr>
          <p:cNvPr id="2629" name="Google Shape;2629;p19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2630" name="Google Shape;2630;p194"/>
          <p:cNvGraphicFramePr/>
          <p:nvPr/>
        </p:nvGraphicFramePr>
        <p:xfrm>
          <a:off x="228600" y="1086000"/>
          <a:ext cx="3000000" cy="3000000"/>
        </p:xfrm>
        <a:graphic>
          <a:graphicData uri="http://schemas.openxmlformats.org/drawingml/2006/table">
            <a:tbl>
              <a:tblPr>
                <a:noFill/>
                <a:tableStyleId>{DEA16444-F34E-4804-BBA8-A53AC711FF5E}</a:tableStyleId>
              </a:tblPr>
              <a:tblGrid>
                <a:gridCol w="602325"/>
                <a:gridCol w="7088250"/>
                <a:gridCol w="996225"/>
              </a:tblGrid>
              <a:tr h="422800">
                <a:tc rowSpan="2">
                  <a:txBody>
                    <a:bodyPr/>
                    <a:lstStyle/>
                    <a:p>
                      <a:pPr indent="0" lvl="0" marL="0" rtl="0" algn="ctr">
                        <a:spcBef>
                          <a:spcPts val="0"/>
                        </a:spcBef>
                        <a:spcAft>
                          <a:spcPts val="0"/>
                        </a:spcAft>
                        <a:buNone/>
                      </a:pPr>
                      <a:r>
                        <a:rPr b="1" lang="en-US"/>
                        <a:t>RQ</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Description</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c rowSpan="2">
                  <a:txBody>
                    <a:bodyPr/>
                    <a:lstStyle/>
                    <a:p>
                      <a:pPr indent="0" lvl="0" marL="0" rtl="0" algn="ctr">
                        <a:spcBef>
                          <a:spcPts val="0"/>
                        </a:spcBef>
                        <a:spcAft>
                          <a:spcPts val="0"/>
                        </a:spcAft>
                        <a:buNone/>
                      </a:pPr>
                      <a:r>
                        <a:rPr b="1" lang="en-US"/>
                        <a:t>Comply</a:t>
                      </a:r>
                      <a:endParaRPr b="1"/>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FFFF00"/>
                    </a:solidFill>
                  </a:tcPr>
                </a:tc>
              </a:tr>
              <a:tr h="100000">
                <a:tc vMerge="1"/>
                <a:tc vMerge="1"/>
                <a:tc vMerge="1"/>
              </a:tr>
              <a:tr h="435450">
                <a:tc>
                  <a:txBody>
                    <a:bodyPr/>
                    <a:lstStyle/>
                    <a:p>
                      <a:pPr indent="0" lvl="0" marL="0" rtl="0" algn="ctr">
                        <a:spcBef>
                          <a:spcPts val="0"/>
                        </a:spcBef>
                        <a:spcAft>
                          <a:spcPts val="0"/>
                        </a:spcAft>
                        <a:buNone/>
                      </a:pPr>
                      <a:r>
                        <a:rPr lang="en-US"/>
                        <a:t>65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300">
                          <a:solidFill>
                            <a:schemeClr val="dk1"/>
                          </a:solidFill>
                        </a:rPr>
                        <a:t>The ground station software shall be able to command the container to operate in simulation mode by sending two commands, SIMULATION ENABLE and SIMULATION ACTIVATE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When in simulation mode, the ground station shall transmit pressure data from a csv file provided by the competition at a 1 Hz interval to the container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science payloads shall not transmit telemetry during the launch, and the container shall command the science payloads to begin telemetry transmission upon release from the container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video cameras shall be in color, have a resolution of at least 640x480 and record at a minimum of 30 frames a second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
        <p:nvSpPr>
          <p:cNvPr id="2631" name="Google Shape;2631;p19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Jorge Royon</a:t>
            </a:r>
            <a:endParaRPr b="0" i="0" sz="1400" u="none" cap="none" strike="noStrike">
              <a:solidFill>
                <a:srgbClr val="000000"/>
              </a:solidFill>
              <a:latin typeface="Arial"/>
              <a:ea typeface="Arial"/>
              <a:cs typeface="Arial"/>
              <a:sym typeface="Arial"/>
            </a:endParaRPr>
          </a:p>
        </p:txBody>
      </p:sp>
      <p:pic>
        <p:nvPicPr>
          <p:cNvPr id="2632" name="Google Shape;2632;p19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6" name="Shape 2636"/>
        <p:cNvGrpSpPr/>
        <p:nvPr/>
      </p:nvGrpSpPr>
      <p:grpSpPr>
        <a:xfrm>
          <a:off x="0" y="0"/>
          <a:ext cx="0" cy="0"/>
          <a:chOff x="0" y="0"/>
          <a:chExt cx="0" cy="0"/>
        </a:xfrm>
      </p:grpSpPr>
      <p:sp>
        <p:nvSpPr>
          <p:cNvPr id="2637" name="Google Shape;2637;p19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638" name="Google Shape;2638;p195"/>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639" name="Google Shape;2639;p195"/>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Management</a:t>
            </a:r>
            <a:endParaRPr/>
          </a:p>
        </p:txBody>
      </p:sp>
      <p:sp>
        <p:nvSpPr>
          <p:cNvPr id="2640" name="Google Shape;2640;p195"/>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Mateo Figallo</a:t>
            </a:r>
            <a:endParaRPr/>
          </a:p>
        </p:txBody>
      </p:sp>
      <p:pic>
        <p:nvPicPr>
          <p:cNvPr id="2641" name="Google Shape;2641;p195"/>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93" name="Google Shape;393;p4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94" name="Google Shape;394;p4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Level CanSat Configuration Trade &amp; Selection</a:t>
            </a:r>
            <a:endParaRPr/>
          </a:p>
        </p:txBody>
      </p:sp>
      <p:sp>
        <p:nvSpPr>
          <p:cNvPr id="395" name="Google Shape;395;p4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t/>
            </a:r>
            <a:endParaRPr sz="2000"/>
          </a:p>
          <a:p>
            <a:pPr indent="-342900" lvl="0" marL="342900" marR="0" rtl="0" algn="l">
              <a:lnSpc>
                <a:spcPct val="100000"/>
              </a:lnSpc>
              <a:spcBef>
                <a:spcPts val="400"/>
              </a:spcBef>
              <a:spcAft>
                <a:spcPts val="0"/>
              </a:spcAft>
              <a:buClr>
                <a:schemeClr val="dk1"/>
              </a:buClr>
              <a:buSzPts val="2400"/>
              <a:buFont typeface="Arial"/>
              <a:buNone/>
            </a:pPr>
            <a:r>
              <a:t/>
            </a:r>
            <a:endParaRPr b="1" i="0" sz="2000" u="none" cap="none" strike="noStrike">
              <a:solidFill>
                <a:schemeClr val="dk1"/>
              </a:solidFill>
              <a:latin typeface="Arial"/>
              <a:ea typeface="Arial"/>
              <a:cs typeface="Arial"/>
              <a:sym typeface="Arial"/>
            </a:endParaRPr>
          </a:p>
        </p:txBody>
      </p:sp>
      <p:sp>
        <p:nvSpPr>
          <p:cNvPr id="396" name="Google Shape;396;p4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97" name="Google Shape;397;p4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98" name="Google Shape;398;p43"/>
          <p:cNvPicPr preferRelativeResize="0"/>
          <p:nvPr/>
        </p:nvPicPr>
        <p:blipFill>
          <a:blip r:embed="rId4">
            <a:alphaModFix/>
          </a:blip>
          <a:stretch>
            <a:fillRect/>
          </a:stretch>
        </p:blipFill>
        <p:spPr>
          <a:xfrm>
            <a:off x="6215700" y="1164088"/>
            <a:ext cx="1987400" cy="5047350"/>
          </a:xfrm>
          <a:prstGeom prst="rect">
            <a:avLst/>
          </a:prstGeom>
          <a:noFill/>
          <a:ln>
            <a:noFill/>
          </a:ln>
        </p:spPr>
      </p:pic>
      <p:sp>
        <p:nvSpPr>
          <p:cNvPr id="399" name="Google Shape;399;p43"/>
          <p:cNvSpPr txBox="1"/>
          <p:nvPr/>
        </p:nvSpPr>
        <p:spPr>
          <a:xfrm>
            <a:off x="228600" y="1066800"/>
            <a:ext cx="56838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t>CONFIGURATION 1</a:t>
            </a:r>
            <a:endParaRPr sz="2400"/>
          </a:p>
        </p:txBody>
      </p:sp>
      <p:sp>
        <p:nvSpPr>
          <p:cNvPr id="400" name="Google Shape;400;p43"/>
          <p:cNvSpPr txBox="1"/>
          <p:nvPr/>
        </p:nvSpPr>
        <p:spPr>
          <a:xfrm>
            <a:off x="345350" y="15123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1" name="Google Shape;401;p43"/>
          <p:cNvSpPr txBox="1"/>
          <p:nvPr/>
        </p:nvSpPr>
        <p:spPr>
          <a:xfrm>
            <a:off x="228600" y="1786100"/>
            <a:ext cx="5683800" cy="1693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General description:</a:t>
            </a:r>
            <a:endParaRPr b="1"/>
          </a:p>
          <a:p>
            <a:pPr indent="-304800" lvl="0" marL="457200" rtl="0" algn="l">
              <a:spcBef>
                <a:spcPts val="0"/>
              </a:spcBef>
              <a:spcAft>
                <a:spcPts val="0"/>
              </a:spcAft>
              <a:buSzPts val="1200"/>
              <a:buChar char="●"/>
            </a:pPr>
            <a:r>
              <a:rPr lang="en-US" sz="1200"/>
              <a:t>Payload consist on a 3 axis </a:t>
            </a:r>
            <a:r>
              <a:rPr lang="en-US" sz="1200"/>
              <a:t>gimbal</a:t>
            </a:r>
            <a:r>
              <a:rPr lang="en-US" sz="1200"/>
              <a:t> for smooth and precise stabilization</a:t>
            </a:r>
            <a:endParaRPr sz="1200"/>
          </a:p>
          <a:p>
            <a:pPr indent="-304800" lvl="0" marL="457200" rtl="0" algn="l">
              <a:spcBef>
                <a:spcPts val="0"/>
              </a:spcBef>
              <a:spcAft>
                <a:spcPts val="0"/>
              </a:spcAft>
              <a:buSzPts val="1200"/>
              <a:buChar char="●"/>
            </a:pPr>
            <a:r>
              <a:rPr lang="en-US" sz="1200"/>
              <a:t>Second parachute is retained by a rubber band and a servo, the first parachute is tethered with cotton strings to the second one</a:t>
            </a:r>
            <a:endParaRPr sz="1200"/>
          </a:p>
          <a:p>
            <a:pPr indent="-304800" lvl="0" marL="457200" rtl="0" algn="l">
              <a:spcBef>
                <a:spcPts val="0"/>
              </a:spcBef>
              <a:spcAft>
                <a:spcPts val="0"/>
              </a:spcAft>
              <a:buSzPts val="1200"/>
              <a:buChar char="●"/>
            </a:pPr>
            <a:r>
              <a:rPr lang="en-US" sz="1200"/>
              <a:t>Electronics in container and payload for easy manipulation and to use all the space </a:t>
            </a:r>
            <a:r>
              <a:rPr lang="en-US" sz="1200"/>
              <a:t>available</a:t>
            </a:r>
            <a:endParaRPr sz="1200"/>
          </a:p>
          <a:p>
            <a:pPr indent="-304800" lvl="0" marL="457200" rtl="0" algn="l">
              <a:spcBef>
                <a:spcPts val="0"/>
              </a:spcBef>
              <a:spcAft>
                <a:spcPts val="0"/>
              </a:spcAft>
              <a:buSzPts val="1200"/>
              <a:buChar char="●"/>
            </a:pPr>
            <a:r>
              <a:rPr lang="en-US" sz="1200"/>
              <a:t>3D printed container for thin walls to maximize </a:t>
            </a:r>
            <a:r>
              <a:rPr lang="en-US" sz="1200"/>
              <a:t>useful</a:t>
            </a:r>
            <a:r>
              <a:rPr lang="en-US" sz="1200"/>
              <a:t> space and lightweight</a:t>
            </a:r>
            <a:endParaRPr sz="1200"/>
          </a:p>
        </p:txBody>
      </p:sp>
      <p:sp>
        <p:nvSpPr>
          <p:cNvPr id="402" name="Google Shape;402;p43"/>
          <p:cNvSpPr txBox="1"/>
          <p:nvPr/>
        </p:nvSpPr>
        <p:spPr>
          <a:xfrm>
            <a:off x="228600" y="3644500"/>
            <a:ext cx="5683800" cy="9543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PROS:</a:t>
            </a:r>
            <a:endParaRPr b="1"/>
          </a:p>
          <a:p>
            <a:pPr indent="-304800" lvl="0" marL="457200" rtl="0" algn="l">
              <a:spcBef>
                <a:spcPts val="0"/>
              </a:spcBef>
              <a:spcAft>
                <a:spcPts val="0"/>
              </a:spcAft>
              <a:buSzPts val="1200"/>
              <a:buChar char="●"/>
            </a:pPr>
            <a:r>
              <a:rPr lang="en-US" sz="1200"/>
              <a:t>Container is 3d printed and saves precious building time</a:t>
            </a:r>
            <a:endParaRPr sz="1200"/>
          </a:p>
          <a:p>
            <a:pPr indent="-304800" lvl="0" marL="457200" rtl="0" algn="l">
              <a:spcBef>
                <a:spcPts val="0"/>
              </a:spcBef>
              <a:spcAft>
                <a:spcPts val="0"/>
              </a:spcAft>
              <a:buSzPts val="1200"/>
              <a:buChar char="●"/>
            </a:pPr>
            <a:r>
              <a:rPr lang="en-US" sz="1200"/>
              <a:t>Gimbal are a proven method to stabilize cameras even in </a:t>
            </a:r>
            <a:r>
              <a:rPr lang="en-US" sz="1200"/>
              <a:t>rough</a:t>
            </a:r>
            <a:r>
              <a:rPr lang="en-US" sz="1200"/>
              <a:t> conditions</a:t>
            </a:r>
            <a:endParaRPr sz="1200"/>
          </a:p>
          <a:p>
            <a:pPr indent="-304800" lvl="0" marL="457200" rtl="0" algn="l">
              <a:spcBef>
                <a:spcPts val="0"/>
              </a:spcBef>
              <a:spcAft>
                <a:spcPts val="0"/>
              </a:spcAft>
              <a:buSzPts val="1200"/>
              <a:buChar char="●"/>
            </a:pPr>
            <a:r>
              <a:rPr lang="en-US" sz="1200"/>
              <a:t>Easy to build</a:t>
            </a:r>
            <a:endParaRPr sz="1200"/>
          </a:p>
        </p:txBody>
      </p:sp>
      <p:sp>
        <p:nvSpPr>
          <p:cNvPr id="403" name="Google Shape;403;p43"/>
          <p:cNvSpPr txBox="1"/>
          <p:nvPr/>
        </p:nvSpPr>
        <p:spPr>
          <a:xfrm>
            <a:off x="228600" y="4764000"/>
            <a:ext cx="5683800" cy="769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a:t>
            </a:r>
            <a:r>
              <a:rPr b="1" lang="en-US"/>
              <a:t>ONS:</a:t>
            </a:r>
            <a:endParaRPr b="1"/>
          </a:p>
          <a:p>
            <a:pPr indent="-304800" lvl="0" marL="457200" rtl="0" algn="l">
              <a:spcBef>
                <a:spcPts val="0"/>
              </a:spcBef>
              <a:spcAft>
                <a:spcPts val="0"/>
              </a:spcAft>
              <a:buSzPts val="1200"/>
              <a:buChar char="●"/>
            </a:pPr>
            <a:r>
              <a:rPr lang="en-US" sz="1200"/>
              <a:t>Container is fragile</a:t>
            </a:r>
            <a:endParaRPr sz="1200"/>
          </a:p>
          <a:p>
            <a:pPr indent="-304800" lvl="0" marL="457200" rtl="0" algn="l">
              <a:spcBef>
                <a:spcPts val="0"/>
              </a:spcBef>
              <a:spcAft>
                <a:spcPts val="0"/>
              </a:spcAft>
              <a:buSzPts val="1200"/>
              <a:buChar char="●"/>
            </a:pPr>
            <a:r>
              <a:rPr lang="en-US" sz="1200"/>
              <a:t>Expensive</a:t>
            </a:r>
            <a:endParaRPr sz="1200"/>
          </a:p>
        </p:txBody>
      </p:sp>
      <p:pic>
        <p:nvPicPr>
          <p:cNvPr id="404" name="Google Shape;404;p43"/>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196"/>
          <p:cNvSpPr txBox="1"/>
          <p:nvPr>
            <p:ph idx="12" type="sldNum"/>
          </p:nvPr>
        </p:nvSpPr>
        <p:spPr>
          <a:xfrm>
            <a:off x="8001000" y="6477000"/>
            <a:ext cx="685800" cy="247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2647" name="Google Shape;2647;p196"/>
          <p:cNvGraphicFramePr/>
          <p:nvPr/>
        </p:nvGraphicFramePr>
        <p:xfrm>
          <a:off x="228600" y="1074475"/>
          <a:ext cx="3000000" cy="3000000"/>
        </p:xfrm>
        <a:graphic>
          <a:graphicData uri="http://schemas.openxmlformats.org/drawingml/2006/table">
            <a:tbl>
              <a:tblPr>
                <a:noFill/>
                <a:tableStyleId>{DEA16444-F34E-4804-BBA8-A53AC711FF5E}</a:tableStyleId>
              </a:tblPr>
              <a:tblGrid>
                <a:gridCol w="5027950"/>
                <a:gridCol w="848225"/>
                <a:gridCol w="1287250"/>
                <a:gridCol w="829700"/>
                <a:gridCol w="691075"/>
              </a:tblGrid>
              <a:tr h="287675">
                <a:tc>
                  <a:txBody>
                    <a:bodyPr/>
                    <a:lstStyle/>
                    <a:p>
                      <a:pPr indent="0" lvl="0" marL="0" rtl="0" algn="ctr">
                        <a:spcBef>
                          <a:spcPts val="0"/>
                        </a:spcBef>
                        <a:spcAft>
                          <a:spcPts val="0"/>
                        </a:spcAft>
                        <a:buNone/>
                      </a:pPr>
                      <a:r>
                        <a:rPr lang="en-US"/>
                        <a:t>Component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Quantity</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Unit Price </a:t>
                      </a:r>
                      <a:r>
                        <a:rPr lang="en-US">
                          <a:solidFill>
                            <a:srgbClr val="000000"/>
                          </a:solidFill>
                        </a:rPr>
                        <a: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Total ($)</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Status</a:t>
                      </a:r>
                      <a:endParaRPr/>
                    </a:p>
                  </a:txBody>
                  <a:tcPr marT="91425" marB="91425" marR="91425" marL="91425">
                    <a:solidFill>
                      <a:srgbClr val="FFFF00"/>
                    </a:solidFill>
                  </a:tcPr>
                </a:tc>
              </a:tr>
              <a:tr h="135925">
                <a:tc>
                  <a:txBody>
                    <a:bodyPr/>
                    <a:lstStyle/>
                    <a:p>
                      <a:pPr indent="0" lvl="0" marL="0" rtl="0" algn="ctr">
                        <a:spcBef>
                          <a:spcPts val="0"/>
                        </a:spcBef>
                        <a:spcAft>
                          <a:spcPts val="0"/>
                        </a:spcAft>
                        <a:buNone/>
                      </a:pPr>
                      <a:r>
                        <a:rPr lang="en-US"/>
                        <a:t>Waveshare 10 DOF IMU C</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17.99</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17.99</a:t>
                      </a:r>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spcBef>
                          <a:spcPts val="0"/>
                        </a:spcBef>
                        <a:spcAft>
                          <a:spcPts val="0"/>
                        </a:spcAft>
                        <a:buNone/>
                      </a:pPr>
                      <a:r>
                        <a:rPr lang="en-US"/>
                        <a:t>Adafruit Ultimate GPS</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12.99</a:t>
                      </a:r>
                      <a:endParaRPr/>
                    </a:p>
                  </a:txBody>
                  <a:tcPr marT="91425" marB="91425" marR="91425" marL="91425" anchor="ctr"/>
                </a:tc>
                <a:tc>
                  <a:txBody>
                    <a:bodyPr/>
                    <a:lstStyle/>
                    <a:p>
                      <a:pPr indent="0" lvl="0" marL="0" rtl="0" algn="ctr">
                        <a:spcBef>
                          <a:spcPts val="0"/>
                        </a:spcBef>
                        <a:spcAft>
                          <a:spcPts val="0"/>
                        </a:spcAft>
                        <a:buNone/>
                      </a:pPr>
                      <a:r>
                        <a:rPr lang="en-US"/>
                        <a:t>12.99</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Arduino mega 2560 mini</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8.84</a:t>
                      </a:r>
                      <a:endParaRPr/>
                    </a:p>
                  </a:txBody>
                  <a:tcPr marT="91425" marB="91425" marR="91425" marL="91425" anchor="ctr"/>
                </a:tc>
                <a:tc>
                  <a:txBody>
                    <a:bodyPr/>
                    <a:lstStyle/>
                    <a:p>
                      <a:pPr indent="0" lvl="0" marL="0" rtl="0" algn="ctr">
                        <a:spcBef>
                          <a:spcPts val="0"/>
                        </a:spcBef>
                        <a:spcAft>
                          <a:spcPts val="0"/>
                        </a:spcAft>
                        <a:buNone/>
                      </a:pPr>
                      <a:r>
                        <a:rPr lang="en-US"/>
                        <a:t>8.84</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TowerPro sg90 servo</a:t>
                      </a:r>
                      <a:endParaRPr/>
                    </a:p>
                  </a:txBody>
                  <a:tcPr marT="91425" marB="91425" marR="91425" marL="91425" anchor="ctr"/>
                </a:tc>
                <a:tc>
                  <a:txBody>
                    <a:bodyPr/>
                    <a:lstStyle/>
                    <a:p>
                      <a:pPr indent="0" lvl="0" marL="0" rtl="0" algn="ctr">
                        <a:spcBef>
                          <a:spcPts val="0"/>
                        </a:spcBef>
                        <a:spcAft>
                          <a:spcPts val="0"/>
                        </a:spcAft>
                        <a:buNone/>
                      </a:pPr>
                      <a:r>
                        <a:rPr lang="en-US"/>
                        <a:t>2</a:t>
                      </a:r>
                      <a:endParaRPr/>
                    </a:p>
                  </a:txBody>
                  <a:tcPr marT="91425" marB="91425" marR="91425" marL="91425" anchor="ctr"/>
                </a:tc>
                <a:tc>
                  <a:txBody>
                    <a:bodyPr/>
                    <a:lstStyle/>
                    <a:p>
                      <a:pPr indent="0" lvl="0" marL="0" rtl="0" algn="ctr">
                        <a:spcBef>
                          <a:spcPts val="0"/>
                        </a:spcBef>
                        <a:spcAft>
                          <a:spcPts val="0"/>
                        </a:spcAft>
                        <a:buNone/>
                      </a:pPr>
                      <a:r>
                        <a:rPr lang="en-US"/>
                        <a:t>2.42</a:t>
                      </a:r>
                      <a:endParaRPr/>
                    </a:p>
                  </a:txBody>
                  <a:tcPr marT="91425" marB="91425" marR="91425" marL="91425" anchor="ctr"/>
                </a:tc>
                <a:tc>
                  <a:txBody>
                    <a:bodyPr/>
                    <a:lstStyle/>
                    <a:p>
                      <a:pPr indent="0" lvl="0" marL="0" rtl="0" algn="ctr">
                        <a:spcBef>
                          <a:spcPts val="0"/>
                        </a:spcBef>
                        <a:spcAft>
                          <a:spcPts val="0"/>
                        </a:spcAft>
                        <a:buNone/>
                      </a:pPr>
                      <a:r>
                        <a:rPr lang="en-US"/>
                        <a:t>4.84</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Adafruit spy camera</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12.5</a:t>
                      </a:r>
                      <a:endParaRPr/>
                    </a:p>
                  </a:txBody>
                  <a:tcPr marT="91425" marB="91425" marR="91425" marL="91425" anchor="ctr"/>
                </a:tc>
                <a:tc>
                  <a:txBody>
                    <a:bodyPr/>
                    <a:lstStyle/>
                    <a:p>
                      <a:pPr indent="0" lvl="0" marL="0" rtl="0" algn="ctr">
                        <a:spcBef>
                          <a:spcPts val="0"/>
                        </a:spcBef>
                        <a:spcAft>
                          <a:spcPts val="0"/>
                        </a:spcAft>
                        <a:buNone/>
                      </a:pPr>
                      <a:r>
                        <a:rPr lang="en-US"/>
                        <a:t>12.5</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Xbee Pro S2C</a:t>
                      </a:r>
                      <a:endParaRPr/>
                    </a:p>
                  </a:txBody>
                  <a:tcPr marT="91425" marB="91425" marR="91425" marL="91425" anchor="ctr"/>
                </a:tc>
                <a:tc>
                  <a:txBody>
                    <a:bodyPr/>
                    <a:lstStyle/>
                    <a:p>
                      <a:pPr indent="0" lvl="0" marL="0" rtl="0" algn="ctr">
                        <a:spcBef>
                          <a:spcPts val="0"/>
                        </a:spcBef>
                        <a:spcAft>
                          <a:spcPts val="0"/>
                        </a:spcAft>
                        <a:buNone/>
                      </a:pPr>
                      <a:r>
                        <a:rPr lang="en-US"/>
                        <a:t>2</a:t>
                      </a:r>
                      <a:endParaRPr/>
                    </a:p>
                  </a:txBody>
                  <a:tcPr marT="91425" marB="91425" marR="91425" marL="91425" anchor="ctr"/>
                </a:tc>
                <a:tc>
                  <a:txBody>
                    <a:bodyPr/>
                    <a:lstStyle/>
                    <a:p>
                      <a:pPr indent="0" lvl="0" marL="0" rtl="0" algn="ctr">
                        <a:spcBef>
                          <a:spcPts val="0"/>
                        </a:spcBef>
                        <a:spcAft>
                          <a:spcPts val="0"/>
                        </a:spcAft>
                        <a:buNone/>
                      </a:pPr>
                      <a:r>
                        <a:rPr lang="en-US"/>
                        <a:t>32.56</a:t>
                      </a:r>
                      <a:endParaRPr/>
                    </a:p>
                  </a:txBody>
                  <a:tcPr marT="91425" marB="91425" marR="91425" marL="91425" anchor="ctr"/>
                </a:tc>
                <a:tc>
                  <a:txBody>
                    <a:bodyPr/>
                    <a:lstStyle/>
                    <a:p>
                      <a:pPr indent="0" lvl="0" marL="0" rtl="0" algn="ctr">
                        <a:spcBef>
                          <a:spcPts val="0"/>
                        </a:spcBef>
                        <a:spcAft>
                          <a:spcPts val="0"/>
                        </a:spcAft>
                        <a:buNone/>
                      </a:pPr>
                      <a:r>
                        <a:rPr lang="en-US"/>
                        <a:t>65.12</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Clr>
                          <a:srgbClr val="000000"/>
                        </a:buClr>
                        <a:buSzPts val="1100"/>
                        <a:buFont typeface="Arial"/>
                        <a:buNone/>
                      </a:pPr>
                      <a:r>
                        <a:rPr lang="en-US">
                          <a:solidFill>
                            <a:srgbClr val="000000"/>
                          </a:solidFill>
                        </a:rPr>
                        <a:t>Xbee Pro 3</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32.56</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32.56</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solidFill>
                            <a:srgbClr val="000000"/>
                          </a:solidFill>
                        </a:rPr>
                        <a:t>Parachute Apogee 29126</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3.74</a:t>
                      </a:r>
                      <a:endParaRPr/>
                    </a:p>
                  </a:txBody>
                  <a:tcPr marT="91425" marB="91425" marR="91425" marL="91425" anchor="ctr"/>
                </a:tc>
                <a:tc>
                  <a:txBody>
                    <a:bodyPr/>
                    <a:lstStyle/>
                    <a:p>
                      <a:pPr indent="0" lvl="0" marL="0" rtl="0" algn="ctr">
                        <a:spcBef>
                          <a:spcPts val="0"/>
                        </a:spcBef>
                        <a:spcAft>
                          <a:spcPts val="0"/>
                        </a:spcAft>
                        <a:buNone/>
                      </a:pPr>
                      <a:r>
                        <a:rPr lang="en-US"/>
                        <a:t>3.74</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Clr>
                          <a:schemeClr val="dk1"/>
                        </a:buClr>
                        <a:buSzPts val="1100"/>
                        <a:buFont typeface="Arial"/>
                        <a:buNone/>
                      </a:pPr>
                      <a:r>
                        <a:rPr lang="en-US">
                          <a:solidFill>
                            <a:schemeClr val="dk1"/>
                          </a:solidFill>
                        </a:rPr>
                        <a:t>Parachute Apogee 29118</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7.38</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7.38</a:t>
                      </a:r>
                      <a:endParaRPr/>
                    </a:p>
                  </a:txBody>
                  <a:tcPr marT="91425" marB="91425" marR="91425" marL="91425" anchor="ctr"/>
                </a:tc>
                <a:tc>
                  <a:txBody>
                    <a:bodyPr/>
                    <a:lstStyle/>
                    <a:p>
                      <a:pPr indent="0" lvl="0" marL="0" rtl="0" algn="ctr">
                        <a:spcBef>
                          <a:spcPts val="0"/>
                        </a:spcBef>
                        <a:spcAft>
                          <a:spcPts val="0"/>
                        </a:spcAft>
                        <a:buNone/>
                      </a:pPr>
                      <a:r>
                        <a:rPr lang="en-US"/>
                        <a:t>NEW</a:t>
                      </a:r>
                      <a:endParaRPr>
                        <a:solidFill>
                          <a:srgbClr val="000000"/>
                        </a:solidFill>
                      </a:endParaRPr>
                    </a:p>
                  </a:txBody>
                  <a:tcPr marT="91425" marB="91425" marR="91425" marL="91425" anchor="ctr"/>
                </a:tc>
              </a:tr>
              <a:tr h="396200">
                <a:tc>
                  <a:txBody>
                    <a:bodyPr/>
                    <a:lstStyle/>
                    <a:p>
                      <a:pPr indent="0" lvl="0" marL="0" rtl="0" algn="ctr">
                        <a:spcBef>
                          <a:spcPts val="0"/>
                        </a:spcBef>
                        <a:spcAft>
                          <a:spcPts val="0"/>
                        </a:spcAft>
                        <a:buNone/>
                      </a:pPr>
                      <a:r>
                        <a:rPr lang="en-US">
                          <a:solidFill>
                            <a:srgbClr val="000000"/>
                          </a:solidFill>
                        </a:rPr>
                        <a:t>2.4 ghz antenna</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3</a:t>
                      </a:r>
                      <a:endParaRPr/>
                    </a:p>
                  </a:txBody>
                  <a:tcPr marT="91425" marB="91425" marR="91425" marL="91425" anchor="ctr"/>
                </a:tc>
                <a:tc>
                  <a:txBody>
                    <a:bodyPr/>
                    <a:lstStyle/>
                    <a:p>
                      <a:pPr indent="0" lvl="0" marL="0" rtl="0" algn="ctr">
                        <a:spcBef>
                          <a:spcPts val="0"/>
                        </a:spcBef>
                        <a:spcAft>
                          <a:spcPts val="0"/>
                        </a:spcAft>
                        <a:buNone/>
                      </a:pPr>
                      <a:r>
                        <a:rPr lang="en-US"/>
                        <a:t>2.7</a:t>
                      </a:r>
                      <a:endParaRPr/>
                    </a:p>
                  </a:txBody>
                  <a:tcPr marT="91425" marB="91425" marR="91425" marL="91425" anchor="ctr"/>
                </a:tc>
                <a:tc>
                  <a:txBody>
                    <a:bodyPr/>
                    <a:lstStyle/>
                    <a:p>
                      <a:pPr indent="0" lvl="0" marL="0" rtl="0" algn="ctr">
                        <a:spcBef>
                          <a:spcPts val="0"/>
                        </a:spcBef>
                        <a:spcAft>
                          <a:spcPts val="0"/>
                        </a:spcAft>
                        <a:buNone/>
                      </a:pPr>
                      <a:r>
                        <a:rPr lang="en-US"/>
                        <a:t>8.1</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solidFill>
                            <a:srgbClr val="000000"/>
                          </a:solidFill>
                        </a:rPr>
                        <a:t>Buzzer</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solidFill>
                            <a:srgbClr val="000000"/>
                          </a:solidFill>
                        </a:rPr>
                        <a:t>3D printed parts</a:t>
                      </a:r>
                      <a:endParaRPr>
                        <a:solidFill>
                          <a:srgbClr val="000000"/>
                        </a:solidFill>
                      </a:endParaRPr>
                    </a:p>
                  </a:txBody>
                  <a:tcPr marT="91425" marB="91425" marR="91425" marL="91425" anchor="ctr"/>
                </a:tc>
                <a:tc>
                  <a:txBody>
                    <a:bodyPr/>
                    <a:lstStyle/>
                    <a:p>
                      <a:pPr indent="0" lvl="0" marL="0" rtl="0" algn="ctr">
                        <a:spcBef>
                          <a:spcPts val="0"/>
                        </a:spcBef>
                        <a:spcAft>
                          <a:spcPts val="0"/>
                        </a:spcAft>
                        <a:buNone/>
                      </a:pPr>
                      <a:r>
                        <a:rPr lang="en-US"/>
                        <a:t>6</a:t>
                      </a:r>
                      <a:endParaRPr/>
                    </a:p>
                  </a:txBody>
                  <a:tcPr marT="91425" marB="91425" marR="91425" marL="91425" anchor="ctr"/>
                </a:tc>
                <a:tc>
                  <a:txBody>
                    <a:bodyPr/>
                    <a:lstStyle/>
                    <a:p>
                      <a:pPr indent="0" lvl="0" marL="0" rtl="0" algn="ctr">
                        <a:spcBef>
                          <a:spcPts val="0"/>
                        </a:spcBef>
                        <a:spcAft>
                          <a:spcPts val="0"/>
                        </a:spcAft>
                        <a:buNone/>
                      </a:pPr>
                      <a:r>
                        <a:rPr lang="en-US"/>
                        <a:t>7</a:t>
                      </a:r>
                      <a:endParaRPr/>
                    </a:p>
                  </a:txBody>
                  <a:tcPr marT="91425" marB="91425" marR="91425" marL="91425" anchor="ctr"/>
                </a:tc>
                <a:tc>
                  <a:txBody>
                    <a:bodyPr/>
                    <a:lstStyle/>
                    <a:p>
                      <a:pPr indent="0" lvl="0" marL="0" rtl="0" algn="ctr">
                        <a:spcBef>
                          <a:spcPts val="0"/>
                        </a:spcBef>
                        <a:spcAft>
                          <a:spcPts val="0"/>
                        </a:spcAft>
                        <a:buNone/>
                      </a:pPr>
                      <a:r>
                        <a:rPr lang="en-US"/>
                        <a:t>42</a:t>
                      </a:r>
                      <a:endParaRPr/>
                    </a:p>
                  </a:txBody>
                  <a:tcPr marT="91425" marB="91425" marR="91425" marL="91425" anchor="ctr"/>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NEW</a:t>
                      </a:r>
                      <a:endParaRPr/>
                    </a:p>
                  </a:txBody>
                  <a:tcPr marT="91425" marB="91425" marR="91425" marL="91425" anchor="ctr"/>
                </a:tc>
              </a:tr>
            </a:tbl>
          </a:graphicData>
        </a:graphic>
      </p:graphicFrame>
      <p:sp>
        <p:nvSpPr>
          <p:cNvPr id="2648" name="Google Shape;2648;p196"/>
          <p:cNvSpPr txBox="1"/>
          <p:nvPr>
            <p:ph idx="4294967295"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CanSat Budget – Hardware</a:t>
            </a:r>
            <a:endParaRPr/>
          </a:p>
        </p:txBody>
      </p:sp>
      <p:sp>
        <p:nvSpPr>
          <p:cNvPr id="2649" name="Google Shape;2649;p19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50" name="Google Shape;2650;p19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651" name="Google Shape;2651;p196"/>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197"/>
          <p:cNvSpPr txBox="1"/>
          <p:nvPr>
            <p:ph idx="12" type="sldNum"/>
          </p:nvPr>
        </p:nvSpPr>
        <p:spPr>
          <a:xfrm>
            <a:off x="8001000" y="6477000"/>
            <a:ext cx="685800" cy="247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2658" name="Google Shape;2658;p197"/>
          <p:cNvGraphicFramePr/>
          <p:nvPr/>
        </p:nvGraphicFramePr>
        <p:xfrm>
          <a:off x="183838" y="1135900"/>
          <a:ext cx="3000000" cy="3000000"/>
        </p:xfrm>
        <a:graphic>
          <a:graphicData uri="http://schemas.openxmlformats.org/drawingml/2006/table">
            <a:tbl>
              <a:tblPr>
                <a:noFill/>
                <a:tableStyleId>{DEA16444-F34E-4804-BBA8-A53AC711FF5E}</a:tableStyleId>
              </a:tblPr>
              <a:tblGrid>
                <a:gridCol w="5081300"/>
                <a:gridCol w="857225"/>
                <a:gridCol w="1300900"/>
                <a:gridCol w="838500"/>
                <a:gridCol w="698400"/>
              </a:tblGrid>
              <a:tr h="396200">
                <a:tc>
                  <a:txBody>
                    <a:bodyPr/>
                    <a:lstStyle/>
                    <a:p>
                      <a:pPr indent="0" lvl="0" marL="0" rtl="0" algn="ctr">
                        <a:spcBef>
                          <a:spcPts val="0"/>
                        </a:spcBef>
                        <a:spcAft>
                          <a:spcPts val="0"/>
                        </a:spcAft>
                        <a:buNone/>
                      </a:pPr>
                      <a:r>
                        <a:rPr lang="en-US"/>
                        <a:t>Component</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Quantity</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Unit Price </a:t>
                      </a:r>
                      <a:r>
                        <a:rPr lang="en-US">
                          <a:solidFill>
                            <a:srgbClr val="000000"/>
                          </a:solidFill>
                        </a:rPr>
                        <a:t>($)</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Total ($)</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Status</a:t>
                      </a:r>
                      <a:endParaRPr/>
                    </a:p>
                  </a:txBody>
                  <a:tcPr marT="91425" marB="91425" marR="91425" marL="91425" anchor="ctr">
                    <a:solidFill>
                      <a:srgbClr val="FFFF00"/>
                    </a:solidFill>
                  </a:tcPr>
                </a:tc>
              </a:tr>
              <a:tr h="396200">
                <a:tc>
                  <a:txBody>
                    <a:bodyPr/>
                    <a:lstStyle/>
                    <a:p>
                      <a:pPr indent="0" lvl="0" marL="0" rtl="0" algn="ctr">
                        <a:spcBef>
                          <a:spcPts val="0"/>
                        </a:spcBef>
                        <a:spcAft>
                          <a:spcPts val="0"/>
                        </a:spcAft>
                        <a:buNone/>
                      </a:pPr>
                      <a:r>
                        <a:rPr lang="en-US"/>
                        <a:t>Gimbal</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55.99</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55.99</a:t>
                      </a:r>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spcBef>
                          <a:spcPts val="0"/>
                        </a:spcBef>
                        <a:spcAft>
                          <a:spcPts val="0"/>
                        </a:spcAft>
                        <a:buNone/>
                      </a:pPr>
                      <a:r>
                        <a:rPr lang="en-US"/>
                        <a:t>TPU 3D Printing Filament</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33.99</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33.99</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lnSpc>
                          <a:spcPct val="143000"/>
                        </a:lnSpc>
                        <a:spcBef>
                          <a:spcPts val="0"/>
                        </a:spcBef>
                        <a:spcAft>
                          <a:spcPts val="1100"/>
                        </a:spcAft>
                        <a:buClr>
                          <a:schemeClr val="dk1"/>
                        </a:buClr>
                        <a:buSzPts val="1100"/>
                        <a:buFont typeface="Arial"/>
                        <a:buNone/>
                      </a:pPr>
                      <a:r>
                        <a:rPr lang="en-US">
                          <a:solidFill>
                            <a:srgbClr val="262626"/>
                          </a:solidFill>
                          <a:highlight>
                            <a:schemeClr val="lt1"/>
                          </a:highlight>
                        </a:rPr>
                        <a:t>Samsung 30Q 18650 Battery</a:t>
                      </a:r>
                      <a:endParaRPr/>
                    </a:p>
                  </a:txBody>
                  <a:tcPr marT="91425" marB="91425" marR="91425" marL="91425" anchor="ctr"/>
                </a:tc>
                <a:tc>
                  <a:txBody>
                    <a:bodyPr/>
                    <a:lstStyle/>
                    <a:p>
                      <a:pPr indent="0" lvl="0" marL="0" rtl="0" algn="ctr">
                        <a:spcBef>
                          <a:spcPts val="0"/>
                        </a:spcBef>
                        <a:spcAft>
                          <a:spcPts val="0"/>
                        </a:spcAft>
                        <a:buNone/>
                      </a:pPr>
                      <a:r>
                        <a:rPr lang="en-US"/>
                        <a:t>2</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7.99</a:t>
                      </a:r>
                      <a:endParaRPr/>
                    </a:p>
                  </a:txBody>
                  <a:tcPr marT="91425" marB="91425" marR="91425" marL="91425" anchor="ctr"/>
                </a:tc>
                <a:tc>
                  <a:txBody>
                    <a:bodyPr/>
                    <a:lstStyle/>
                    <a:p>
                      <a:pPr indent="0" lvl="0" marL="0" rtl="0" algn="ctr">
                        <a:spcBef>
                          <a:spcPts val="0"/>
                        </a:spcBef>
                        <a:spcAft>
                          <a:spcPts val="0"/>
                        </a:spcAft>
                        <a:buNone/>
                      </a:pPr>
                      <a:r>
                        <a:rPr lang="en-US"/>
                        <a:t>15.98</a:t>
                      </a:r>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spcBef>
                          <a:spcPts val="0"/>
                        </a:spcBef>
                        <a:spcAft>
                          <a:spcPts val="0"/>
                        </a:spcAft>
                        <a:buNone/>
                      </a:pPr>
                      <a:r>
                        <a:rPr lang="en-US"/>
                        <a:t>Real clock module</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2.1</a:t>
                      </a:r>
                      <a:endParaRPr/>
                    </a:p>
                  </a:txBody>
                  <a:tcPr marT="91425" marB="91425" marR="91425" marL="91425" anchor="ctr"/>
                </a:tc>
                <a:tc>
                  <a:txBody>
                    <a:bodyPr/>
                    <a:lstStyle/>
                    <a:p>
                      <a:pPr indent="0" lvl="0" marL="0" rtl="0" algn="ctr">
                        <a:spcBef>
                          <a:spcPts val="0"/>
                        </a:spcBef>
                        <a:spcAft>
                          <a:spcPts val="0"/>
                        </a:spcAft>
                        <a:buNone/>
                      </a:pPr>
                      <a:r>
                        <a:rPr lang="en-US"/>
                        <a:t>2.1</a:t>
                      </a:r>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spcBef>
                          <a:spcPts val="0"/>
                        </a:spcBef>
                        <a:spcAft>
                          <a:spcPts val="0"/>
                        </a:spcAft>
                        <a:buNone/>
                      </a:pPr>
                      <a:r>
                        <a:rPr lang="en-US"/>
                        <a:t>Total</a:t>
                      </a:r>
                      <a:endParaRPr/>
                    </a:p>
                  </a:txBody>
                  <a:tcPr marT="91425" marB="91425" marR="91425" marL="91425" anchor="ctr">
                    <a:solidFill>
                      <a:srgbClr val="FF0000"/>
                    </a:solidFill>
                  </a:tcPr>
                </a:tc>
                <a:tc gridSpan="4">
                  <a:txBody>
                    <a:bodyPr/>
                    <a:lstStyle/>
                    <a:p>
                      <a:pPr indent="0" lvl="0" marL="0" rtl="0" algn="ctr">
                        <a:spcBef>
                          <a:spcPts val="0"/>
                        </a:spcBef>
                        <a:spcAft>
                          <a:spcPts val="0"/>
                        </a:spcAft>
                        <a:buNone/>
                      </a:pPr>
                      <a:r>
                        <a:rPr lang="en-US"/>
                        <a:t>329.12$</a:t>
                      </a:r>
                      <a:endParaRPr/>
                    </a:p>
                  </a:txBody>
                  <a:tcPr marT="91425" marB="91425" marR="91425" marL="91425" anchor="ctr">
                    <a:solidFill>
                      <a:srgbClr val="FF0000"/>
                    </a:solidFill>
                  </a:tcPr>
                </a:tc>
                <a:tc hMerge="1"/>
                <a:tc hMerge="1"/>
                <a:tc hMerge="1"/>
              </a:tr>
            </a:tbl>
          </a:graphicData>
        </a:graphic>
      </p:graphicFrame>
      <p:sp>
        <p:nvSpPr>
          <p:cNvPr id="2659" name="Google Shape;2659;p197"/>
          <p:cNvSpPr txBox="1"/>
          <p:nvPr>
            <p:ph idx="4294967295"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CanSat Budget – Hardware</a:t>
            </a:r>
            <a:endParaRPr/>
          </a:p>
        </p:txBody>
      </p:sp>
      <p:sp>
        <p:nvSpPr>
          <p:cNvPr id="2660" name="Google Shape;2660;p19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61" name="Google Shape;2661;p19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662" name="Google Shape;2662;p19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198"/>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lang="en-US"/>
              <a:t>CanSat Budget – Other Costs</a:t>
            </a:r>
            <a:endParaRPr/>
          </a:p>
          <a:p>
            <a:pPr indent="0" lvl="0" marL="0" rtl="0" algn="l">
              <a:spcBef>
                <a:spcPts val="0"/>
              </a:spcBef>
              <a:spcAft>
                <a:spcPts val="0"/>
              </a:spcAft>
              <a:buNone/>
            </a:pPr>
            <a:r>
              <a:t/>
            </a:r>
            <a:endParaRPr/>
          </a:p>
        </p:txBody>
      </p:sp>
      <p:sp>
        <p:nvSpPr>
          <p:cNvPr id="2669" name="Google Shape;2669;p198"/>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2670" name="Google Shape;2670;p198"/>
          <p:cNvGraphicFramePr/>
          <p:nvPr/>
        </p:nvGraphicFramePr>
        <p:xfrm>
          <a:off x="255513" y="1279175"/>
          <a:ext cx="3000000" cy="3000000"/>
        </p:xfrm>
        <a:graphic>
          <a:graphicData uri="http://schemas.openxmlformats.org/drawingml/2006/table">
            <a:tbl>
              <a:tblPr>
                <a:noFill/>
                <a:tableStyleId>{DEA16444-F34E-4804-BBA8-A53AC711FF5E}</a:tableStyleId>
              </a:tblPr>
              <a:tblGrid>
                <a:gridCol w="5303550"/>
                <a:gridCol w="894725"/>
                <a:gridCol w="1357800"/>
                <a:gridCol w="875175"/>
              </a:tblGrid>
              <a:tr h="475025">
                <a:tc>
                  <a:txBody>
                    <a:bodyPr/>
                    <a:lstStyle/>
                    <a:p>
                      <a:pPr indent="0" lvl="0" marL="0" rtl="0" algn="ctr">
                        <a:spcBef>
                          <a:spcPts val="0"/>
                        </a:spcBef>
                        <a:spcAft>
                          <a:spcPts val="0"/>
                        </a:spcAft>
                        <a:buNone/>
                      </a:pPr>
                      <a:r>
                        <a:rPr lang="en-US"/>
                        <a:t>Other Cost</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Quantity</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Unit Price </a:t>
                      </a:r>
                      <a:r>
                        <a:rPr lang="en-US">
                          <a:solidFill>
                            <a:srgbClr val="000000"/>
                          </a:solidFill>
                        </a:rPr>
                        <a:t>($)</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Total ($)</a:t>
                      </a:r>
                      <a:endParaRPr/>
                    </a:p>
                  </a:txBody>
                  <a:tcPr marT="91425" marB="91425" marR="91425" marL="91425" anchor="ctr">
                    <a:solidFill>
                      <a:srgbClr val="FFFF00"/>
                    </a:solidFill>
                  </a:tcPr>
                </a:tc>
              </a:tr>
              <a:tr h="475025">
                <a:tc>
                  <a:txBody>
                    <a:bodyPr/>
                    <a:lstStyle/>
                    <a:p>
                      <a:pPr indent="0" lvl="0" marL="0" rtl="0" algn="ctr">
                        <a:spcBef>
                          <a:spcPts val="0"/>
                        </a:spcBef>
                        <a:spcAft>
                          <a:spcPts val="0"/>
                        </a:spcAft>
                        <a:buNone/>
                      </a:pPr>
                      <a:r>
                        <a:rPr lang="en-US"/>
                        <a:t>Air </a:t>
                      </a:r>
                      <a:r>
                        <a:rPr lang="en-US"/>
                        <a:t>Ticket</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None/>
                      </a:pPr>
                      <a:r>
                        <a:rPr lang="en-US"/>
                        <a:t>-</a:t>
                      </a:r>
                      <a:endParaRPr/>
                    </a:p>
                  </a:txBody>
                  <a:tcPr marT="91425" marB="91425" marR="91425" marL="91425" anchor="ctr"/>
                </a:tc>
                <a:tc>
                  <a:txBody>
                    <a:bodyPr/>
                    <a:lstStyle/>
                    <a:p>
                      <a:pPr indent="0" lvl="0" marL="0" rtl="0" algn="ctr">
                        <a:spcBef>
                          <a:spcPts val="0"/>
                        </a:spcBef>
                        <a:spcAft>
                          <a:spcPts val="0"/>
                        </a:spcAft>
                        <a:buNone/>
                      </a:pPr>
                      <a:r>
                        <a:rPr lang="en-US"/>
                        <a:t>-</a:t>
                      </a:r>
                      <a:endParaRPr/>
                    </a:p>
                  </a:txBody>
                  <a:tcPr marT="91425" marB="91425" marR="91425" marL="91425" anchor="ctr"/>
                </a:tc>
              </a:tr>
              <a:tr h="475025">
                <a:tc>
                  <a:txBody>
                    <a:bodyPr/>
                    <a:lstStyle/>
                    <a:p>
                      <a:pPr indent="0" lvl="0" marL="0" rtl="0" algn="ctr">
                        <a:spcBef>
                          <a:spcPts val="0"/>
                        </a:spcBef>
                        <a:spcAft>
                          <a:spcPts val="0"/>
                        </a:spcAft>
                        <a:buNone/>
                      </a:pPr>
                      <a:r>
                        <a:rPr lang="en-US"/>
                        <a:t>Visa</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None/>
                      </a:pPr>
                      <a:r>
                        <a:rPr lang="en-US"/>
                        <a:t>-</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a:t>
                      </a:r>
                      <a:endParaRPr>
                        <a:solidFill>
                          <a:schemeClr val="dk1"/>
                        </a:solidFill>
                      </a:endParaRPr>
                    </a:p>
                  </a:txBody>
                  <a:tcPr marT="91425" marB="91425" marR="91425" marL="91425" anchor="ctr"/>
                </a:tc>
              </a:tr>
              <a:tr h="475025">
                <a:tc>
                  <a:txBody>
                    <a:bodyPr/>
                    <a:lstStyle/>
                    <a:p>
                      <a:pPr indent="0" lvl="0" marL="0" rtl="0" algn="ctr">
                        <a:lnSpc>
                          <a:spcPct val="143000"/>
                        </a:lnSpc>
                        <a:spcBef>
                          <a:spcPts val="0"/>
                        </a:spcBef>
                        <a:spcAft>
                          <a:spcPts val="1100"/>
                        </a:spcAft>
                        <a:buNone/>
                      </a:pPr>
                      <a:r>
                        <a:rPr lang="en-US"/>
                        <a:t>Stay to Five People</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a:t>
                      </a:r>
                      <a:endParaRPr/>
                    </a:p>
                  </a:txBody>
                  <a:tcPr marT="91425" marB="91425" marR="91425" marL="91425" anchor="ctr"/>
                </a:tc>
                <a:tc>
                  <a:txBody>
                    <a:bodyPr/>
                    <a:lstStyle/>
                    <a:p>
                      <a:pPr indent="0" lvl="0" marL="0" rtl="0" algn="ctr">
                        <a:spcBef>
                          <a:spcPts val="0"/>
                        </a:spcBef>
                        <a:spcAft>
                          <a:spcPts val="0"/>
                        </a:spcAft>
                        <a:buNone/>
                      </a:pPr>
                      <a:r>
                        <a:rPr lang="en-US"/>
                        <a:t>-</a:t>
                      </a:r>
                      <a:endParaRPr/>
                    </a:p>
                  </a:txBody>
                  <a:tcPr marT="91425" marB="91425" marR="91425" marL="91425" anchor="ctr"/>
                </a:tc>
              </a:tr>
              <a:tr h="475025">
                <a:tc>
                  <a:txBody>
                    <a:bodyPr/>
                    <a:lstStyle/>
                    <a:p>
                      <a:pPr indent="0" lvl="0" marL="0" rtl="0" algn="ctr">
                        <a:spcBef>
                          <a:spcPts val="0"/>
                        </a:spcBef>
                        <a:spcAft>
                          <a:spcPts val="0"/>
                        </a:spcAft>
                        <a:buNone/>
                      </a:pPr>
                      <a:r>
                        <a:rPr lang="en-US"/>
                        <a:t>Total</a:t>
                      </a:r>
                      <a:endParaRPr/>
                    </a:p>
                  </a:txBody>
                  <a:tcPr marT="91425" marB="91425" marR="91425" marL="91425" anchor="ctr">
                    <a:solidFill>
                      <a:srgbClr val="FF0000"/>
                    </a:solidFill>
                  </a:tcPr>
                </a:tc>
                <a:tc gridSpan="3">
                  <a:txBody>
                    <a:bodyPr/>
                    <a:lstStyle/>
                    <a:p>
                      <a:pPr indent="0" lvl="0" marL="0" rtl="0" algn="ctr">
                        <a:spcBef>
                          <a:spcPts val="0"/>
                        </a:spcBef>
                        <a:spcAft>
                          <a:spcPts val="0"/>
                        </a:spcAft>
                        <a:buNone/>
                      </a:pPr>
                      <a:r>
                        <a:rPr lang="en-US"/>
                        <a:t>-</a:t>
                      </a:r>
                      <a:endParaRPr/>
                    </a:p>
                  </a:txBody>
                  <a:tcPr marT="91425" marB="91425" marR="91425" marL="91425" anchor="ctr">
                    <a:solidFill>
                      <a:srgbClr val="FF0000"/>
                    </a:solidFill>
                  </a:tcPr>
                </a:tc>
                <a:tc hMerge="1"/>
                <a:tc hMerge="1"/>
              </a:tr>
            </a:tbl>
          </a:graphicData>
        </a:graphic>
      </p:graphicFrame>
      <p:sp>
        <p:nvSpPr>
          <p:cNvPr id="2671" name="Google Shape;2671;p198"/>
          <p:cNvSpPr txBox="1"/>
          <p:nvPr/>
        </p:nvSpPr>
        <p:spPr>
          <a:xfrm>
            <a:off x="255525" y="4136800"/>
            <a:ext cx="7353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The trip and stay is sponsored by the university</a:t>
            </a:r>
            <a:endParaRPr b="1" sz="1700"/>
          </a:p>
        </p:txBody>
      </p:sp>
      <p:sp>
        <p:nvSpPr>
          <p:cNvPr id="2672" name="Google Shape;2672;p19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73" name="Google Shape;2673;p19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pic>
        <p:nvPicPr>
          <p:cNvPr id="2674" name="Google Shape;2674;p198"/>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199"/>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Program Schedule Overview</a:t>
            </a:r>
            <a:endParaRPr/>
          </a:p>
        </p:txBody>
      </p:sp>
      <p:sp>
        <p:nvSpPr>
          <p:cNvPr id="2681" name="Google Shape;2681;p199"/>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2682" name="Google Shape;2682;p19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683" name="Google Shape;2683;p19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pic>
        <p:nvPicPr>
          <p:cNvPr id="2684" name="Google Shape;2684;p199"/>
          <p:cNvPicPr preferRelativeResize="0"/>
          <p:nvPr/>
        </p:nvPicPr>
        <p:blipFill>
          <a:blip r:embed="rId4">
            <a:alphaModFix/>
          </a:blip>
          <a:stretch>
            <a:fillRect/>
          </a:stretch>
        </p:blipFill>
        <p:spPr>
          <a:xfrm>
            <a:off x="0" y="1066800"/>
            <a:ext cx="9144001" cy="5131775"/>
          </a:xfrm>
          <a:prstGeom prst="rect">
            <a:avLst/>
          </a:prstGeom>
          <a:noFill/>
          <a:ln>
            <a:noFill/>
          </a:ln>
        </p:spPr>
      </p:pic>
      <p:pic>
        <p:nvPicPr>
          <p:cNvPr id="2685" name="Google Shape;2685;p199"/>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200"/>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Detailed Program Schedule</a:t>
            </a:r>
            <a:endParaRPr/>
          </a:p>
        </p:txBody>
      </p:sp>
      <p:sp>
        <p:nvSpPr>
          <p:cNvPr id="2692" name="Google Shape;2692;p200"/>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pic>
        <p:nvPicPr>
          <p:cNvPr id="2693" name="Google Shape;2693;p20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
        <p:nvSpPr>
          <p:cNvPr id="2694" name="Google Shape;2694;p20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695" name="Google Shape;2695;p20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pic>
        <p:nvPicPr>
          <p:cNvPr id="2696" name="Google Shape;2696;p200"/>
          <p:cNvPicPr preferRelativeResize="0"/>
          <p:nvPr/>
        </p:nvPicPr>
        <p:blipFill>
          <a:blip r:embed="rId5">
            <a:alphaModFix/>
          </a:blip>
          <a:stretch>
            <a:fillRect/>
          </a:stretch>
        </p:blipFill>
        <p:spPr>
          <a:xfrm>
            <a:off x="0" y="1083875"/>
            <a:ext cx="9144002" cy="517772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201"/>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Detailed Program Schedule</a:t>
            </a:r>
            <a:endParaRPr/>
          </a:p>
        </p:txBody>
      </p:sp>
      <p:sp>
        <p:nvSpPr>
          <p:cNvPr id="2703" name="Google Shape;2703;p201"/>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2704" name="Google Shape;2704;p20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705" name="Google Shape;2705;p20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pic>
        <p:nvPicPr>
          <p:cNvPr id="2706" name="Google Shape;2706;p201"/>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pic>
        <p:nvPicPr>
          <p:cNvPr id="2707" name="Google Shape;2707;p201"/>
          <p:cNvPicPr preferRelativeResize="0"/>
          <p:nvPr/>
        </p:nvPicPr>
        <p:blipFill>
          <a:blip r:embed="rId5">
            <a:alphaModFix/>
          </a:blip>
          <a:stretch>
            <a:fillRect/>
          </a:stretch>
        </p:blipFill>
        <p:spPr>
          <a:xfrm>
            <a:off x="0" y="1083875"/>
            <a:ext cx="9144000" cy="52052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p20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2713" name="Google Shape;2713;p20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714" name="Google Shape;2714;p202"/>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Conclusions</a:t>
            </a:r>
            <a:endParaRPr/>
          </a:p>
        </p:txBody>
      </p:sp>
      <p:sp>
        <p:nvSpPr>
          <p:cNvPr id="2715" name="Google Shape;2715;p20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rPr lang="en-US"/>
              <a:t>We accomplish every requirement and develop the PDR with conscience and patience.</a:t>
            </a:r>
            <a:endParaRPr/>
          </a:p>
          <a:p>
            <a:pPr indent="0" lvl="0" marL="457200" rtl="0" algn="l">
              <a:spcBef>
                <a:spcPts val="0"/>
              </a:spcBef>
              <a:spcAft>
                <a:spcPts val="0"/>
              </a:spcAft>
              <a:buNone/>
            </a:pPr>
            <a:r>
              <a:rPr lang="en-US"/>
              <a:t>We already to proceed to CDR.</a:t>
            </a:r>
            <a:endParaRPr/>
          </a:p>
          <a:p>
            <a:pPr indent="0" lvl="0" marL="457200" marR="0" rtl="0" algn="l">
              <a:lnSpc>
                <a:spcPct val="100000"/>
              </a:lnSpc>
              <a:spcBef>
                <a:spcPts val="0"/>
              </a:spcBef>
              <a:spcAft>
                <a:spcPts val="0"/>
              </a:spcAft>
              <a:buNone/>
            </a:pPr>
            <a:r>
              <a:t/>
            </a:r>
            <a:endParaRPr/>
          </a:p>
        </p:txBody>
      </p:sp>
      <p:sp>
        <p:nvSpPr>
          <p:cNvPr id="2716" name="Google Shape;2716;p202"/>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rPr lang="en-US" sz="1000">
                <a:solidFill>
                  <a:schemeClr val="dk1"/>
                </a:solidFill>
              </a:rPr>
              <a:t>Presenter:  Mateo Figallo</a:t>
            </a:r>
            <a:endParaRPr b="0" i="0" sz="1400" u="none" cap="none" strike="noStrike">
              <a:solidFill>
                <a:srgbClr val="000000"/>
              </a:solidFill>
              <a:latin typeface="Arial"/>
              <a:ea typeface="Arial"/>
              <a:cs typeface="Arial"/>
              <a:sym typeface="Arial"/>
            </a:endParaRPr>
          </a:p>
        </p:txBody>
      </p:sp>
      <p:sp>
        <p:nvSpPr>
          <p:cNvPr id="2717" name="Google Shape;2717;p202"/>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718" name="Google Shape;2718;p20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10" name="Google Shape;410;p4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11" name="Google Shape;411;p4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Level CanSat Configuration Trade &amp; Selection</a:t>
            </a:r>
            <a:endParaRPr/>
          </a:p>
        </p:txBody>
      </p:sp>
      <p:sp>
        <p:nvSpPr>
          <p:cNvPr id="412" name="Google Shape;412;p4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t/>
            </a:r>
            <a:endParaRPr sz="2000"/>
          </a:p>
          <a:p>
            <a:pPr indent="-342900" lvl="0" marL="342900" marR="0" rtl="0" algn="l">
              <a:lnSpc>
                <a:spcPct val="100000"/>
              </a:lnSpc>
              <a:spcBef>
                <a:spcPts val="400"/>
              </a:spcBef>
              <a:spcAft>
                <a:spcPts val="0"/>
              </a:spcAft>
              <a:buClr>
                <a:schemeClr val="dk1"/>
              </a:buClr>
              <a:buSzPts val="2400"/>
              <a:buFont typeface="Arial"/>
              <a:buNone/>
            </a:pPr>
            <a:r>
              <a:t/>
            </a:r>
            <a:endParaRPr b="1" i="0" sz="2000" u="none" cap="none" strike="noStrike">
              <a:solidFill>
                <a:schemeClr val="dk1"/>
              </a:solidFill>
              <a:latin typeface="Arial"/>
              <a:ea typeface="Arial"/>
              <a:cs typeface="Arial"/>
              <a:sym typeface="Arial"/>
            </a:endParaRPr>
          </a:p>
        </p:txBody>
      </p:sp>
      <p:sp>
        <p:nvSpPr>
          <p:cNvPr id="413" name="Google Shape;413;p4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414" name="Google Shape;414;p4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5" name="Google Shape;415;p44"/>
          <p:cNvSpPr txBox="1"/>
          <p:nvPr/>
        </p:nvSpPr>
        <p:spPr>
          <a:xfrm>
            <a:off x="228600" y="1066800"/>
            <a:ext cx="56838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t>CONFIGURATION 2</a:t>
            </a:r>
            <a:endParaRPr sz="2400"/>
          </a:p>
        </p:txBody>
      </p:sp>
      <p:sp>
        <p:nvSpPr>
          <p:cNvPr id="416" name="Google Shape;416;p44"/>
          <p:cNvSpPr txBox="1"/>
          <p:nvPr/>
        </p:nvSpPr>
        <p:spPr>
          <a:xfrm>
            <a:off x="345350" y="15123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7" name="Google Shape;417;p44"/>
          <p:cNvSpPr txBox="1"/>
          <p:nvPr/>
        </p:nvSpPr>
        <p:spPr>
          <a:xfrm>
            <a:off x="228600" y="1786100"/>
            <a:ext cx="5683800" cy="1877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General description:</a:t>
            </a:r>
            <a:endParaRPr b="1"/>
          </a:p>
          <a:p>
            <a:pPr indent="-304800" lvl="0" marL="457200" rtl="0" algn="l">
              <a:spcBef>
                <a:spcPts val="0"/>
              </a:spcBef>
              <a:spcAft>
                <a:spcPts val="0"/>
              </a:spcAft>
              <a:buSzPts val="1200"/>
              <a:buChar char="●"/>
            </a:pPr>
            <a:r>
              <a:rPr lang="en-US" sz="1200"/>
              <a:t>Payload consist on a </a:t>
            </a:r>
            <a:r>
              <a:rPr lang="en-US" sz="1200"/>
              <a:t>platform</a:t>
            </a:r>
            <a:r>
              <a:rPr lang="en-US" sz="1200"/>
              <a:t> that had 4 servos with movable fins to stabilize camera</a:t>
            </a:r>
            <a:endParaRPr sz="1200"/>
          </a:p>
          <a:p>
            <a:pPr indent="-304800" lvl="0" marL="457200" rtl="0" algn="l">
              <a:spcBef>
                <a:spcPts val="0"/>
              </a:spcBef>
              <a:spcAft>
                <a:spcPts val="0"/>
              </a:spcAft>
              <a:buSzPts val="1200"/>
              <a:buChar char="●"/>
            </a:pPr>
            <a:r>
              <a:rPr lang="en-US" sz="1200"/>
              <a:t>Second parachute is retained by a rubber band and a servo, the first parachute is tethered with cotton strings to the second one</a:t>
            </a:r>
            <a:endParaRPr sz="1200"/>
          </a:p>
          <a:p>
            <a:pPr indent="-304800" lvl="0" marL="457200" rtl="0" algn="l">
              <a:spcBef>
                <a:spcPts val="0"/>
              </a:spcBef>
              <a:spcAft>
                <a:spcPts val="0"/>
              </a:spcAft>
              <a:buSzPts val="1200"/>
              <a:buChar char="●"/>
            </a:pPr>
            <a:r>
              <a:rPr lang="en-US" sz="1200"/>
              <a:t>Electronics in container and payload for easy manipulation and to use all the space available</a:t>
            </a:r>
            <a:endParaRPr sz="1200"/>
          </a:p>
          <a:p>
            <a:pPr indent="-304800" lvl="0" marL="457200" rtl="0" algn="l">
              <a:spcBef>
                <a:spcPts val="0"/>
              </a:spcBef>
              <a:spcAft>
                <a:spcPts val="0"/>
              </a:spcAft>
              <a:buSzPts val="1200"/>
              <a:buChar char="●"/>
            </a:pPr>
            <a:r>
              <a:rPr lang="en-US" sz="1200"/>
              <a:t>3D printed container for thin walls to maximize useful space and lightweight</a:t>
            </a:r>
            <a:endParaRPr sz="1200"/>
          </a:p>
        </p:txBody>
      </p:sp>
      <p:sp>
        <p:nvSpPr>
          <p:cNvPr id="418" name="Google Shape;418;p44"/>
          <p:cNvSpPr txBox="1"/>
          <p:nvPr/>
        </p:nvSpPr>
        <p:spPr>
          <a:xfrm>
            <a:off x="228600" y="3829150"/>
            <a:ext cx="5683800" cy="769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PROS:</a:t>
            </a:r>
            <a:endParaRPr b="1"/>
          </a:p>
          <a:p>
            <a:pPr indent="-304800" lvl="0" marL="457200" rtl="0" algn="l">
              <a:spcBef>
                <a:spcPts val="0"/>
              </a:spcBef>
              <a:spcAft>
                <a:spcPts val="0"/>
              </a:spcAft>
              <a:buSzPts val="1200"/>
              <a:buChar char="●"/>
            </a:pPr>
            <a:r>
              <a:rPr lang="en-US" sz="1200"/>
              <a:t>Container is 3d printed and saves precious building time</a:t>
            </a:r>
            <a:endParaRPr sz="1200"/>
          </a:p>
          <a:p>
            <a:pPr indent="-304800" lvl="0" marL="457200" rtl="0" algn="l">
              <a:spcBef>
                <a:spcPts val="0"/>
              </a:spcBef>
              <a:spcAft>
                <a:spcPts val="0"/>
              </a:spcAft>
              <a:buSzPts val="1200"/>
              <a:buChar char="●"/>
            </a:pPr>
            <a:r>
              <a:rPr lang="en-US" sz="1200"/>
              <a:t>Easy to build</a:t>
            </a:r>
            <a:endParaRPr sz="1200"/>
          </a:p>
        </p:txBody>
      </p:sp>
      <p:sp>
        <p:nvSpPr>
          <p:cNvPr id="419" name="Google Shape;419;p44"/>
          <p:cNvSpPr txBox="1"/>
          <p:nvPr/>
        </p:nvSpPr>
        <p:spPr>
          <a:xfrm>
            <a:off x="228600" y="4764000"/>
            <a:ext cx="5683800" cy="1139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CONS:</a:t>
            </a:r>
            <a:endParaRPr b="1"/>
          </a:p>
          <a:p>
            <a:pPr indent="-304800" lvl="0" marL="457200" rtl="0" algn="l">
              <a:spcBef>
                <a:spcPts val="0"/>
              </a:spcBef>
              <a:spcAft>
                <a:spcPts val="0"/>
              </a:spcAft>
              <a:buSzPts val="1200"/>
              <a:buChar char="●"/>
            </a:pPr>
            <a:r>
              <a:rPr lang="en-US" sz="1200"/>
              <a:t>Container is fragile</a:t>
            </a:r>
            <a:endParaRPr sz="1200"/>
          </a:p>
          <a:p>
            <a:pPr indent="-304800" lvl="0" marL="457200" rtl="0" algn="l">
              <a:spcBef>
                <a:spcPts val="0"/>
              </a:spcBef>
              <a:spcAft>
                <a:spcPts val="0"/>
              </a:spcAft>
              <a:buSzPts val="1200"/>
              <a:buChar char="●"/>
            </a:pPr>
            <a:r>
              <a:rPr lang="en-US" sz="1200"/>
              <a:t>Too many servos</a:t>
            </a:r>
            <a:endParaRPr sz="1200"/>
          </a:p>
          <a:p>
            <a:pPr indent="-304800" lvl="0" marL="457200" rtl="0" algn="l">
              <a:spcBef>
                <a:spcPts val="0"/>
              </a:spcBef>
              <a:spcAft>
                <a:spcPts val="0"/>
              </a:spcAft>
              <a:buSzPts val="1200"/>
              <a:buChar char="●"/>
            </a:pPr>
            <a:r>
              <a:rPr lang="en-US" sz="1200"/>
              <a:t>Can be hard to program</a:t>
            </a:r>
            <a:endParaRPr sz="1200"/>
          </a:p>
          <a:p>
            <a:pPr indent="-304800" lvl="0" marL="457200" rtl="0" algn="l">
              <a:spcBef>
                <a:spcPts val="0"/>
              </a:spcBef>
              <a:spcAft>
                <a:spcPts val="0"/>
              </a:spcAft>
              <a:buSzPts val="1200"/>
              <a:buChar char="●"/>
            </a:pPr>
            <a:r>
              <a:rPr lang="en-US" sz="1200"/>
              <a:t>Stabilization depends on wind speed that are </a:t>
            </a:r>
            <a:r>
              <a:rPr lang="en-US" sz="1200"/>
              <a:t>unpredictable</a:t>
            </a:r>
            <a:endParaRPr sz="1200"/>
          </a:p>
        </p:txBody>
      </p:sp>
      <p:pic>
        <p:nvPicPr>
          <p:cNvPr id="420" name="Google Shape;420;p44"/>
          <p:cNvPicPr preferRelativeResize="0"/>
          <p:nvPr/>
        </p:nvPicPr>
        <p:blipFill>
          <a:blip r:embed="rId4">
            <a:alphaModFix/>
          </a:blip>
          <a:stretch>
            <a:fillRect/>
          </a:stretch>
        </p:blipFill>
        <p:spPr>
          <a:xfrm>
            <a:off x="6217920" y="1161288"/>
            <a:ext cx="1987400" cy="5047350"/>
          </a:xfrm>
          <a:prstGeom prst="rect">
            <a:avLst/>
          </a:prstGeom>
          <a:noFill/>
          <a:ln>
            <a:noFill/>
          </a:ln>
        </p:spPr>
      </p:pic>
      <p:pic>
        <p:nvPicPr>
          <p:cNvPr id="421" name="Google Shape;421;p44"/>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27" name="Google Shape;427;p4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28" name="Google Shape;428;p4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System Level Configuration Selection</a:t>
            </a:r>
            <a:endParaRPr/>
          </a:p>
        </p:txBody>
      </p:sp>
      <p:sp>
        <p:nvSpPr>
          <p:cNvPr id="429" name="Google Shape;429;p4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t/>
            </a:r>
            <a:endParaRPr sz="2000"/>
          </a:p>
          <a:p>
            <a:pPr indent="-342900" lvl="0" marL="342900" marR="0" rtl="0" algn="l">
              <a:lnSpc>
                <a:spcPct val="100000"/>
              </a:lnSpc>
              <a:spcBef>
                <a:spcPts val="400"/>
              </a:spcBef>
              <a:spcAft>
                <a:spcPts val="0"/>
              </a:spcAft>
              <a:buClr>
                <a:schemeClr val="dk1"/>
              </a:buClr>
              <a:buSzPts val="2400"/>
              <a:buFont typeface="Arial"/>
              <a:buNone/>
            </a:pPr>
            <a:r>
              <a:t/>
            </a:r>
            <a:endParaRPr b="1" i="0" sz="2000" u="none" cap="none" strike="noStrike">
              <a:solidFill>
                <a:schemeClr val="dk1"/>
              </a:solidFill>
              <a:latin typeface="Arial"/>
              <a:ea typeface="Arial"/>
              <a:cs typeface="Arial"/>
              <a:sym typeface="Arial"/>
            </a:endParaRPr>
          </a:p>
        </p:txBody>
      </p:sp>
      <p:sp>
        <p:nvSpPr>
          <p:cNvPr id="430" name="Google Shape;430;p4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431" name="Google Shape;431;p4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32" name="Google Shape;432;p45"/>
          <p:cNvPicPr preferRelativeResize="0"/>
          <p:nvPr/>
        </p:nvPicPr>
        <p:blipFill>
          <a:blip r:embed="rId4">
            <a:alphaModFix/>
          </a:blip>
          <a:stretch>
            <a:fillRect/>
          </a:stretch>
        </p:blipFill>
        <p:spPr>
          <a:xfrm>
            <a:off x="6215700" y="1164088"/>
            <a:ext cx="1987400" cy="5047350"/>
          </a:xfrm>
          <a:prstGeom prst="rect">
            <a:avLst/>
          </a:prstGeom>
          <a:noFill/>
          <a:ln>
            <a:noFill/>
          </a:ln>
        </p:spPr>
      </p:pic>
      <p:sp>
        <p:nvSpPr>
          <p:cNvPr id="433" name="Google Shape;433;p45"/>
          <p:cNvSpPr txBox="1"/>
          <p:nvPr/>
        </p:nvSpPr>
        <p:spPr>
          <a:xfrm>
            <a:off x="228600" y="1066800"/>
            <a:ext cx="56838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t> </a:t>
            </a:r>
            <a:r>
              <a:rPr lang="en-US" sz="2400"/>
              <a:t>CONFIGURATION 1 SELECTED</a:t>
            </a:r>
            <a:endParaRPr sz="2400"/>
          </a:p>
        </p:txBody>
      </p:sp>
      <p:sp>
        <p:nvSpPr>
          <p:cNvPr id="434" name="Google Shape;434;p45"/>
          <p:cNvSpPr txBox="1"/>
          <p:nvPr/>
        </p:nvSpPr>
        <p:spPr>
          <a:xfrm>
            <a:off x="345350" y="15123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5" name="Google Shape;435;p45"/>
          <p:cNvSpPr txBox="1"/>
          <p:nvPr/>
        </p:nvSpPr>
        <p:spPr>
          <a:xfrm>
            <a:off x="228600" y="1786100"/>
            <a:ext cx="5683800" cy="769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Rationale</a:t>
            </a:r>
            <a:r>
              <a:rPr b="1" lang="en-US"/>
              <a:t>:</a:t>
            </a:r>
            <a:endParaRPr b="1"/>
          </a:p>
          <a:p>
            <a:pPr indent="-304800" lvl="0" marL="457200" rtl="0" algn="l">
              <a:spcBef>
                <a:spcPts val="0"/>
              </a:spcBef>
              <a:spcAft>
                <a:spcPts val="0"/>
              </a:spcAft>
              <a:buSzPts val="1200"/>
              <a:buChar char="●"/>
            </a:pPr>
            <a:r>
              <a:rPr lang="en-US" sz="1200"/>
              <a:t>We choose configuration 1 because uses proven and reliable methods and is easy to build</a:t>
            </a:r>
            <a:endParaRPr sz="1200"/>
          </a:p>
        </p:txBody>
      </p:sp>
      <p:pic>
        <p:nvPicPr>
          <p:cNvPr id="436" name="Google Shape;436;p45"/>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06" name="Google Shape;206;p2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7" name="Google Shape;207;p2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Presentation Outline </a:t>
            </a:r>
            <a:r>
              <a:rPr lang="en-US"/>
              <a:t>(1 of 2)</a:t>
            </a:r>
            <a:endParaRPr/>
          </a:p>
        </p:txBody>
      </p:sp>
      <p:sp>
        <p:nvSpPr>
          <p:cNvPr id="208" name="Google Shape;208;p28"/>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209" name="Google Shape;209;p2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210" name="Google Shape;210;p28"/>
          <p:cNvGraphicFramePr/>
          <p:nvPr/>
        </p:nvGraphicFramePr>
        <p:xfrm>
          <a:off x="228600" y="1167625"/>
          <a:ext cx="3000000" cy="3000000"/>
        </p:xfrm>
        <a:graphic>
          <a:graphicData uri="http://schemas.openxmlformats.org/drawingml/2006/table">
            <a:tbl>
              <a:tblPr>
                <a:noFill/>
                <a:tableStyleId>{DEA16444-F34E-4804-BBA8-A53AC711FF5E}</a:tableStyleId>
              </a:tblPr>
              <a:tblGrid>
                <a:gridCol w="2854350"/>
                <a:gridCol w="3431325"/>
                <a:gridCol w="2172525"/>
              </a:tblGrid>
              <a:tr h="381000">
                <a:tc>
                  <a:txBody>
                    <a:bodyPr/>
                    <a:lstStyle/>
                    <a:p>
                      <a:pPr indent="0" lvl="0" marL="0" rtl="0" algn="ctr">
                        <a:spcBef>
                          <a:spcPts val="0"/>
                        </a:spcBef>
                        <a:spcAft>
                          <a:spcPts val="0"/>
                        </a:spcAft>
                        <a:buNone/>
                      </a:pPr>
                      <a:r>
                        <a:rPr b="1" lang="en-US"/>
                        <a:t>Contents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Presenter</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Slides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Team Organization</a:t>
                      </a:r>
                      <a:endParaRPr/>
                    </a:p>
                  </a:txBody>
                  <a:tcPr marT="91425" marB="91425" marR="91425" marL="91425"/>
                </a:tc>
                <a:tc>
                  <a:txBody>
                    <a:bodyPr/>
                    <a:lstStyle/>
                    <a:p>
                      <a:pPr indent="0" lvl="0" marL="0" rtl="0" algn="ctr">
                        <a:spcBef>
                          <a:spcPts val="0"/>
                        </a:spcBef>
                        <a:spcAft>
                          <a:spcPts val="0"/>
                        </a:spcAft>
                        <a:buNone/>
                      </a:pPr>
                      <a:r>
                        <a:rPr lang="en-US"/>
                        <a:t>Jorge Royon</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US"/>
                        <a:t>Acronyms</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c>
                  <a:txBody>
                    <a:bodyPr/>
                    <a:lstStyle/>
                    <a:p>
                      <a:pPr indent="0" lvl="0" marL="0" rtl="0" algn="ctr">
                        <a:spcBef>
                          <a:spcPts val="0"/>
                        </a:spcBef>
                        <a:spcAft>
                          <a:spcPts val="0"/>
                        </a:spcAft>
                        <a:buNone/>
                      </a:pPr>
                      <a:r>
                        <a:t/>
                      </a:r>
                      <a:endParaRPr>
                        <a:solidFill>
                          <a:srgbClr val="000000"/>
                        </a:solidFill>
                      </a:endParaRPr>
                    </a:p>
                  </a:txBody>
                  <a:tcPr marT="91425" marB="91425" marR="91425" marL="91425"/>
                </a:tc>
              </a:tr>
              <a:tr h="381000">
                <a:tc>
                  <a:txBody>
                    <a:bodyPr/>
                    <a:lstStyle/>
                    <a:p>
                      <a:pPr indent="0" lvl="0" marL="0" rtl="0" algn="ctr">
                        <a:spcBef>
                          <a:spcPts val="0"/>
                        </a:spcBef>
                        <a:spcAft>
                          <a:spcPts val="0"/>
                        </a:spcAft>
                        <a:buNone/>
                      </a:pPr>
                      <a:r>
                        <a:rPr lang="en-US"/>
                        <a:t>Systems Overviews</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c>
                  <a:txBody>
                    <a:bodyPr/>
                    <a:lstStyle/>
                    <a:p>
                      <a:pPr indent="0" lvl="0" marL="0" rtl="0" algn="ctr">
                        <a:spcBef>
                          <a:spcPts val="0"/>
                        </a:spcBef>
                        <a:spcAft>
                          <a:spcPts val="0"/>
                        </a:spcAft>
                        <a:buNone/>
                      </a:pPr>
                      <a:r>
                        <a:t/>
                      </a:r>
                      <a:endParaRPr>
                        <a:solidFill>
                          <a:srgbClr val="000000"/>
                        </a:solidFill>
                      </a:endParaRPr>
                    </a:p>
                  </a:txBody>
                  <a:tcPr marT="91425" marB="91425" marR="91425" marL="91425"/>
                </a:tc>
              </a:tr>
              <a:tr h="381000">
                <a:tc>
                  <a:txBody>
                    <a:bodyPr/>
                    <a:lstStyle/>
                    <a:p>
                      <a:pPr indent="0" lvl="0" marL="0" rtl="0" algn="ctr">
                        <a:spcBef>
                          <a:spcPts val="0"/>
                        </a:spcBef>
                        <a:spcAft>
                          <a:spcPts val="0"/>
                        </a:spcAft>
                        <a:buNone/>
                      </a:pPr>
                      <a:r>
                        <a:rPr lang="en-US"/>
                        <a:t>Sensor Subsystem Design</a:t>
                      </a:r>
                      <a:endParaRPr/>
                    </a:p>
                  </a:txBody>
                  <a:tcPr marT="91425" marB="91425" marR="91425" marL="91425"/>
                </a:tc>
                <a:tc>
                  <a:txBody>
                    <a:bodyPr/>
                    <a:lstStyle/>
                    <a:p>
                      <a:pPr indent="0" lvl="0" marL="0" rtl="0" algn="ctr">
                        <a:spcBef>
                          <a:spcPts val="0"/>
                        </a:spcBef>
                        <a:spcAft>
                          <a:spcPts val="0"/>
                        </a:spcAft>
                        <a:buNone/>
                      </a:pPr>
                      <a:r>
                        <a:rPr lang="en-US"/>
                        <a:t>Enzo Juarez</a:t>
                      </a:r>
                      <a:endParaRPr/>
                    </a:p>
                    <a:p>
                      <a:pPr indent="0" lvl="0" marL="0" rtl="0" algn="ctr">
                        <a:spcBef>
                          <a:spcPts val="0"/>
                        </a:spcBef>
                        <a:spcAft>
                          <a:spcPts val="0"/>
                        </a:spcAft>
                        <a:buNone/>
                      </a:pPr>
                      <a:r>
                        <a:rPr lang="en-US"/>
                        <a:t>Juan Esteban Yurquina</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ctr">
                        <a:spcBef>
                          <a:spcPts val="0"/>
                        </a:spcBef>
                        <a:spcAft>
                          <a:spcPts val="0"/>
                        </a:spcAft>
                        <a:buNone/>
                      </a:pPr>
                      <a:r>
                        <a:rPr lang="en-US"/>
                        <a:t>Descent Control Design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c>
                  <a:txBody>
                    <a:bodyPr/>
                    <a:lstStyle/>
                    <a:p>
                      <a:pPr indent="0" lvl="0" marL="0" rtl="0" algn="ctr">
                        <a:spcBef>
                          <a:spcPts val="0"/>
                        </a:spcBef>
                        <a:spcAft>
                          <a:spcPts val="0"/>
                        </a:spcAft>
                        <a:buNone/>
                      </a:pPr>
                      <a:r>
                        <a:t/>
                      </a:r>
                      <a:endParaRPr>
                        <a:solidFill>
                          <a:srgbClr val="000000"/>
                        </a:solidFill>
                      </a:endParaRPr>
                    </a:p>
                  </a:txBody>
                  <a:tcPr marT="91425" marB="91425" marR="91425" marL="91425"/>
                </a:tc>
              </a:tr>
              <a:tr h="396200">
                <a:tc>
                  <a:txBody>
                    <a:bodyPr/>
                    <a:lstStyle/>
                    <a:p>
                      <a:pPr indent="0" lvl="0" marL="0" rtl="0" algn="ctr">
                        <a:spcBef>
                          <a:spcPts val="0"/>
                        </a:spcBef>
                        <a:spcAft>
                          <a:spcPts val="0"/>
                        </a:spcAft>
                        <a:buNone/>
                      </a:pPr>
                      <a:r>
                        <a:rPr lang="en-US"/>
                        <a:t>Mechanical Subsystem Design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Jorge Royon</a:t>
                      </a:r>
                      <a:endParaRPr/>
                    </a:p>
                  </a:txBody>
                  <a:tcPr marT="91425" marB="91425" marR="91425" marL="91425"/>
                </a:tc>
                <a:tc>
                  <a:txBody>
                    <a:bodyPr/>
                    <a:lstStyle/>
                    <a:p>
                      <a:pPr indent="0" lvl="0" marL="0" rtl="0" algn="ctr">
                        <a:spcBef>
                          <a:spcPts val="0"/>
                        </a:spcBef>
                        <a:spcAft>
                          <a:spcPts val="0"/>
                        </a:spcAft>
                        <a:buNone/>
                      </a:pPr>
                      <a:r>
                        <a:t/>
                      </a:r>
                      <a:endParaRPr>
                        <a:solidFill>
                          <a:srgbClr val="000000"/>
                        </a:solidFill>
                      </a:endParaRPr>
                    </a:p>
                  </a:txBody>
                  <a:tcPr marT="91425" marB="91425" marR="91425" marL="91425"/>
                </a:tc>
              </a:tr>
              <a:tr h="381000">
                <a:tc>
                  <a:txBody>
                    <a:bodyPr/>
                    <a:lstStyle/>
                    <a:p>
                      <a:pPr indent="0" lvl="0" marL="0" rtl="0" algn="ctr">
                        <a:spcBef>
                          <a:spcPts val="0"/>
                        </a:spcBef>
                        <a:spcAft>
                          <a:spcPts val="0"/>
                        </a:spcAft>
                        <a:buNone/>
                      </a:pPr>
                      <a:r>
                        <a:rPr lang="en-US"/>
                        <a:t>Communication and Data Handling (CDH) Subsystem Design</a:t>
                      </a:r>
                      <a:endParaRPr/>
                    </a:p>
                  </a:txBody>
                  <a:tcPr marT="91425" marB="91425" marR="91425" marL="91425"/>
                </a:tc>
                <a:tc>
                  <a:txBody>
                    <a:bodyPr/>
                    <a:lstStyle/>
                    <a:p>
                      <a:pPr indent="0" lvl="0" marL="0" rtl="0" algn="ctr">
                        <a:spcBef>
                          <a:spcPts val="0"/>
                        </a:spcBef>
                        <a:spcAft>
                          <a:spcPts val="0"/>
                        </a:spcAft>
                        <a:buNone/>
                      </a:pPr>
                      <a:r>
                        <a:rPr lang="en-US"/>
                        <a:t>Jorge Royon</a:t>
                      </a:r>
                      <a:endParaRPr/>
                    </a:p>
                    <a:p>
                      <a:pPr indent="0" lvl="0" marL="0" rtl="0" algn="ctr">
                        <a:spcBef>
                          <a:spcPts val="0"/>
                        </a:spcBef>
                        <a:spcAft>
                          <a:spcPts val="0"/>
                        </a:spcAft>
                        <a:buNone/>
                      </a:pPr>
                      <a:r>
                        <a:rPr lang="en-US"/>
                        <a:t>Enzo Juarez</a:t>
                      </a:r>
                      <a:endParaRPr/>
                    </a:p>
                    <a:p>
                      <a:pPr indent="0" lvl="0" marL="0" rtl="0" algn="ctr">
                        <a:spcBef>
                          <a:spcPts val="0"/>
                        </a:spcBef>
                        <a:spcAft>
                          <a:spcPts val="0"/>
                        </a:spcAft>
                        <a:buNone/>
                      </a:pPr>
                      <a:r>
                        <a:rPr lang="en-US"/>
                        <a:t>Juan Esteban Yurquina</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pic>
        <p:nvPicPr>
          <p:cNvPr id="211" name="Google Shape;211;p28"/>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42" name="Google Shape;442;p4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43" name="Google Shape;443;p46"/>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Physical Layout</a:t>
            </a:r>
            <a:endParaRPr/>
          </a:p>
        </p:txBody>
      </p:sp>
      <p:sp>
        <p:nvSpPr>
          <p:cNvPr id="444" name="Google Shape;444;p46"/>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445" name="Google Shape;445;p4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6" name="Google Shape;446;p46"/>
          <p:cNvSpPr txBox="1"/>
          <p:nvPr>
            <p:ph idx="1" type="body"/>
          </p:nvPr>
        </p:nvSpPr>
        <p:spPr>
          <a:xfrm>
            <a:off x="343975" y="1066800"/>
            <a:ext cx="3525600" cy="457200"/>
          </a:xfrm>
          <a:prstGeom prst="rect">
            <a:avLst/>
          </a:prstGeom>
          <a:solidFill>
            <a:srgbClr val="FFFF00"/>
          </a:solid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rPr lang="en-US"/>
              <a:t>STOWED STATE                                 </a:t>
            </a:r>
            <a:endParaRPr/>
          </a:p>
        </p:txBody>
      </p:sp>
      <p:pic>
        <p:nvPicPr>
          <p:cNvPr id="447" name="Google Shape;447;p46"/>
          <p:cNvPicPr preferRelativeResize="0"/>
          <p:nvPr/>
        </p:nvPicPr>
        <p:blipFill>
          <a:blip r:embed="rId4">
            <a:alphaModFix/>
          </a:blip>
          <a:stretch>
            <a:fillRect/>
          </a:stretch>
        </p:blipFill>
        <p:spPr>
          <a:xfrm>
            <a:off x="1078525" y="1558996"/>
            <a:ext cx="1664675" cy="4273416"/>
          </a:xfrm>
          <a:prstGeom prst="rect">
            <a:avLst/>
          </a:prstGeom>
          <a:noFill/>
          <a:ln>
            <a:noFill/>
          </a:ln>
        </p:spPr>
      </p:pic>
      <p:pic>
        <p:nvPicPr>
          <p:cNvPr id="448" name="Google Shape;448;p46"/>
          <p:cNvPicPr preferRelativeResize="0"/>
          <p:nvPr/>
        </p:nvPicPr>
        <p:blipFill>
          <a:blip r:embed="rId5">
            <a:alphaModFix/>
          </a:blip>
          <a:stretch>
            <a:fillRect/>
          </a:stretch>
        </p:blipFill>
        <p:spPr>
          <a:xfrm>
            <a:off x="6400798" y="1552637"/>
            <a:ext cx="1664208" cy="4270248"/>
          </a:xfrm>
          <a:prstGeom prst="rect">
            <a:avLst/>
          </a:prstGeom>
          <a:noFill/>
          <a:ln>
            <a:noFill/>
          </a:ln>
        </p:spPr>
      </p:pic>
      <p:sp>
        <p:nvSpPr>
          <p:cNvPr id="449" name="Google Shape;449;p46"/>
          <p:cNvSpPr txBox="1"/>
          <p:nvPr>
            <p:ph idx="1" type="body"/>
          </p:nvPr>
        </p:nvSpPr>
        <p:spPr>
          <a:xfrm>
            <a:off x="5262725" y="1066800"/>
            <a:ext cx="3525600" cy="457200"/>
          </a:xfrm>
          <a:prstGeom prst="rect">
            <a:avLst/>
          </a:prstGeom>
          <a:solidFill>
            <a:srgbClr val="FFFF00"/>
          </a:solidFill>
          <a:ln>
            <a:noFill/>
          </a:ln>
        </p:spPr>
        <p:txBody>
          <a:bodyPr anchorCtr="0" anchor="t" bIns="45700" lIns="91425" spcFirstLastPara="1" rIns="91425" wrap="square" tIns="45700">
            <a:noAutofit/>
          </a:bodyPr>
          <a:lstStyle/>
          <a:p>
            <a:pPr indent="0" lvl="0" marL="457200" marR="0" rtl="0" algn="l">
              <a:lnSpc>
                <a:spcPct val="100000"/>
              </a:lnSpc>
              <a:spcBef>
                <a:spcPts val="400"/>
              </a:spcBef>
              <a:spcAft>
                <a:spcPts val="0"/>
              </a:spcAft>
              <a:buNone/>
            </a:pPr>
            <a:r>
              <a:rPr lang="en-US"/>
              <a:t>DEPLOYED</a:t>
            </a:r>
            <a:r>
              <a:rPr lang="en-US"/>
              <a:t> STATE                                 </a:t>
            </a:r>
            <a:endParaRPr/>
          </a:p>
        </p:txBody>
      </p:sp>
      <p:pic>
        <p:nvPicPr>
          <p:cNvPr id="450" name="Google Shape;450;p46"/>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56" name="Google Shape;456;p4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57" name="Google Shape;457;p4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Physical Layout</a:t>
            </a:r>
            <a:endParaRPr/>
          </a:p>
        </p:txBody>
      </p:sp>
      <p:sp>
        <p:nvSpPr>
          <p:cNvPr id="458" name="Google Shape;458;p4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459" name="Google Shape;459;p4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0" name="Google Shape;460;p47"/>
          <p:cNvSpPr txBox="1"/>
          <p:nvPr>
            <p:ph idx="1" type="body"/>
          </p:nvPr>
        </p:nvSpPr>
        <p:spPr>
          <a:xfrm>
            <a:off x="3729300" y="1066800"/>
            <a:ext cx="2010900" cy="457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None/>
            </a:pPr>
            <a:r>
              <a:rPr lang="en-US"/>
              <a:t>CONTAINER                               </a:t>
            </a:r>
            <a:endParaRPr/>
          </a:p>
        </p:txBody>
      </p:sp>
      <p:pic>
        <p:nvPicPr>
          <p:cNvPr id="461" name="Google Shape;461;p47"/>
          <p:cNvPicPr preferRelativeResize="0"/>
          <p:nvPr/>
        </p:nvPicPr>
        <p:blipFill>
          <a:blip r:embed="rId4">
            <a:alphaModFix/>
          </a:blip>
          <a:stretch>
            <a:fillRect/>
          </a:stretch>
        </p:blipFill>
        <p:spPr>
          <a:xfrm>
            <a:off x="2956025" y="1650575"/>
            <a:ext cx="2862072" cy="4562476"/>
          </a:xfrm>
          <a:prstGeom prst="rect">
            <a:avLst/>
          </a:prstGeom>
          <a:noFill/>
          <a:ln>
            <a:noFill/>
          </a:ln>
        </p:spPr>
      </p:pic>
      <p:sp>
        <p:nvSpPr>
          <p:cNvPr id="462" name="Google Shape;462;p47"/>
          <p:cNvSpPr txBox="1"/>
          <p:nvPr/>
        </p:nvSpPr>
        <p:spPr>
          <a:xfrm>
            <a:off x="290225" y="1762875"/>
            <a:ext cx="2453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The container consist on two bays, one to hold the parachutes and the other one to hold the electronics, both are hold to the container with wood screw</a:t>
            </a:r>
            <a:endParaRPr b="1"/>
          </a:p>
        </p:txBody>
      </p:sp>
      <p:pic>
        <p:nvPicPr>
          <p:cNvPr id="463" name="Google Shape;463;p47"/>
          <p:cNvPicPr preferRelativeResize="0"/>
          <p:nvPr/>
        </p:nvPicPr>
        <p:blipFill>
          <a:blip r:embed="rId5">
            <a:alphaModFix/>
          </a:blip>
          <a:stretch>
            <a:fillRect/>
          </a:stretch>
        </p:blipFill>
        <p:spPr>
          <a:xfrm>
            <a:off x="5818100" y="1650563"/>
            <a:ext cx="2862072" cy="4562855"/>
          </a:xfrm>
          <a:prstGeom prst="rect">
            <a:avLst/>
          </a:prstGeom>
          <a:noFill/>
          <a:ln>
            <a:noFill/>
          </a:ln>
        </p:spPr>
      </p:pic>
      <p:pic>
        <p:nvPicPr>
          <p:cNvPr id="464" name="Google Shape;464;p47"/>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70" name="Google Shape;470;p4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71" name="Google Shape;471;p4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Physical Layout</a:t>
            </a:r>
            <a:endParaRPr/>
          </a:p>
        </p:txBody>
      </p:sp>
      <p:sp>
        <p:nvSpPr>
          <p:cNvPr id="472" name="Google Shape;472;p4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473" name="Google Shape;473;p4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4" name="Google Shape;474;p48"/>
          <p:cNvSpPr txBox="1"/>
          <p:nvPr>
            <p:ph idx="1" type="body"/>
          </p:nvPr>
        </p:nvSpPr>
        <p:spPr>
          <a:xfrm>
            <a:off x="3760050" y="1053888"/>
            <a:ext cx="1623900" cy="457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None/>
            </a:pPr>
            <a:r>
              <a:rPr lang="en-US"/>
              <a:t>PAYLOAD                               </a:t>
            </a:r>
            <a:endParaRPr/>
          </a:p>
        </p:txBody>
      </p:sp>
      <p:sp>
        <p:nvSpPr>
          <p:cNvPr id="475" name="Google Shape;475;p48"/>
          <p:cNvSpPr txBox="1"/>
          <p:nvPr/>
        </p:nvSpPr>
        <p:spPr>
          <a:xfrm>
            <a:off x="290225" y="1762875"/>
            <a:ext cx="342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The payload consist in a 3 axis stabilization gimbal that keeps the camera at the required angle and has a bay for all the electronics</a:t>
            </a:r>
            <a:endParaRPr b="1"/>
          </a:p>
        </p:txBody>
      </p:sp>
      <p:pic>
        <p:nvPicPr>
          <p:cNvPr id="476" name="Google Shape;476;p48"/>
          <p:cNvPicPr preferRelativeResize="0"/>
          <p:nvPr/>
        </p:nvPicPr>
        <p:blipFill>
          <a:blip r:embed="rId4">
            <a:alphaModFix/>
          </a:blip>
          <a:stretch>
            <a:fillRect/>
          </a:stretch>
        </p:blipFill>
        <p:spPr>
          <a:xfrm>
            <a:off x="3758184" y="1508760"/>
            <a:ext cx="4928615" cy="4663441"/>
          </a:xfrm>
          <a:prstGeom prst="rect">
            <a:avLst/>
          </a:prstGeom>
          <a:noFill/>
          <a:ln>
            <a:noFill/>
          </a:ln>
        </p:spPr>
      </p:pic>
      <p:pic>
        <p:nvPicPr>
          <p:cNvPr id="477" name="Google Shape;477;p48"/>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83" name="Google Shape;483;p4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84" name="Google Shape;484;p4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Concept of Operations</a:t>
            </a:r>
            <a:endParaRPr/>
          </a:p>
        </p:txBody>
      </p:sp>
      <p:sp>
        <p:nvSpPr>
          <p:cNvPr id="485" name="Google Shape;485;p49"/>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486" name="Google Shape;486;p4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87" name="Google Shape;487;p49"/>
          <p:cNvPicPr preferRelativeResize="0"/>
          <p:nvPr/>
        </p:nvPicPr>
        <p:blipFill>
          <a:blip r:embed="rId4">
            <a:alphaModFix/>
          </a:blip>
          <a:stretch>
            <a:fillRect/>
          </a:stretch>
        </p:blipFill>
        <p:spPr>
          <a:xfrm>
            <a:off x="374904" y="1078992"/>
            <a:ext cx="8385048" cy="5239512"/>
          </a:xfrm>
          <a:prstGeom prst="rect">
            <a:avLst/>
          </a:prstGeom>
          <a:noFill/>
          <a:ln>
            <a:noFill/>
          </a:ln>
        </p:spPr>
      </p:pic>
      <p:pic>
        <p:nvPicPr>
          <p:cNvPr id="488" name="Google Shape;488;p49"/>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494" name="Google Shape;494;p5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95" name="Google Shape;495;p5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Concept of Operations</a:t>
            </a:r>
            <a:endParaRPr/>
          </a:p>
        </p:txBody>
      </p:sp>
      <p:sp>
        <p:nvSpPr>
          <p:cNvPr id="496" name="Google Shape;496;p5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497" name="Google Shape;497;p5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98" name="Google Shape;498;p50"/>
          <p:cNvSpPr txBox="1"/>
          <p:nvPr/>
        </p:nvSpPr>
        <p:spPr>
          <a:xfrm>
            <a:off x="228600" y="2954625"/>
            <a:ext cx="3332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●Competition area arrival</a:t>
            </a:r>
            <a:endParaRPr/>
          </a:p>
          <a:p>
            <a:pPr indent="0" lvl="0" marL="0" rtl="0" algn="l">
              <a:spcBef>
                <a:spcPts val="0"/>
              </a:spcBef>
              <a:spcAft>
                <a:spcPts val="0"/>
              </a:spcAft>
              <a:buNone/>
            </a:pPr>
            <a:r>
              <a:rPr lang="en-US"/>
              <a:t>●Team briefing</a:t>
            </a:r>
            <a:endParaRPr/>
          </a:p>
          <a:p>
            <a:pPr indent="0" lvl="0" marL="0" rtl="0" algn="l">
              <a:spcBef>
                <a:spcPts val="0"/>
              </a:spcBef>
              <a:spcAft>
                <a:spcPts val="0"/>
              </a:spcAft>
              <a:buNone/>
            </a:pPr>
            <a:r>
              <a:rPr lang="en-US"/>
              <a:t>●Checklist of materials</a:t>
            </a:r>
            <a:endParaRPr/>
          </a:p>
          <a:p>
            <a:pPr indent="0" lvl="0" marL="0" rtl="0" algn="l">
              <a:spcBef>
                <a:spcPts val="0"/>
              </a:spcBef>
              <a:spcAft>
                <a:spcPts val="0"/>
              </a:spcAft>
              <a:buNone/>
            </a:pPr>
            <a:r>
              <a:rPr lang="en-US"/>
              <a:t>●Deploy Ground Control Station</a:t>
            </a:r>
            <a:endParaRPr/>
          </a:p>
          <a:p>
            <a:pPr indent="0" lvl="0" marL="0" rtl="0" algn="l">
              <a:spcBef>
                <a:spcPts val="0"/>
              </a:spcBef>
              <a:spcAft>
                <a:spcPts val="0"/>
              </a:spcAft>
              <a:buNone/>
            </a:pPr>
            <a:r>
              <a:rPr lang="en-US"/>
              <a:t>●Last check of fully integrated CanSat</a:t>
            </a:r>
            <a:endParaRPr/>
          </a:p>
          <a:p>
            <a:pPr indent="0" lvl="0" marL="0" rtl="0" algn="l">
              <a:spcBef>
                <a:spcPts val="0"/>
              </a:spcBef>
              <a:spcAft>
                <a:spcPts val="0"/>
              </a:spcAft>
              <a:buNone/>
            </a:pPr>
            <a:r>
              <a:rPr lang="en-US"/>
              <a:t>●Placement of CanSat into the</a:t>
            </a:r>
            <a:endParaRPr/>
          </a:p>
          <a:p>
            <a:pPr indent="0" lvl="0" marL="0" rtl="0" algn="l">
              <a:spcBef>
                <a:spcPts val="0"/>
              </a:spcBef>
              <a:spcAft>
                <a:spcPts val="0"/>
              </a:spcAft>
              <a:buNone/>
            </a:pPr>
            <a:r>
              <a:rPr lang="en-US"/>
              <a:t>rocket payload section</a:t>
            </a:r>
            <a:endParaRPr/>
          </a:p>
        </p:txBody>
      </p:sp>
      <p:sp>
        <p:nvSpPr>
          <p:cNvPr id="499" name="Google Shape;499;p50"/>
          <p:cNvSpPr/>
          <p:nvPr/>
        </p:nvSpPr>
        <p:spPr>
          <a:xfrm>
            <a:off x="1147695" y="1735000"/>
            <a:ext cx="447817" cy="1219624"/>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808080"/>
                </a:solidFill>
                <a:latin typeface="Arial"/>
              </a:rPr>
              <a:t>1</a:t>
            </a:r>
          </a:p>
        </p:txBody>
      </p:sp>
      <p:sp>
        <p:nvSpPr>
          <p:cNvPr id="500" name="Google Shape;500;p50"/>
          <p:cNvSpPr/>
          <p:nvPr/>
        </p:nvSpPr>
        <p:spPr>
          <a:xfrm>
            <a:off x="4348095" y="1735000"/>
            <a:ext cx="804036" cy="1219624"/>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808080"/>
                </a:solidFill>
                <a:latin typeface="Arial"/>
              </a:rPr>
              <a:t>2</a:t>
            </a:r>
          </a:p>
        </p:txBody>
      </p:sp>
      <p:sp>
        <p:nvSpPr>
          <p:cNvPr id="501" name="Google Shape;501;p50"/>
          <p:cNvSpPr txBox="1"/>
          <p:nvPr/>
        </p:nvSpPr>
        <p:spPr>
          <a:xfrm>
            <a:off x="3560700" y="295462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●Launch CanSat.</a:t>
            </a:r>
            <a:endParaRPr/>
          </a:p>
          <a:p>
            <a:pPr indent="0" lvl="0" marL="0" rtl="0" algn="l">
              <a:spcBef>
                <a:spcPts val="0"/>
              </a:spcBef>
              <a:spcAft>
                <a:spcPts val="0"/>
              </a:spcAft>
              <a:buNone/>
            </a:pPr>
            <a:r>
              <a:rPr lang="en-US"/>
              <a:t>●Container deploy.</a:t>
            </a:r>
            <a:endParaRPr/>
          </a:p>
          <a:p>
            <a:pPr indent="0" lvl="0" marL="0" rtl="0" algn="l">
              <a:spcBef>
                <a:spcPts val="0"/>
              </a:spcBef>
              <a:spcAft>
                <a:spcPts val="0"/>
              </a:spcAft>
              <a:buNone/>
            </a:pPr>
            <a:r>
              <a:rPr lang="en-US"/>
              <a:t>●Payload deploy.</a:t>
            </a:r>
            <a:endParaRPr/>
          </a:p>
          <a:p>
            <a:pPr indent="0" lvl="0" marL="0" rtl="0" algn="l">
              <a:spcBef>
                <a:spcPts val="0"/>
              </a:spcBef>
              <a:spcAft>
                <a:spcPts val="0"/>
              </a:spcAft>
              <a:buNone/>
            </a:pPr>
            <a:r>
              <a:rPr lang="en-US"/>
              <a:t>●Record telemetry.</a:t>
            </a:r>
            <a:endParaRPr/>
          </a:p>
        </p:txBody>
      </p:sp>
      <p:sp>
        <p:nvSpPr>
          <p:cNvPr id="502" name="Google Shape;502;p50"/>
          <p:cNvSpPr txBox="1"/>
          <p:nvPr/>
        </p:nvSpPr>
        <p:spPr>
          <a:xfrm>
            <a:off x="6144000" y="29546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●Recovery of Payload and Container</a:t>
            </a:r>
            <a:endParaRPr/>
          </a:p>
          <a:p>
            <a:pPr indent="0" lvl="0" marL="0" rtl="0" algn="l">
              <a:spcBef>
                <a:spcPts val="0"/>
              </a:spcBef>
              <a:spcAft>
                <a:spcPts val="0"/>
              </a:spcAft>
              <a:buNone/>
            </a:pPr>
            <a:r>
              <a:rPr lang="en-US"/>
              <a:t>●Analysis of sampled data</a:t>
            </a:r>
            <a:endParaRPr/>
          </a:p>
          <a:p>
            <a:pPr indent="0" lvl="0" marL="0" rtl="0" algn="l">
              <a:spcBef>
                <a:spcPts val="0"/>
              </a:spcBef>
              <a:spcAft>
                <a:spcPts val="0"/>
              </a:spcAft>
              <a:buNone/>
            </a:pPr>
            <a:r>
              <a:rPr lang="en-US"/>
              <a:t>●Preparation of the PFR</a:t>
            </a:r>
            <a:endParaRPr/>
          </a:p>
          <a:p>
            <a:pPr indent="0" lvl="0" marL="0" rtl="0" algn="l">
              <a:spcBef>
                <a:spcPts val="0"/>
              </a:spcBef>
              <a:spcAft>
                <a:spcPts val="0"/>
              </a:spcAft>
              <a:buNone/>
            </a:pPr>
            <a:r>
              <a:rPr lang="en-US"/>
              <a:t>●PFR presentation and delivery</a:t>
            </a:r>
            <a:endParaRPr/>
          </a:p>
        </p:txBody>
      </p:sp>
      <p:sp>
        <p:nvSpPr>
          <p:cNvPr id="503" name="Google Shape;503;p50"/>
          <p:cNvSpPr/>
          <p:nvPr/>
        </p:nvSpPr>
        <p:spPr>
          <a:xfrm>
            <a:off x="7543795" y="1735000"/>
            <a:ext cx="795554" cy="1239979"/>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808080"/>
                </a:solidFill>
                <a:latin typeface="Arial"/>
              </a:rPr>
              <a:t>3</a:t>
            </a:r>
          </a:p>
        </p:txBody>
      </p:sp>
      <p:cxnSp>
        <p:nvCxnSpPr>
          <p:cNvPr id="504" name="Google Shape;504;p50"/>
          <p:cNvCxnSpPr/>
          <p:nvPr/>
        </p:nvCxnSpPr>
        <p:spPr>
          <a:xfrm flipH="1" rot="10800000">
            <a:off x="5430263" y="2349575"/>
            <a:ext cx="1835400" cy="10800"/>
          </a:xfrm>
          <a:prstGeom prst="straightConnector1">
            <a:avLst/>
          </a:prstGeom>
          <a:noFill/>
          <a:ln cap="flat" cmpd="sng" w="152400">
            <a:solidFill>
              <a:srgbClr val="000000"/>
            </a:solidFill>
            <a:prstDash val="solid"/>
            <a:round/>
            <a:headEnd len="med" w="med" type="none"/>
            <a:tailEnd len="med" w="med" type="triangle"/>
          </a:ln>
        </p:spPr>
      </p:cxnSp>
      <p:cxnSp>
        <p:nvCxnSpPr>
          <p:cNvPr id="505" name="Google Shape;505;p50"/>
          <p:cNvCxnSpPr/>
          <p:nvPr/>
        </p:nvCxnSpPr>
        <p:spPr>
          <a:xfrm flipH="1" rot="10800000">
            <a:off x="2054088" y="2339413"/>
            <a:ext cx="1835400" cy="10800"/>
          </a:xfrm>
          <a:prstGeom prst="straightConnector1">
            <a:avLst/>
          </a:prstGeom>
          <a:noFill/>
          <a:ln cap="flat" cmpd="sng" w="152400">
            <a:solidFill>
              <a:srgbClr val="000000"/>
            </a:solidFill>
            <a:prstDash val="solid"/>
            <a:round/>
            <a:headEnd len="med" w="med" type="none"/>
            <a:tailEnd len="med" w="med" type="triangle"/>
          </a:ln>
        </p:spPr>
      </p:cxnSp>
      <p:pic>
        <p:nvPicPr>
          <p:cNvPr id="506" name="Google Shape;506;p5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512" name="Google Shape;512;p5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13" name="Google Shape;513;p5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Launch Vehicle Compatibility</a:t>
            </a:r>
            <a:endParaRPr/>
          </a:p>
        </p:txBody>
      </p:sp>
      <p:sp>
        <p:nvSpPr>
          <p:cNvPr id="514" name="Google Shape;514;p51"/>
          <p:cNvSpPr txBox="1"/>
          <p:nvPr>
            <p:ph idx="1" type="body"/>
          </p:nvPr>
        </p:nvSpPr>
        <p:spPr>
          <a:xfrm>
            <a:off x="228600" y="1524000"/>
            <a:ext cx="8655900" cy="43200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lang="en-US" sz="1800"/>
              <a:t>★Rocket payload section dimensions based on Mission Guide:</a:t>
            </a:r>
            <a:endParaRPr sz="1800"/>
          </a:p>
          <a:p>
            <a:pPr indent="0" lvl="0" marL="457200" rtl="0" algn="l">
              <a:spcBef>
                <a:spcPts val="0"/>
              </a:spcBef>
              <a:spcAft>
                <a:spcPts val="0"/>
              </a:spcAft>
              <a:buClr>
                <a:schemeClr val="dk1"/>
              </a:buClr>
              <a:buSzPts val="1100"/>
              <a:buFont typeface="Arial"/>
              <a:buNone/>
            </a:pPr>
            <a:r>
              <a:rPr lang="en-US" sz="1800"/>
              <a:t>○Height: 310 mm</a:t>
            </a:r>
            <a:endParaRPr sz="1800"/>
          </a:p>
          <a:p>
            <a:pPr indent="0" lvl="0" marL="457200" rtl="0" algn="l">
              <a:spcBef>
                <a:spcPts val="0"/>
              </a:spcBef>
              <a:spcAft>
                <a:spcPts val="0"/>
              </a:spcAft>
              <a:buClr>
                <a:schemeClr val="dk1"/>
              </a:buClr>
              <a:buSzPts val="1100"/>
              <a:buFont typeface="Arial"/>
              <a:buNone/>
            </a:pPr>
            <a:r>
              <a:rPr lang="en-US" sz="1800"/>
              <a:t>○Diameter: 125 mm</a:t>
            </a:r>
            <a:endParaRPr sz="1800"/>
          </a:p>
          <a:p>
            <a:pPr indent="0" lvl="0" marL="457200" rtl="0" algn="l">
              <a:spcBef>
                <a:spcPts val="0"/>
              </a:spcBef>
              <a:spcAft>
                <a:spcPts val="0"/>
              </a:spcAft>
              <a:buClr>
                <a:schemeClr val="dk1"/>
              </a:buClr>
              <a:buSzPts val="1100"/>
              <a:buFont typeface="Arial"/>
              <a:buNone/>
            </a:pPr>
            <a:r>
              <a:rPr lang="en-US" sz="1800"/>
              <a:t>★CanSat dimensions:</a:t>
            </a:r>
            <a:endParaRPr sz="1800"/>
          </a:p>
          <a:p>
            <a:pPr indent="0" lvl="0" marL="457200" rtl="0" algn="l">
              <a:spcBef>
                <a:spcPts val="0"/>
              </a:spcBef>
              <a:spcAft>
                <a:spcPts val="0"/>
              </a:spcAft>
              <a:buClr>
                <a:schemeClr val="dk1"/>
              </a:buClr>
              <a:buSzPts val="1100"/>
              <a:buFont typeface="Arial"/>
              <a:buNone/>
            </a:pPr>
            <a:r>
              <a:rPr lang="en-US" sz="1800"/>
              <a:t>○Height: 300 mm</a:t>
            </a:r>
            <a:endParaRPr sz="1800"/>
          </a:p>
          <a:p>
            <a:pPr indent="0" lvl="0" marL="457200" rtl="0" algn="l">
              <a:spcBef>
                <a:spcPts val="0"/>
              </a:spcBef>
              <a:spcAft>
                <a:spcPts val="0"/>
              </a:spcAft>
              <a:buClr>
                <a:schemeClr val="dk1"/>
              </a:buClr>
              <a:buSzPts val="1100"/>
              <a:buFont typeface="Arial"/>
              <a:buNone/>
            </a:pPr>
            <a:r>
              <a:rPr lang="en-US" sz="1800"/>
              <a:t>○Diameter: 120 mm</a:t>
            </a:r>
            <a:endParaRPr sz="1800"/>
          </a:p>
          <a:p>
            <a:pPr indent="0" lvl="0" marL="457200" rtl="0" algn="l">
              <a:spcBef>
                <a:spcPts val="0"/>
              </a:spcBef>
              <a:spcAft>
                <a:spcPts val="0"/>
              </a:spcAft>
              <a:buClr>
                <a:schemeClr val="dk1"/>
              </a:buClr>
              <a:buSzPts val="1100"/>
              <a:buFont typeface="Arial"/>
              <a:buNone/>
            </a:pPr>
            <a:r>
              <a:rPr lang="en-US" sz="1800"/>
              <a:t>★Payload dimensions:</a:t>
            </a:r>
            <a:endParaRPr sz="1800"/>
          </a:p>
          <a:p>
            <a:pPr indent="0" lvl="0" marL="457200" rtl="0" algn="l">
              <a:spcBef>
                <a:spcPts val="0"/>
              </a:spcBef>
              <a:spcAft>
                <a:spcPts val="0"/>
              </a:spcAft>
              <a:buClr>
                <a:schemeClr val="dk1"/>
              </a:buClr>
              <a:buSzPts val="1100"/>
              <a:buFont typeface="Arial"/>
              <a:buNone/>
            </a:pPr>
            <a:r>
              <a:rPr lang="en-US" sz="1800"/>
              <a:t>○Diameter: 100mm</a:t>
            </a:r>
            <a:endParaRPr sz="1800"/>
          </a:p>
          <a:p>
            <a:pPr indent="0" lvl="0" marL="457200" rtl="0" algn="l">
              <a:spcBef>
                <a:spcPts val="0"/>
              </a:spcBef>
              <a:spcAft>
                <a:spcPts val="0"/>
              </a:spcAft>
              <a:buClr>
                <a:schemeClr val="dk1"/>
              </a:buClr>
              <a:buSzPts val="1100"/>
              <a:buFont typeface="Arial"/>
              <a:buNone/>
            </a:pPr>
            <a:r>
              <a:rPr lang="en-US" sz="1800"/>
              <a:t>○Height: 90 mm</a:t>
            </a:r>
            <a:endParaRPr sz="1800"/>
          </a:p>
          <a:p>
            <a:pPr indent="0" lvl="0" marL="457200" rtl="0" algn="l">
              <a:spcBef>
                <a:spcPts val="0"/>
              </a:spcBef>
              <a:spcAft>
                <a:spcPts val="0"/>
              </a:spcAft>
              <a:buClr>
                <a:schemeClr val="dk1"/>
              </a:buClr>
              <a:buSzPts val="1100"/>
              <a:buFont typeface="Arial"/>
              <a:buNone/>
            </a:pPr>
            <a:r>
              <a:rPr lang="en-US" sz="1800"/>
              <a:t>★First Parachute dimensions:</a:t>
            </a:r>
            <a:endParaRPr sz="1800"/>
          </a:p>
          <a:p>
            <a:pPr indent="0" lvl="0" marL="457200" rtl="0" algn="l">
              <a:spcBef>
                <a:spcPts val="0"/>
              </a:spcBef>
              <a:spcAft>
                <a:spcPts val="0"/>
              </a:spcAft>
              <a:buClr>
                <a:schemeClr val="dk1"/>
              </a:buClr>
              <a:buSzPts val="1100"/>
              <a:buFont typeface="Arial"/>
              <a:buNone/>
            </a:pPr>
            <a:r>
              <a:rPr lang="en-US" sz="1800"/>
              <a:t>○Diameter: 190 mm</a:t>
            </a:r>
            <a:endParaRPr sz="1800"/>
          </a:p>
          <a:p>
            <a:pPr indent="0" lvl="0" marL="457200" rtl="0" algn="l">
              <a:spcBef>
                <a:spcPts val="0"/>
              </a:spcBef>
              <a:spcAft>
                <a:spcPts val="0"/>
              </a:spcAft>
              <a:buNone/>
            </a:pPr>
            <a:r>
              <a:rPr lang="en-US" sz="1800"/>
              <a:t>○Spill Hole Diameter: 42.56 mm</a:t>
            </a:r>
            <a:endParaRPr sz="1800"/>
          </a:p>
          <a:p>
            <a:pPr indent="0" lvl="0" marL="457200" rtl="0" algn="l">
              <a:spcBef>
                <a:spcPts val="0"/>
              </a:spcBef>
              <a:spcAft>
                <a:spcPts val="0"/>
              </a:spcAft>
              <a:buNone/>
            </a:pPr>
            <a:r>
              <a:rPr lang="en-US" sz="1800"/>
              <a:t>★Second Parachute dimensions:</a:t>
            </a:r>
            <a:endParaRPr sz="1800"/>
          </a:p>
          <a:p>
            <a:pPr indent="0" lvl="0" marL="457200" rtl="0" algn="l">
              <a:spcBef>
                <a:spcPts val="0"/>
              </a:spcBef>
              <a:spcAft>
                <a:spcPts val="0"/>
              </a:spcAft>
              <a:buNone/>
            </a:pPr>
            <a:r>
              <a:rPr lang="en-US" sz="1800"/>
              <a:t>○Diameter: 571 mm</a:t>
            </a:r>
            <a:endParaRPr sz="1800"/>
          </a:p>
          <a:p>
            <a:pPr indent="0" lvl="0" marL="457200" rtl="0" algn="l">
              <a:spcBef>
                <a:spcPts val="0"/>
              </a:spcBef>
              <a:spcAft>
                <a:spcPts val="0"/>
              </a:spcAft>
              <a:buClr>
                <a:schemeClr val="dk1"/>
              </a:buClr>
              <a:buSzPts val="1100"/>
              <a:buFont typeface="Arial"/>
              <a:buNone/>
            </a:pPr>
            <a:r>
              <a:rPr lang="en-US" sz="1800"/>
              <a:t>○Spill Hole Diameter: 63.86 mm</a:t>
            </a:r>
            <a:endParaRPr sz="1800"/>
          </a:p>
        </p:txBody>
      </p:sp>
      <p:sp>
        <p:nvSpPr>
          <p:cNvPr id="515" name="Google Shape;515;p5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516" name="Google Shape;516;p5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17" name="Google Shape;517;p51"/>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523" name="Google Shape;523;p5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24" name="Google Shape;524;p5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Launch Vehicle Compatibility</a:t>
            </a:r>
            <a:endParaRPr/>
          </a:p>
        </p:txBody>
      </p:sp>
      <p:sp>
        <p:nvSpPr>
          <p:cNvPr id="525" name="Google Shape;525;p52"/>
          <p:cNvSpPr txBox="1"/>
          <p:nvPr>
            <p:ph idx="1" type="body"/>
          </p:nvPr>
        </p:nvSpPr>
        <p:spPr>
          <a:xfrm>
            <a:off x="228600" y="5372225"/>
            <a:ext cx="8655900" cy="62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There's</a:t>
            </a:r>
            <a:r>
              <a:rPr lang="en-US" sz="1800"/>
              <a:t> </a:t>
            </a:r>
            <a:r>
              <a:rPr lang="en-US" sz="1800"/>
              <a:t>enough</a:t>
            </a:r>
            <a:r>
              <a:rPr lang="en-US" sz="1800"/>
              <a:t> space for the Container freely slide in the rocket frame</a:t>
            </a:r>
            <a:endParaRPr sz="1800"/>
          </a:p>
        </p:txBody>
      </p:sp>
      <p:sp>
        <p:nvSpPr>
          <p:cNvPr id="526" name="Google Shape;526;p5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527" name="Google Shape;527;p5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28" name="Google Shape;528;p52"/>
          <p:cNvPicPr preferRelativeResize="0"/>
          <p:nvPr/>
        </p:nvPicPr>
        <p:blipFill>
          <a:blip r:embed="rId4">
            <a:alphaModFix/>
          </a:blip>
          <a:stretch>
            <a:fillRect/>
          </a:stretch>
        </p:blipFill>
        <p:spPr>
          <a:xfrm>
            <a:off x="0" y="1649455"/>
            <a:ext cx="9143999" cy="3559089"/>
          </a:xfrm>
          <a:prstGeom prst="rect">
            <a:avLst/>
          </a:prstGeom>
          <a:noFill/>
          <a:ln>
            <a:noFill/>
          </a:ln>
        </p:spPr>
      </p:pic>
      <p:pic>
        <p:nvPicPr>
          <p:cNvPr id="529" name="Google Shape;529;p52"/>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535" name="Google Shape;535;p53"/>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36" name="Google Shape;536;p53"/>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Sensor Subsystem Design</a:t>
            </a:r>
            <a:endParaRPr/>
          </a:p>
        </p:txBody>
      </p:sp>
      <p:sp>
        <p:nvSpPr>
          <p:cNvPr id="537" name="Google Shape;537;p53"/>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Enzo Juarez</a:t>
            </a:r>
            <a:endParaRPr/>
          </a:p>
          <a:p>
            <a:pPr indent="0" lvl="0" marL="0" marR="0" rtl="0" algn="ctr">
              <a:lnSpc>
                <a:spcPct val="100000"/>
              </a:lnSpc>
              <a:spcBef>
                <a:spcPts val="0"/>
              </a:spcBef>
              <a:spcAft>
                <a:spcPts val="0"/>
              </a:spcAft>
              <a:buClr>
                <a:schemeClr val="dk1"/>
              </a:buClr>
              <a:buSzPts val="2400"/>
              <a:buFont typeface="Arial"/>
              <a:buNone/>
            </a:pPr>
            <a:r>
              <a:rPr lang="en-US"/>
              <a:t>Juan Esteban Yurquina</a:t>
            </a:r>
            <a:endParaRPr/>
          </a:p>
        </p:txBody>
      </p:sp>
      <p:pic>
        <p:nvPicPr>
          <p:cNvPr id="538" name="Google Shape;538;p5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544" name="Google Shape;544;p5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45" name="Google Shape;545;p5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Sensor Subsystem Overview</a:t>
            </a:r>
            <a:endParaRPr/>
          </a:p>
        </p:txBody>
      </p:sp>
      <p:sp>
        <p:nvSpPr>
          <p:cNvPr id="546" name="Google Shape;546;p54"/>
          <p:cNvSpPr txBox="1"/>
          <p:nvPr>
            <p:ph idx="1" type="body"/>
          </p:nvPr>
        </p:nvSpPr>
        <p:spPr>
          <a:xfrm>
            <a:off x="228600" y="1096964"/>
            <a:ext cx="8686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80"/>
              </a:spcBef>
              <a:spcAft>
                <a:spcPts val="0"/>
              </a:spcAft>
              <a:buSzPts val="2400"/>
              <a:buNone/>
            </a:pPr>
            <a:r>
              <a:rPr lang="en-US"/>
              <a:t>Container Section</a:t>
            </a:r>
            <a:endParaRPr/>
          </a:p>
          <a:p>
            <a:pPr indent="0" lvl="0" marL="0" marR="0" rtl="0" algn="l">
              <a:lnSpc>
                <a:spcPct val="100000"/>
              </a:lnSpc>
              <a:spcBef>
                <a:spcPts val="480"/>
              </a:spcBef>
              <a:spcAft>
                <a:spcPts val="0"/>
              </a:spcAft>
              <a:buSzPts val="2400"/>
              <a:buNone/>
            </a:pPr>
            <a:r>
              <a:t/>
            </a:r>
            <a:endParaRPr/>
          </a:p>
          <a:p>
            <a:pPr indent="0" lvl="0" marL="0" marR="0" rtl="0" algn="l">
              <a:lnSpc>
                <a:spcPct val="100000"/>
              </a:lnSpc>
              <a:spcBef>
                <a:spcPts val="480"/>
              </a:spcBef>
              <a:spcAft>
                <a:spcPts val="0"/>
              </a:spcAft>
              <a:buSzPts val="2400"/>
              <a:buNone/>
            </a:pPr>
            <a:r>
              <a:t/>
            </a:r>
            <a:endParaRPr/>
          </a:p>
          <a:p>
            <a:pPr indent="0" lvl="0" marL="0" rtl="0" algn="l">
              <a:spcBef>
                <a:spcPts val="480"/>
              </a:spcBef>
              <a:spcAft>
                <a:spcPts val="0"/>
              </a:spcAft>
              <a:buSzPts val="2400"/>
              <a:buNone/>
            </a:pPr>
            <a:r>
              <a:t/>
            </a:r>
            <a:endParaRPr/>
          </a:p>
          <a:p>
            <a:pPr indent="0" lvl="0" marL="0" rtl="0" algn="l">
              <a:spcBef>
                <a:spcPts val="480"/>
              </a:spcBef>
              <a:spcAft>
                <a:spcPts val="0"/>
              </a:spcAft>
              <a:buSzPts val="2400"/>
              <a:buNone/>
            </a:pPr>
            <a:r>
              <a:t/>
            </a:r>
            <a:endParaRPr/>
          </a:p>
          <a:p>
            <a:pPr indent="0" lvl="0" marL="0" rtl="0" algn="l">
              <a:spcBef>
                <a:spcPts val="480"/>
              </a:spcBef>
              <a:spcAft>
                <a:spcPts val="0"/>
              </a:spcAft>
              <a:buSzPts val="2400"/>
              <a:buNone/>
            </a:pPr>
            <a:r>
              <a:t/>
            </a:r>
            <a:endParaRPr/>
          </a:p>
          <a:p>
            <a:pPr indent="0" lvl="0" marL="0" rtl="0" algn="l">
              <a:spcBef>
                <a:spcPts val="480"/>
              </a:spcBef>
              <a:spcAft>
                <a:spcPts val="0"/>
              </a:spcAft>
              <a:buClr>
                <a:schemeClr val="dk1"/>
              </a:buClr>
              <a:buSzPts val="2400"/>
              <a:buFont typeface="Arial"/>
              <a:buNone/>
            </a:pPr>
            <a:r>
              <a:t/>
            </a:r>
            <a:endParaRPr/>
          </a:p>
        </p:txBody>
      </p:sp>
      <p:sp>
        <p:nvSpPr>
          <p:cNvPr id="547" name="Google Shape;547;p5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548" name="Google Shape;548;p54"/>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549" name="Google Shape;549;p54"/>
          <p:cNvGraphicFramePr/>
          <p:nvPr/>
        </p:nvGraphicFramePr>
        <p:xfrm>
          <a:off x="228600" y="1821110"/>
          <a:ext cx="3000000" cy="3000000"/>
        </p:xfrm>
        <a:graphic>
          <a:graphicData uri="http://schemas.openxmlformats.org/drawingml/2006/table">
            <a:tbl>
              <a:tblPr>
                <a:noFill/>
                <a:tableStyleId>{DEA16444-F34E-4804-BBA8-A53AC711FF5E}</a:tableStyleId>
              </a:tblPr>
              <a:tblGrid>
                <a:gridCol w="2895600"/>
                <a:gridCol w="2895600"/>
                <a:gridCol w="2895600"/>
              </a:tblGrid>
              <a:tr h="396200">
                <a:tc>
                  <a:txBody>
                    <a:bodyPr/>
                    <a:lstStyle/>
                    <a:p>
                      <a:pPr indent="0" lvl="0" marL="0" rtl="0" algn="ctr">
                        <a:spcBef>
                          <a:spcPts val="0"/>
                        </a:spcBef>
                        <a:spcAft>
                          <a:spcPts val="0"/>
                        </a:spcAft>
                        <a:buNone/>
                      </a:pPr>
                      <a:r>
                        <a:rPr b="1" lang="en-US"/>
                        <a:t>Sensor</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Purpose</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Air Pressure</a:t>
                      </a:r>
                      <a:endParaRPr/>
                    </a:p>
                  </a:txBody>
                  <a:tcPr marT="91425" marB="91425" marR="91425" marL="91425"/>
                </a:tc>
                <a:tc>
                  <a:txBody>
                    <a:bodyPr/>
                    <a:lstStyle/>
                    <a:p>
                      <a:pPr indent="0" lvl="0" marL="0" rtl="0" algn="ctr">
                        <a:spcBef>
                          <a:spcPts val="0"/>
                        </a:spcBef>
                        <a:spcAft>
                          <a:spcPts val="0"/>
                        </a:spcAft>
                        <a:buNone/>
                      </a:pPr>
                      <a:r>
                        <a:rPr lang="en-US"/>
                        <a:t>BMP280</a:t>
                      </a:r>
                      <a:endParaRPr/>
                    </a:p>
                  </a:txBody>
                  <a:tcPr marT="91425" marB="91425" marR="91425" marL="91425"/>
                </a:tc>
                <a:tc>
                  <a:txBody>
                    <a:bodyPr/>
                    <a:lstStyle/>
                    <a:p>
                      <a:pPr indent="0" lvl="0" marL="0" rtl="0" algn="ctr">
                        <a:spcBef>
                          <a:spcPts val="0"/>
                        </a:spcBef>
                        <a:spcAft>
                          <a:spcPts val="0"/>
                        </a:spcAft>
                        <a:buNone/>
                      </a:pPr>
                      <a:r>
                        <a:rPr lang="en-US"/>
                        <a:t>Measure air pressure</a:t>
                      </a:r>
                      <a:endParaRPr/>
                    </a:p>
                  </a:txBody>
                  <a:tcPr marT="91425" marB="91425" marR="91425" marL="91425"/>
                </a:tc>
              </a:tr>
              <a:tr h="396200">
                <a:tc>
                  <a:txBody>
                    <a:bodyPr/>
                    <a:lstStyle/>
                    <a:p>
                      <a:pPr indent="0" lvl="0" marL="0" rtl="0" algn="ctr">
                        <a:spcBef>
                          <a:spcPts val="0"/>
                        </a:spcBef>
                        <a:spcAft>
                          <a:spcPts val="0"/>
                        </a:spcAft>
                        <a:buNone/>
                      </a:pPr>
                      <a:r>
                        <a:rPr lang="en-US"/>
                        <a:t>GPS Sensor</a:t>
                      </a:r>
                      <a:endParaRPr/>
                    </a:p>
                  </a:txBody>
                  <a:tcPr marT="91425" marB="91425" marR="91425" marL="91425"/>
                </a:tc>
                <a:tc>
                  <a:txBody>
                    <a:bodyPr/>
                    <a:lstStyle/>
                    <a:p>
                      <a:pPr indent="0" lvl="0" marL="0" rtl="0" algn="ctr">
                        <a:spcBef>
                          <a:spcPts val="0"/>
                        </a:spcBef>
                        <a:spcAft>
                          <a:spcPts val="0"/>
                        </a:spcAft>
                        <a:buNone/>
                      </a:pPr>
                      <a:r>
                        <a:rPr lang="en-US"/>
                        <a:t>Adafruit Ultimate GPS Sensor</a:t>
                      </a:r>
                      <a:endParaRPr/>
                    </a:p>
                  </a:txBody>
                  <a:tcPr marT="91425" marB="91425" marR="91425" marL="91425"/>
                </a:tc>
                <a:tc>
                  <a:txBody>
                    <a:bodyPr/>
                    <a:lstStyle/>
                    <a:p>
                      <a:pPr indent="0" lvl="0" marL="0" rtl="0" algn="ctr">
                        <a:spcBef>
                          <a:spcPts val="0"/>
                        </a:spcBef>
                        <a:spcAft>
                          <a:spcPts val="0"/>
                        </a:spcAft>
                        <a:buNone/>
                      </a:pPr>
                      <a:r>
                        <a:rPr lang="en-US"/>
                        <a:t>Get GPS position</a:t>
                      </a:r>
                      <a:endParaRPr/>
                    </a:p>
                  </a:txBody>
                  <a:tcPr marT="91425" marB="91425" marR="91425" marL="91425"/>
                </a:tc>
              </a:tr>
              <a:tr h="396200">
                <a:tc>
                  <a:txBody>
                    <a:bodyPr/>
                    <a:lstStyle/>
                    <a:p>
                      <a:pPr indent="0" lvl="0" marL="0" rtl="0" algn="ctr">
                        <a:spcBef>
                          <a:spcPts val="0"/>
                        </a:spcBef>
                        <a:spcAft>
                          <a:spcPts val="0"/>
                        </a:spcAft>
                        <a:buNone/>
                      </a:pPr>
                      <a:r>
                        <a:rPr lang="en-US"/>
                        <a:t>Voltage Sensor</a:t>
                      </a:r>
                      <a:endParaRPr/>
                    </a:p>
                  </a:txBody>
                  <a:tcPr marT="91425" marB="91425" marR="91425" marL="91425"/>
                </a:tc>
                <a:tc>
                  <a:txBody>
                    <a:bodyPr/>
                    <a:lstStyle/>
                    <a:p>
                      <a:pPr indent="0" lvl="0" marL="0" rtl="0" algn="ctr">
                        <a:spcBef>
                          <a:spcPts val="0"/>
                        </a:spcBef>
                        <a:spcAft>
                          <a:spcPts val="0"/>
                        </a:spcAft>
                        <a:buNone/>
                      </a:pPr>
                      <a:r>
                        <a:rPr lang="en-US"/>
                        <a:t>Arduino ADC pin</a:t>
                      </a:r>
                      <a:endParaRPr/>
                    </a:p>
                  </a:txBody>
                  <a:tcPr marT="91425" marB="91425" marR="91425" marL="91425"/>
                </a:tc>
                <a:tc>
                  <a:txBody>
                    <a:bodyPr/>
                    <a:lstStyle/>
                    <a:p>
                      <a:pPr indent="0" lvl="0" marL="0" rtl="0" algn="ctr">
                        <a:spcBef>
                          <a:spcPts val="0"/>
                        </a:spcBef>
                        <a:spcAft>
                          <a:spcPts val="0"/>
                        </a:spcAft>
                        <a:buNone/>
                      </a:pPr>
                      <a:r>
                        <a:rPr lang="en-US"/>
                        <a:t>Measure voltage</a:t>
                      </a:r>
                      <a:endParaRPr/>
                    </a:p>
                  </a:txBody>
                  <a:tcPr marT="91425" marB="91425" marR="91425" marL="91425"/>
                </a:tc>
              </a:tr>
              <a:tr h="396200">
                <a:tc>
                  <a:txBody>
                    <a:bodyPr/>
                    <a:lstStyle/>
                    <a:p>
                      <a:pPr indent="0" lvl="0" marL="0" rtl="0" algn="ctr">
                        <a:spcBef>
                          <a:spcPts val="0"/>
                        </a:spcBef>
                        <a:spcAft>
                          <a:spcPts val="0"/>
                        </a:spcAft>
                        <a:buNone/>
                      </a:pPr>
                      <a:r>
                        <a:rPr lang="en-US"/>
                        <a:t>Altitude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BMP280</a:t>
                      </a:r>
                      <a:endParaRPr/>
                    </a:p>
                  </a:txBody>
                  <a:tcPr marT="91425" marB="91425" marR="91425" marL="91425"/>
                </a:tc>
                <a:tc>
                  <a:txBody>
                    <a:bodyPr/>
                    <a:lstStyle/>
                    <a:p>
                      <a:pPr indent="0" lvl="0" marL="0" rtl="0" algn="ctr">
                        <a:spcBef>
                          <a:spcPts val="0"/>
                        </a:spcBef>
                        <a:spcAft>
                          <a:spcPts val="0"/>
                        </a:spcAft>
                        <a:buNone/>
                      </a:pPr>
                      <a:r>
                        <a:rPr lang="en-US"/>
                        <a:t>Detect altitude</a:t>
                      </a:r>
                      <a:endParaRPr/>
                    </a:p>
                  </a:txBody>
                  <a:tcPr marT="91425" marB="91425" marR="91425" marL="91425"/>
                </a:tc>
              </a:tr>
              <a:tr h="396200">
                <a:tc>
                  <a:txBody>
                    <a:bodyPr/>
                    <a:lstStyle/>
                    <a:p>
                      <a:pPr indent="0" lvl="0" marL="0" rtl="0" algn="ctr">
                        <a:spcBef>
                          <a:spcPts val="0"/>
                        </a:spcBef>
                        <a:spcAft>
                          <a:spcPts val="0"/>
                        </a:spcAft>
                        <a:buNone/>
                      </a:pPr>
                      <a:r>
                        <a:rPr lang="en-US">
                          <a:solidFill>
                            <a:schemeClr val="dk1"/>
                          </a:solidFill>
                        </a:rPr>
                        <a:t>Air Temperature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BMP280</a:t>
                      </a:r>
                      <a:endParaRPr>
                        <a:solidFill>
                          <a:schemeClr val="dk1"/>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Measure air, temperature &amp; pressure</a:t>
                      </a:r>
                      <a:endParaRPr/>
                    </a:p>
                  </a:txBody>
                  <a:tcPr marT="91425" marB="91425" marR="91425" marL="91425"/>
                </a:tc>
              </a:tr>
            </a:tbl>
          </a:graphicData>
        </a:graphic>
      </p:graphicFrame>
      <p:pic>
        <p:nvPicPr>
          <p:cNvPr id="550" name="Google Shape;550;p5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556" name="Google Shape;556;p5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57" name="Google Shape;557;p5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Sensor Subsystem Overview</a:t>
            </a:r>
            <a:endParaRPr/>
          </a:p>
        </p:txBody>
      </p:sp>
      <p:sp>
        <p:nvSpPr>
          <p:cNvPr id="558" name="Google Shape;558;p5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559" name="Google Shape;559;p55"/>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560" name="Google Shape;560;p55"/>
          <p:cNvGraphicFramePr/>
          <p:nvPr/>
        </p:nvGraphicFramePr>
        <p:xfrm>
          <a:off x="228600" y="1993050"/>
          <a:ext cx="3000000" cy="3000000"/>
        </p:xfrm>
        <a:graphic>
          <a:graphicData uri="http://schemas.openxmlformats.org/drawingml/2006/table">
            <a:tbl>
              <a:tblPr>
                <a:noFill/>
                <a:tableStyleId>{DEA16444-F34E-4804-BBA8-A53AC711FF5E}</a:tableStyleId>
              </a:tblPr>
              <a:tblGrid>
                <a:gridCol w="2895600"/>
                <a:gridCol w="2895600"/>
                <a:gridCol w="2895600"/>
              </a:tblGrid>
              <a:tr h="381000">
                <a:tc>
                  <a:txBody>
                    <a:bodyPr/>
                    <a:lstStyle/>
                    <a:p>
                      <a:pPr indent="0" lvl="0" marL="0" rtl="0" algn="ctr">
                        <a:spcBef>
                          <a:spcPts val="0"/>
                        </a:spcBef>
                        <a:spcAft>
                          <a:spcPts val="0"/>
                        </a:spcAft>
                        <a:buNone/>
                      </a:pPr>
                      <a:r>
                        <a:rPr b="1" lang="en-US"/>
                        <a:t>Sensor</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Purpose</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Air Pressure</a:t>
                      </a:r>
                      <a:endParaRPr/>
                    </a:p>
                  </a:txBody>
                  <a:tcPr marT="91425" marB="91425" marR="91425" marL="91425"/>
                </a:tc>
                <a:tc>
                  <a:txBody>
                    <a:bodyPr/>
                    <a:lstStyle/>
                    <a:p>
                      <a:pPr indent="0" lvl="0" marL="0" rtl="0" algn="ctr">
                        <a:spcBef>
                          <a:spcPts val="0"/>
                        </a:spcBef>
                        <a:spcAft>
                          <a:spcPts val="0"/>
                        </a:spcAft>
                        <a:buNone/>
                      </a:pPr>
                      <a:r>
                        <a:rPr lang="en-US"/>
                        <a:t>BMP280</a:t>
                      </a:r>
                      <a:endParaRPr/>
                    </a:p>
                  </a:txBody>
                  <a:tcPr marT="91425" marB="91425" marR="91425" marL="91425"/>
                </a:tc>
                <a:tc>
                  <a:txBody>
                    <a:bodyPr/>
                    <a:lstStyle/>
                    <a:p>
                      <a:pPr indent="0" lvl="0" marL="0" rtl="0" algn="ctr">
                        <a:spcBef>
                          <a:spcPts val="0"/>
                        </a:spcBef>
                        <a:spcAft>
                          <a:spcPts val="0"/>
                        </a:spcAft>
                        <a:buNone/>
                      </a:pPr>
                      <a:r>
                        <a:rPr lang="en-US"/>
                        <a:t>Measure air, temperature &amp; pressure</a:t>
                      </a:r>
                      <a:endParaRPr/>
                    </a:p>
                  </a:txBody>
                  <a:tcPr marT="91425" marB="91425" marR="91425" marL="91425"/>
                </a:tc>
              </a:tr>
              <a:tr h="381000">
                <a:tc>
                  <a:txBody>
                    <a:bodyPr/>
                    <a:lstStyle/>
                    <a:p>
                      <a:pPr indent="0" lvl="0" marL="0" rtl="0" algn="ctr">
                        <a:spcBef>
                          <a:spcPts val="0"/>
                        </a:spcBef>
                        <a:spcAft>
                          <a:spcPts val="0"/>
                        </a:spcAft>
                        <a:buNone/>
                      </a:pPr>
                      <a:r>
                        <a:rPr lang="en-US"/>
                        <a:t>Air Temperature</a:t>
                      </a:r>
                      <a:endParaRPr/>
                    </a:p>
                  </a:txBody>
                  <a:tcPr marT="91425" marB="91425" marR="91425" marL="91425"/>
                </a:tc>
                <a:tc>
                  <a:txBody>
                    <a:bodyPr/>
                    <a:lstStyle/>
                    <a:p>
                      <a:pPr indent="0" lvl="0" marL="0" rtl="0" algn="ctr">
                        <a:spcBef>
                          <a:spcPts val="0"/>
                        </a:spcBef>
                        <a:spcAft>
                          <a:spcPts val="0"/>
                        </a:spcAft>
                        <a:buNone/>
                      </a:pPr>
                      <a:r>
                        <a:rPr lang="en-US"/>
                        <a:t>BMP280</a:t>
                      </a:r>
                      <a:endParaRPr/>
                    </a:p>
                  </a:txBody>
                  <a:tcPr marT="91425" marB="91425" marR="91425" marL="91425"/>
                </a:tc>
                <a:tc>
                  <a:txBody>
                    <a:bodyPr/>
                    <a:lstStyle/>
                    <a:p>
                      <a:pPr indent="0" lvl="0" marL="0" rtl="0" algn="ctr">
                        <a:spcBef>
                          <a:spcPts val="0"/>
                        </a:spcBef>
                        <a:spcAft>
                          <a:spcPts val="0"/>
                        </a:spcAft>
                        <a:buNone/>
                      </a:pPr>
                      <a:r>
                        <a:rPr lang="en-US"/>
                        <a:t>Measure air, temperature &amp; pressure</a:t>
                      </a:r>
                      <a:endParaRPr/>
                    </a:p>
                  </a:txBody>
                  <a:tcPr marT="91425" marB="91425" marR="91425" marL="91425"/>
                </a:tc>
              </a:tr>
              <a:tr h="381000">
                <a:tc>
                  <a:txBody>
                    <a:bodyPr/>
                    <a:lstStyle/>
                    <a:p>
                      <a:pPr indent="0" lvl="0" marL="0" rtl="0" algn="ctr">
                        <a:spcBef>
                          <a:spcPts val="0"/>
                        </a:spcBef>
                        <a:spcAft>
                          <a:spcPts val="0"/>
                        </a:spcAft>
                        <a:buNone/>
                      </a:pPr>
                      <a:r>
                        <a:rPr lang="en-US"/>
                        <a:t>Rotation Sensor</a:t>
                      </a:r>
                      <a:endParaRPr/>
                    </a:p>
                  </a:txBody>
                  <a:tcPr marT="91425" marB="91425" marR="91425" marL="91425"/>
                </a:tc>
                <a:tc>
                  <a:txBody>
                    <a:bodyPr/>
                    <a:lstStyle/>
                    <a:p>
                      <a:pPr indent="0" lvl="0" marL="0" rtl="0" algn="ctr">
                        <a:spcBef>
                          <a:spcPts val="0"/>
                        </a:spcBef>
                        <a:spcAft>
                          <a:spcPts val="0"/>
                        </a:spcAft>
                        <a:buNone/>
                      </a:pPr>
                      <a:r>
                        <a:rPr lang="en-US"/>
                        <a:t>MPU9250</a:t>
                      </a:r>
                      <a:endParaRPr/>
                    </a:p>
                  </a:txBody>
                  <a:tcPr marT="91425" marB="91425" marR="91425" marL="91425"/>
                </a:tc>
                <a:tc>
                  <a:txBody>
                    <a:bodyPr/>
                    <a:lstStyle/>
                    <a:p>
                      <a:pPr indent="0" lvl="0" marL="0" rtl="0" algn="ctr">
                        <a:spcBef>
                          <a:spcPts val="0"/>
                        </a:spcBef>
                        <a:spcAft>
                          <a:spcPts val="0"/>
                        </a:spcAft>
                        <a:buNone/>
                      </a:pPr>
                      <a:r>
                        <a:rPr lang="en-US"/>
                        <a:t>Measure rotation </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Voltage Sensor</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Arduino ADC pin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Measure voltage</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Gyroscope</a:t>
                      </a:r>
                      <a:endParaRPr/>
                    </a:p>
                  </a:txBody>
                  <a:tcPr marT="91425" marB="91425" marR="91425" marL="91425"/>
                </a:tc>
                <a:tc>
                  <a:txBody>
                    <a:bodyPr/>
                    <a:lstStyle/>
                    <a:p>
                      <a:pPr indent="0" lvl="0" marL="0" rtl="0" algn="ctr">
                        <a:spcBef>
                          <a:spcPts val="0"/>
                        </a:spcBef>
                        <a:spcAft>
                          <a:spcPts val="0"/>
                        </a:spcAft>
                        <a:buNone/>
                      </a:pPr>
                      <a:r>
                        <a:rPr lang="en-US"/>
                        <a:t>MPU9255</a:t>
                      </a:r>
                      <a:endParaRPr/>
                    </a:p>
                  </a:txBody>
                  <a:tcPr marT="91425" marB="91425" marR="91425" marL="91425"/>
                </a:tc>
                <a:tc>
                  <a:txBody>
                    <a:bodyPr/>
                    <a:lstStyle/>
                    <a:p>
                      <a:pPr indent="0" lvl="0" marL="0" rtl="0" algn="ctr">
                        <a:spcBef>
                          <a:spcPts val="0"/>
                        </a:spcBef>
                        <a:spcAft>
                          <a:spcPts val="0"/>
                        </a:spcAft>
                        <a:buNone/>
                      </a:pPr>
                      <a:r>
                        <a:rPr lang="en-US"/>
                        <a:t>C</a:t>
                      </a:r>
                      <a:r>
                        <a:rPr lang="en-US"/>
                        <a:t>alculate the orientation.</a:t>
                      </a:r>
                      <a:endParaRPr/>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Magnetometer</a:t>
                      </a:r>
                      <a:endParaRPr>
                        <a:solidFill>
                          <a:schemeClr val="dk1"/>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MPU9255</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 Measure magnetic fields in order to orientate the camera.</a:t>
                      </a:r>
                      <a:endParaRPr/>
                    </a:p>
                  </a:txBody>
                  <a:tcPr marT="91425" marB="91425" marR="91425" marL="91425"/>
                </a:tc>
              </a:tr>
            </a:tbl>
          </a:graphicData>
        </a:graphic>
      </p:graphicFrame>
      <p:pic>
        <p:nvPicPr>
          <p:cNvPr id="561" name="Google Shape;561;p55"/>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
        <p:nvSpPr>
          <p:cNvPr id="562" name="Google Shape;562;p55"/>
          <p:cNvSpPr txBox="1"/>
          <p:nvPr/>
        </p:nvSpPr>
        <p:spPr>
          <a:xfrm>
            <a:off x="228600" y="1176675"/>
            <a:ext cx="5805900" cy="554100"/>
          </a:xfrm>
          <a:prstGeom prst="rect">
            <a:avLst/>
          </a:prstGeom>
          <a:noFill/>
          <a:ln>
            <a:noFill/>
          </a:ln>
        </p:spPr>
        <p:txBody>
          <a:bodyPr anchorCtr="0" anchor="t" bIns="91425" lIns="91425" spcFirstLastPara="1" rIns="91425" wrap="square" tIns="91425">
            <a:spAutoFit/>
          </a:bodyPr>
          <a:lstStyle/>
          <a:p>
            <a:pPr indent="0" lvl="0" marL="0" rtl="0" algn="l">
              <a:spcBef>
                <a:spcPts val="480"/>
              </a:spcBef>
              <a:spcAft>
                <a:spcPts val="0"/>
              </a:spcAft>
              <a:buClr>
                <a:schemeClr val="dk1"/>
              </a:buClr>
              <a:buSzPts val="2400"/>
              <a:buFont typeface="Arial"/>
              <a:buNone/>
            </a:pPr>
            <a:r>
              <a:rPr b="1" lang="en-US" sz="2400">
                <a:solidFill>
                  <a:schemeClr val="dk1"/>
                </a:solidFill>
              </a:rPr>
              <a:t>Payload Section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17" name="Google Shape;217;p2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8" name="Google Shape;218;p29"/>
          <p:cNvSpPr txBox="1"/>
          <p:nvPr>
            <p:ph type="title"/>
          </p:nvPr>
        </p:nvSpPr>
        <p:spPr>
          <a:xfrm>
            <a:off x="1485900" y="60425"/>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Presentation Outline </a:t>
            </a:r>
            <a:r>
              <a:rPr lang="en-US"/>
              <a:t>(2 of 2)</a:t>
            </a:r>
            <a:endParaRPr/>
          </a:p>
        </p:txBody>
      </p:sp>
      <p:sp>
        <p:nvSpPr>
          <p:cNvPr id="219" name="Google Shape;219;p2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220" name="Google Shape;220;p2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221" name="Google Shape;221;p29"/>
          <p:cNvGraphicFramePr/>
          <p:nvPr/>
        </p:nvGraphicFramePr>
        <p:xfrm>
          <a:off x="228600" y="1167625"/>
          <a:ext cx="3000000" cy="3000000"/>
        </p:xfrm>
        <a:graphic>
          <a:graphicData uri="http://schemas.openxmlformats.org/drawingml/2006/table">
            <a:tbl>
              <a:tblPr>
                <a:noFill/>
                <a:tableStyleId>{DEA16444-F34E-4804-BBA8-A53AC711FF5E}</a:tableStyleId>
              </a:tblPr>
              <a:tblGrid>
                <a:gridCol w="2854350"/>
                <a:gridCol w="3418000"/>
                <a:gridCol w="2185850"/>
              </a:tblGrid>
              <a:tr h="381000">
                <a:tc>
                  <a:txBody>
                    <a:bodyPr/>
                    <a:lstStyle/>
                    <a:p>
                      <a:pPr indent="0" lvl="0" marL="0" rtl="0" algn="ctr">
                        <a:spcBef>
                          <a:spcPts val="0"/>
                        </a:spcBef>
                        <a:spcAft>
                          <a:spcPts val="0"/>
                        </a:spcAft>
                        <a:buNone/>
                      </a:pPr>
                      <a:r>
                        <a:rPr b="1" lang="en-US"/>
                        <a:t>Contents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Presenter</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Slides</a:t>
                      </a:r>
                      <a:endParaRPr b="1"/>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Electrical Power Subsystem (EPS) Design</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t>Enzo Juarez</a:t>
                      </a:r>
                      <a:endParaRPr/>
                    </a:p>
                    <a:p>
                      <a:pPr indent="0" lvl="0" marL="0" rtl="0" algn="ctr">
                        <a:spcBef>
                          <a:spcPts val="0"/>
                        </a:spcBef>
                        <a:spcAft>
                          <a:spcPts val="0"/>
                        </a:spcAft>
                        <a:buClr>
                          <a:srgbClr val="000000"/>
                        </a:buClr>
                        <a:buSzPts val="1100"/>
                        <a:buFont typeface="Arial"/>
                        <a:buNone/>
                      </a:pPr>
                      <a:r>
                        <a:rPr lang="en-US"/>
                        <a:t>Juan Esteban Yurquina</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ctr">
                        <a:spcBef>
                          <a:spcPts val="0"/>
                        </a:spcBef>
                        <a:spcAft>
                          <a:spcPts val="0"/>
                        </a:spcAft>
                        <a:buNone/>
                      </a:pPr>
                      <a:r>
                        <a:rPr lang="en-US"/>
                        <a:t>Flight Software (FSW) Design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Jorge Royon</a:t>
                      </a:r>
                      <a:endParaRPr>
                        <a:solidFill>
                          <a:schemeClr val="dk1"/>
                        </a:solidFill>
                      </a:endParaRPr>
                    </a:p>
                    <a:p>
                      <a:pPr indent="0" lvl="0" marL="0" rtl="0" algn="ctr">
                        <a:spcBef>
                          <a:spcPts val="0"/>
                        </a:spcBef>
                        <a:spcAft>
                          <a:spcPts val="0"/>
                        </a:spcAft>
                        <a:buClr>
                          <a:schemeClr val="dk1"/>
                        </a:buClr>
                        <a:buSzPts val="1100"/>
                        <a:buFont typeface="Arial"/>
                        <a:buNone/>
                      </a:pPr>
                      <a:r>
                        <a:rPr lang="en-US">
                          <a:solidFill>
                            <a:schemeClr val="dk1"/>
                          </a:solidFill>
                        </a:rPr>
                        <a:t>Enzo Juarez</a:t>
                      </a:r>
                      <a:endParaRPr>
                        <a:solidFill>
                          <a:schemeClr val="dk1"/>
                        </a:solidFill>
                      </a:endParaRPr>
                    </a:p>
                    <a:p>
                      <a:pPr indent="0" lvl="0" marL="0" rtl="0" algn="ctr">
                        <a:spcBef>
                          <a:spcPts val="0"/>
                        </a:spcBef>
                        <a:spcAft>
                          <a:spcPts val="0"/>
                        </a:spcAft>
                        <a:buClr>
                          <a:schemeClr val="dk1"/>
                        </a:buClr>
                        <a:buSzPts val="1100"/>
                        <a:buFont typeface="Arial"/>
                        <a:buNone/>
                      </a:pPr>
                      <a:r>
                        <a:rPr lang="en-US">
                          <a:solidFill>
                            <a:schemeClr val="dk1"/>
                          </a:solidFill>
                        </a:rPr>
                        <a:t>Juan Esteban Yurquina</a:t>
                      </a:r>
                      <a:endParaRPr/>
                    </a:p>
                  </a:txBody>
                  <a:tcPr marT="91425" marB="91425" marR="91425" marL="91425"/>
                </a:tc>
                <a:tc>
                  <a:txBody>
                    <a:bodyPr/>
                    <a:lstStyle/>
                    <a:p>
                      <a:pPr indent="0" lvl="0" marL="0" rtl="0" algn="ctr">
                        <a:spcBef>
                          <a:spcPts val="0"/>
                        </a:spcBef>
                        <a:spcAft>
                          <a:spcPts val="0"/>
                        </a:spcAft>
                        <a:buNone/>
                      </a:pPr>
                      <a:r>
                        <a:t/>
                      </a:r>
                      <a:endParaRPr>
                        <a:solidFill>
                          <a:schemeClr val="dk1"/>
                        </a:solidFill>
                      </a:endParaRPr>
                    </a:p>
                  </a:txBody>
                  <a:tcPr marT="91425" marB="91425" marR="91425" marL="91425"/>
                </a:tc>
              </a:tr>
              <a:tr h="381000">
                <a:tc>
                  <a:txBody>
                    <a:bodyPr/>
                    <a:lstStyle/>
                    <a:p>
                      <a:pPr indent="0" lvl="0" marL="0" rtl="0" algn="ctr">
                        <a:spcBef>
                          <a:spcPts val="0"/>
                        </a:spcBef>
                        <a:spcAft>
                          <a:spcPts val="0"/>
                        </a:spcAft>
                        <a:buNone/>
                      </a:pPr>
                      <a:r>
                        <a:rPr lang="en-US"/>
                        <a:t>Ground Control System (GCS) Design</a:t>
                      </a:r>
                      <a:endParaRPr/>
                    </a:p>
                  </a:txBody>
                  <a:tcPr marT="91425" marB="91425" marR="91425" marL="91425"/>
                </a:tc>
                <a:tc>
                  <a:txBody>
                    <a:bodyPr/>
                    <a:lstStyle/>
                    <a:p>
                      <a:pPr indent="0" lvl="0" marL="0" rtl="0" algn="ctr">
                        <a:spcBef>
                          <a:spcPts val="0"/>
                        </a:spcBef>
                        <a:spcAft>
                          <a:spcPts val="0"/>
                        </a:spcAft>
                        <a:buNone/>
                      </a:pPr>
                      <a:r>
                        <a:rPr lang="en-US">
                          <a:solidFill>
                            <a:srgbClr val="000000"/>
                          </a:solidFill>
                        </a:rPr>
                        <a:t>Ivan Maccio</a:t>
                      </a:r>
                      <a:endParaRPr>
                        <a:solidFill>
                          <a:srgbClr val="000000"/>
                        </a:solidFill>
                      </a:endParaRPr>
                    </a:p>
                    <a:p>
                      <a:pPr indent="0" lvl="0" marL="0" rtl="0" algn="ctr">
                        <a:spcBef>
                          <a:spcPts val="0"/>
                        </a:spcBef>
                        <a:spcAft>
                          <a:spcPts val="0"/>
                        </a:spcAft>
                        <a:buNone/>
                      </a:pPr>
                      <a:r>
                        <a:rPr lang="en-US"/>
                        <a:t>Mateo Figallo</a:t>
                      </a:r>
                      <a:endParaRPr/>
                    </a:p>
                  </a:txBody>
                  <a:tcPr marT="91425" marB="91425" marR="91425" marL="91425"/>
                </a:tc>
                <a:tc>
                  <a:txBody>
                    <a:bodyPr/>
                    <a:lstStyle/>
                    <a:p>
                      <a:pPr indent="0" lvl="0" marL="0" rtl="0" algn="ctr">
                        <a:spcBef>
                          <a:spcPts val="0"/>
                        </a:spcBef>
                        <a:spcAft>
                          <a:spcPts val="0"/>
                        </a:spcAft>
                        <a:buNone/>
                      </a:pPr>
                      <a:r>
                        <a:t/>
                      </a:r>
                      <a:endParaRPr>
                        <a:solidFill>
                          <a:srgbClr val="000000"/>
                        </a:solidFill>
                      </a:endParaRPr>
                    </a:p>
                  </a:txBody>
                  <a:tcPr marT="91425" marB="91425" marR="91425" marL="91425"/>
                </a:tc>
              </a:tr>
              <a:tr h="307400">
                <a:tc>
                  <a:txBody>
                    <a:bodyPr/>
                    <a:lstStyle/>
                    <a:p>
                      <a:pPr indent="0" lvl="0" marL="0" rtl="0" algn="ctr">
                        <a:spcBef>
                          <a:spcPts val="0"/>
                        </a:spcBef>
                        <a:spcAft>
                          <a:spcPts val="0"/>
                        </a:spcAft>
                        <a:buNone/>
                      </a:pPr>
                      <a:r>
                        <a:rPr lang="en-US"/>
                        <a:t>Cansat Integration and Test</a:t>
                      </a:r>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US">
                          <a:solidFill>
                            <a:srgbClr val="000000"/>
                          </a:solidFill>
                        </a:rPr>
                        <a:t>Ivan Maccio</a:t>
                      </a:r>
                      <a:endParaRPr>
                        <a:solidFill>
                          <a:srgbClr val="000000"/>
                        </a:solidFill>
                      </a:endParaRPr>
                    </a:p>
                    <a:p>
                      <a:pPr indent="0" lvl="0" marL="0" rtl="0" algn="ctr">
                        <a:spcBef>
                          <a:spcPts val="0"/>
                        </a:spcBef>
                        <a:spcAft>
                          <a:spcPts val="0"/>
                        </a:spcAft>
                        <a:buClr>
                          <a:srgbClr val="000000"/>
                        </a:buClr>
                        <a:buSzPts val="1100"/>
                        <a:buFont typeface="Arial"/>
                        <a:buNone/>
                      </a:pPr>
                      <a:r>
                        <a:rPr lang="en-US"/>
                        <a:t>Mateo Figallo</a:t>
                      </a:r>
                      <a:endParaRPr/>
                    </a:p>
                  </a:txBody>
                  <a:tcPr marT="91425" marB="91425" marR="91425" marL="91425"/>
                </a:tc>
                <a:tc>
                  <a:txBody>
                    <a:bodyPr/>
                    <a:lstStyle/>
                    <a:p>
                      <a:pPr indent="0" lvl="0" marL="0" rtl="0" algn="ctr">
                        <a:spcBef>
                          <a:spcPts val="0"/>
                        </a:spcBef>
                        <a:spcAft>
                          <a:spcPts val="0"/>
                        </a:spcAft>
                        <a:buNone/>
                      </a:pPr>
                      <a:r>
                        <a:t/>
                      </a:r>
                      <a:endParaRPr>
                        <a:solidFill>
                          <a:srgbClr val="000000"/>
                        </a:solidFill>
                      </a:endParaRPr>
                    </a:p>
                  </a:txBody>
                  <a:tcPr marT="91425" marB="91425" marR="91425" marL="91425"/>
                </a:tc>
              </a:tr>
            </a:tbl>
          </a:graphicData>
        </a:graphic>
      </p:graphicFrame>
      <p:pic>
        <p:nvPicPr>
          <p:cNvPr id="222" name="Google Shape;222;p29"/>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568" name="Google Shape;568;p5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69" name="Google Shape;569;p56"/>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Air Pressure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570" name="Google Shape;570;p5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en-US" sz="1600"/>
              <a:t>• </a:t>
            </a:r>
            <a:r>
              <a:rPr lang="en-US" sz="1600"/>
              <a:t>Selected Air Pressure Sensor: Waveshare 10DOF IMU with</a:t>
            </a:r>
            <a:endParaRPr sz="1600"/>
          </a:p>
          <a:p>
            <a:pPr indent="0" lvl="0" marL="0" marR="0" rtl="0" algn="l">
              <a:lnSpc>
                <a:spcPct val="100000"/>
              </a:lnSpc>
              <a:spcBef>
                <a:spcPts val="0"/>
              </a:spcBef>
              <a:spcAft>
                <a:spcPts val="0"/>
              </a:spcAft>
              <a:buClr>
                <a:schemeClr val="dk1"/>
              </a:buClr>
              <a:buSzPts val="1100"/>
              <a:buFont typeface="Arial"/>
              <a:buNone/>
            </a:pPr>
            <a:r>
              <a:rPr lang="en-US" sz="1600"/>
              <a:t>bmp280.</a:t>
            </a:r>
            <a:endParaRPr sz="1600"/>
          </a:p>
          <a:p>
            <a:pPr indent="0" lvl="0" marL="0" marR="0" rtl="0" algn="l">
              <a:lnSpc>
                <a:spcPct val="100000"/>
              </a:lnSpc>
              <a:spcBef>
                <a:spcPts val="0"/>
              </a:spcBef>
              <a:spcAft>
                <a:spcPts val="0"/>
              </a:spcAft>
              <a:buClr>
                <a:schemeClr val="dk1"/>
              </a:buClr>
              <a:buSzPts val="1100"/>
              <a:buFont typeface="Arial"/>
              <a:buNone/>
            </a:pPr>
            <a:r>
              <a:rPr lang="en-US" sz="1600"/>
              <a:t>• Considering 1 hPa, high measurement accuracy .</a:t>
            </a:r>
            <a:endParaRPr sz="1600"/>
          </a:p>
          <a:p>
            <a:pPr indent="0" lvl="0" marL="0" marR="0" rtl="0" algn="l">
              <a:lnSpc>
                <a:spcPct val="100000"/>
              </a:lnSpc>
              <a:spcBef>
                <a:spcPts val="0"/>
              </a:spcBef>
              <a:spcAft>
                <a:spcPts val="0"/>
              </a:spcAft>
              <a:buClr>
                <a:schemeClr val="dk1"/>
              </a:buClr>
              <a:buSzPts val="1100"/>
              <a:buFont typeface="Arial"/>
              <a:buNone/>
            </a:pPr>
            <a:r>
              <a:rPr lang="en-US" sz="1600"/>
              <a:t>• Wide range for healthy measurement.</a:t>
            </a:r>
            <a:endParaRPr sz="1600"/>
          </a:p>
          <a:p>
            <a:pPr indent="0" lvl="0" marL="0" marR="0" rtl="0" algn="l">
              <a:lnSpc>
                <a:spcPct val="100000"/>
              </a:lnSpc>
              <a:spcBef>
                <a:spcPts val="0"/>
              </a:spcBef>
              <a:spcAft>
                <a:spcPts val="0"/>
              </a:spcAft>
              <a:buClr>
                <a:schemeClr val="dk1"/>
              </a:buClr>
              <a:buSzPts val="1100"/>
              <a:buFont typeface="Arial"/>
              <a:buNone/>
            </a:pPr>
            <a:r>
              <a:rPr lang="en-US" sz="1600"/>
              <a:t>• Easy to access and useful library.</a:t>
            </a:r>
            <a:endParaRPr sz="1600"/>
          </a:p>
          <a:p>
            <a:pPr indent="0" lvl="0" marL="0" marR="0" rtl="0" algn="l">
              <a:lnSpc>
                <a:spcPct val="100000"/>
              </a:lnSpc>
              <a:spcBef>
                <a:spcPts val="0"/>
              </a:spcBef>
              <a:spcAft>
                <a:spcPts val="0"/>
              </a:spcAft>
              <a:buClr>
                <a:schemeClr val="dk1"/>
              </a:buClr>
              <a:buSzPts val="1100"/>
              <a:buFont typeface="Arial"/>
              <a:buNone/>
            </a:pPr>
            <a:r>
              <a:rPr lang="en-US" sz="1600"/>
              <a:t>• One small board that save cost for the price of three sensors.</a:t>
            </a:r>
            <a:endParaRPr sz="1600"/>
          </a:p>
          <a:p>
            <a:pPr indent="0" lvl="0" marL="0" marR="0" rtl="0" algn="l">
              <a:lnSpc>
                <a:spcPct val="100000"/>
              </a:lnSpc>
              <a:spcBef>
                <a:spcPts val="0"/>
              </a:spcBef>
              <a:spcAft>
                <a:spcPts val="0"/>
              </a:spcAft>
              <a:buClr>
                <a:schemeClr val="dk1"/>
              </a:buClr>
              <a:buSzPts val="1100"/>
              <a:buFont typeface="Arial"/>
              <a:buNone/>
            </a:pPr>
            <a:r>
              <a:rPr lang="en-US" sz="1600"/>
              <a:t>• Small size.</a:t>
            </a:r>
            <a:endParaRPr sz="1600"/>
          </a:p>
          <a:p>
            <a:pPr indent="0" lvl="0" marL="0" marR="0" rtl="0" algn="l">
              <a:lnSpc>
                <a:spcPct val="100000"/>
              </a:lnSpc>
              <a:spcBef>
                <a:spcPts val="0"/>
              </a:spcBef>
              <a:spcAft>
                <a:spcPts val="0"/>
              </a:spcAft>
              <a:buClr>
                <a:schemeClr val="dk1"/>
              </a:buClr>
              <a:buSzPts val="2400"/>
              <a:buFont typeface="Arial"/>
              <a:buNone/>
            </a:pPr>
            <a:r>
              <a:t/>
            </a:r>
            <a:endParaRPr sz="1200"/>
          </a:p>
          <a:p>
            <a:pPr indent="0" lvl="0" marL="0" marR="0" rtl="0" algn="l">
              <a:lnSpc>
                <a:spcPct val="100000"/>
              </a:lnSpc>
              <a:spcBef>
                <a:spcPts val="0"/>
              </a:spcBef>
              <a:spcAft>
                <a:spcPts val="0"/>
              </a:spcAft>
              <a:buClr>
                <a:schemeClr val="dk1"/>
              </a:buClr>
              <a:buSzPts val="2400"/>
              <a:buFont typeface="Arial"/>
              <a:buNone/>
            </a:pPr>
            <a:r>
              <a:t/>
            </a:r>
            <a:endParaRPr/>
          </a:p>
        </p:txBody>
      </p:sp>
      <p:sp>
        <p:nvSpPr>
          <p:cNvPr id="571" name="Google Shape;571;p56"/>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572" name="Google Shape;572;p5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573" name="Google Shape;573;p56"/>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231225"/>
                <a:gridCol w="1231225"/>
                <a:gridCol w="1231225"/>
                <a:gridCol w="1231225"/>
                <a:gridCol w="1231225"/>
                <a:gridCol w="1231225"/>
                <a:gridCol w="123122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RANGE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BME280</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I2c</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300</a:t>
                      </a:r>
                      <a:endParaRPr/>
                    </a:p>
                    <a:p>
                      <a:pPr indent="0" lvl="0" marL="0" rtl="0" algn="ctr">
                        <a:spcBef>
                          <a:spcPts val="0"/>
                        </a:spcBef>
                        <a:spcAft>
                          <a:spcPts val="0"/>
                        </a:spcAft>
                        <a:buNone/>
                      </a:pPr>
                      <a:r>
                        <a:rPr lang="en-US"/>
                        <a:t>hPa /</a:t>
                      </a:r>
                      <a:endParaRPr/>
                    </a:p>
                    <a:p>
                      <a:pPr indent="0" lvl="0" marL="0" rtl="0" algn="ctr">
                        <a:spcBef>
                          <a:spcPts val="0"/>
                        </a:spcBef>
                        <a:spcAft>
                          <a:spcPts val="0"/>
                        </a:spcAft>
                        <a:buNone/>
                      </a:pPr>
                      <a:r>
                        <a:rPr lang="en-US"/>
                        <a:t>1100 hPa</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a:t>
                      </a:r>
                      <a:endParaRPr/>
                    </a:p>
                    <a:p>
                      <a:pPr indent="0" lvl="0" marL="0" rtl="0" algn="ctr">
                        <a:spcBef>
                          <a:spcPts val="0"/>
                        </a:spcBef>
                        <a:spcAft>
                          <a:spcPts val="0"/>
                        </a:spcAft>
                        <a:buNone/>
                      </a:pPr>
                      <a:r>
                        <a:rPr lang="en-US"/>
                        <a:t>1 hPa</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14 mm x</a:t>
                      </a:r>
                      <a:endParaRPr/>
                    </a:p>
                    <a:p>
                      <a:pPr indent="0" lvl="0" marL="0" rtl="0" algn="ctr">
                        <a:spcBef>
                          <a:spcPts val="0"/>
                        </a:spcBef>
                        <a:spcAft>
                          <a:spcPts val="0"/>
                        </a:spcAft>
                        <a:buNone/>
                      </a:pPr>
                      <a:r>
                        <a:rPr lang="en-US"/>
                        <a:t>12 mm x</a:t>
                      </a:r>
                      <a:endParaRPr/>
                    </a:p>
                    <a:p>
                      <a:pPr indent="0" lvl="0" marL="0" rtl="0" algn="ctr">
                        <a:spcBef>
                          <a:spcPts val="0"/>
                        </a:spcBef>
                        <a:spcAft>
                          <a:spcPts val="0"/>
                        </a:spcAft>
                        <a:buNone/>
                      </a:pPr>
                      <a:r>
                        <a:rPr lang="en-US"/>
                        <a:t>2 mm</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0.9gr</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$8.99</a:t>
                      </a:r>
                      <a:endParaRPr/>
                    </a:p>
                  </a:txBody>
                  <a:tcPr marT="91425" marB="91425" marR="91425" marL="91425">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solidFill>
                            <a:srgbClr val="FF0000"/>
                          </a:solidFill>
                        </a:rPr>
                        <a:t>Waveshare 10 DOF IMU</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I2c</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300</a:t>
                      </a:r>
                      <a:endParaRPr>
                        <a:solidFill>
                          <a:srgbClr val="FF0000"/>
                        </a:solidFill>
                      </a:endParaRPr>
                    </a:p>
                    <a:p>
                      <a:pPr indent="0" lvl="0" marL="0" rtl="0" algn="ctr">
                        <a:spcBef>
                          <a:spcPts val="0"/>
                        </a:spcBef>
                        <a:spcAft>
                          <a:spcPts val="0"/>
                        </a:spcAft>
                        <a:buNone/>
                      </a:pPr>
                      <a:r>
                        <a:rPr lang="en-US">
                          <a:solidFill>
                            <a:srgbClr val="FF0000"/>
                          </a:solidFill>
                        </a:rPr>
                        <a:t>hPa /</a:t>
                      </a:r>
                      <a:endParaRPr>
                        <a:solidFill>
                          <a:srgbClr val="FF0000"/>
                        </a:solidFill>
                      </a:endParaRPr>
                    </a:p>
                    <a:p>
                      <a:pPr indent="0" lvl="0" marL="0" rtl="0" algn="ctr">
                        <a:spcBef>
                          <a:spcPts val="0"/>
                        </a:spcBef>
                        <a:spcAft>
                          <a:spcPts val="0"/>
                        </a:spcAft>
                        <a:buNone/>
                      </a:pPr>
                      <a:r>
                        <a:rPr lang="en-US">
                          <a:solidFill>
                            <a:srgbClr val="FF0000"/>
                          </a:solidFill>
                        </a:rPr>
                        <a:t>1100 hPa</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a:t>
                      </a:r>
                      <a:endParaRPr>
                        <a:solidFill>
                          <a:srgbClr val="FF0000"/>
                        </a:solidFill>
                      </a:endParaRPr>
                    </a:p>
                    <a:p>
                      <a:pPr indent="0" lvl="0" marL="0" rtl="0" algn="ctr">
                        <a:spcBef>
                          <a:spcPts val="0"/>
                        </a:spcBef>
                        <a:spcAft>
                          <a:spcPts val="0"/>
                        </a:spcAft>
                        <a:buNone/>
                      </a:pPr>
                      <a:r>
                        <a:rPr lang="en-US">
                          <a:solidFill>
                            <a:srgbClr val="FF0000"/>
                          </a:solidFill>
                        </a:rPr>
                        <a:t>1 hPa</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31.2 mm x</a:t>
                      </a:r>
                      <a:endParaRPr>
                        <a:solidFill>
                          <a:srgbClr val="FF0000"/>
                        </a:solidFill>
                      </a:endParaRPr>
                    </a:p>
                    <a:p>
                      <a:pPr indent="0" lvl="0" marL="0" rtl="0" algn="ctr">
                        <a:spcBef>
                          <a:spcPts val="0"/>
                        </a:spcBef>
                        <a:spcAft>
                          <a:spcPts val="0"/>
                        </a:spcAft>
                        <a:buNone/>
                      </a:pPr>
                      <a:r>
                        <a:rPr lang="en-US">
                          <a:solidFill>
                            <a:srgbClr val="FF0000"/>
                          </a:solidFill>
                        </a:rPr>
                        <a:t>17 mm x</a:t>
                      </a:r>
                      <a:endParaRPr>
                        <a:solidFill>
                          <a:srgbClr val="FF0000"/>
                        </a:solidFill>
                      </a:endParaRPr>
                    </a:p>
                    <a:p>
                      <a:pPr indent="0" lvl="0" marL="0" rtl="0" algn="ctr">
                        <a:spcBef>
                          <a:spcPts val="0"/>
                        </a:spcBef>
                        <a:spcAft>
                          <a:spcPts val="0"/>
                        </a:spcAft>
                        <a:buNone/>
                      </a:pPr>
                      <a:r>
                        <a:rPr lang="en-US">
                          <a:solidFill>
                            <a:srgbClr val="FF0000"/>
                          </a:solidFill>
                        </a:rPr>
                        <a:t>3 mm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2gr</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$17.99</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574" name="Google Shape;574;p56"/>
          <p:cNvPicPr preferRelativeResize="0"/>
          <p:nvPr/>
        </p:nvPicPr>
        <p:blipFill>
          <a:blip r:embed="rId4">
            <a:alphaModFix/>
          </a:blip>
          <a:stretch>
            <a:fillRect/>
          </a:stretch>
        </p:blipFill>
        <p:spPr>
          <a:xfrm>
            <a:off x="6128731" y="3757999"/>
            <a:ext cx="2875668" cy="1442487"/>
          </a:xfrm>
          <a:prstGeom prst="rect">
            <a:avLst/>
          </a:prstGeom>
          <a:noFill/>
          <a:ln>
            <a:noFill/>
          </a:ln>
        </p:spPr>
      </p:pic>
      <p:pic>
        <p:nvPicPr>
          <p:cNvPr id="575" name="Google Shape;575;p56"/>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581" name="Google Shape;581;p5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82" name="Google Shape;582;p5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GPS</a:t>
            </a:r>
            <a:r>
              <a:rPr b="1" i="0" lang="en-US" sz="2400" u="none" cap="none" strike="noStrike">
                <a:solidFill>
                  <a:schemeClr val="accent2"/>
                </a:solidFill>
                <a:latin typeface="Arial"/>
                <a:ea typeface="Arial"/>
                <a:cs typeface="Arial"/>
                <a:sym typeface="Arial"/>
              </a:rPr>
              <a:t>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583" name="Google Shape;583;p5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584" name="Google Shape;584;p5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585" name="Google Shape;585;p5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86" name="Google Shape;586;p5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en-US" sz="1600"/>
              <a:t>Selected GPS Sensor: Adafruit Ultimate GPS</a:t>
            </a:r>
            <a:endParaRPr sz="1600"/>
          </a:p>
          <a:p>
            <a:pPr indent="0" lvl="0" marL="0" marR="0" rtl="0" algn="l">
              <a:lnSpc>
                <a:spcPct val="100000"/>
              </a:lnSpc>
              <a:spcBef>
                <a:spcPts val="0"/>
              </a:spcBef>
              <a:spcAft>
                <a:spcPts val="0"/>
              </a:spcAft>
              <a:buClr>
                <a:schemeClr val="dk1"/>
              </a:buClr>
              <a:buSzPts val="1100"/>
              <a:buFont typeface="Arial"/>
              <a:buNone/>
            </a:pPr>
            <a:r>
              <a:rPr lang="en-US" sz="1600"/>
              <a:t>•Considering its affordable cost, satisfies high</a:t>
            </a:r>
            <a:endParaRPr sz="1600"/>
          </a:p>
          <a:p>
            <a:pPr indent="0" lvl="0" marL="0" marR="0" rtl="0" algn="l">
              <a:lnSpc>
                <a:spcPct val="100000"/>
              </a:lnSpc>
              <a:spcBef>
                <a:spcPts val="0"/>
              </a:spcBef>
              <a:spcAft>
                <a:spcPts val="0"/>
              </a:spcAft>
              <a:buClr>
                <a:schemeClr val="dk1"/>
              </a:buClr>
              <a:buSzPts val="1100"/>
              <a:buFont typeface="Arial"/>
              <a:buNone/>
            </a:pPr>
            <a:r>
              <a:rPr lang="en-US" sz="1600"/>
              <a:t>position accuracy as 1.8 meter.</a:t>
            </a:r>
            <a:endParaRPr sz="1600"/>
          </a:p>
          <a:p>
            <a:pPr indent="0" lvl="0" marL="0" marR="0" rtl="0" algn="l">
              <a:lnSpc>
                <a:spcPct val="100000"/>
              </a:lnSpc>
              <a:spcBef>
                <a:spcPts val="0"/>
              </a:spcBef>
              <a:spcAft>
                <a:spcPts val="0"/>
              </a:spcAft>
              <a:buClr>
                <a:schemeClr val="dk1"/>
              </a:buClr>
              <a:buSzPts val="1100"/>
              <a:buFont typeface="Arial"/>
              <a:buNone/>
            </a:pPr>
            <a:r>
              <a:rPr lang="en-US" sz="1600"/>
              <a:t>•Antenna of Adafruit Ultimate GPS is onboard,</a:t>
            </a:r>
            <a:endParaRPr sz="1600"/>
          </a:p>
          <a:p>
            <a:pPr indent="0" lvl="0" marL="0" marR="0" rtl="0" algn="l">
              <a:lnSpc>
                <a:spcPct val="100000"/>
              </a:lnSpc>
              <a:spcBef>
                <a:spcPts val="0"/>
              </a:spcBef>
              <a:spcAft>
                <a:spcPts val="0"/>
              </a:spcAft>
              <a:buClr>
                <a:schemeClr val="dk1"/>
              </a:buClr>
              <a:buSzPts val="1100"/>
              <a:buFont typeface="Arial"/>
              <a:buNone/>
            </a:pPr>
            <a:r>
              <a:rPr lang="en-US" sz="1600"/>
              <a:t>so it is useful in terms of volume.</a:t>
            </a:r>
            <a:endParaRPr sz="1600"/>
          </a:p>
          <a:p>
            <a:pPr indent="0" lvl="0" marL="0" marR="0" rtl="0" algn="l">
              <a:lnSpc>
                <a:spcPct val="100000"/>
              </a:lnSpc>
              <a:spcBef>
                <a:spcPts val="0"/>
              </a:spcBef>
              <a:spcAft>
                <a:spcPts val="0"/>
              </a:spcAft>
              <a:buClr>
                <a:schemeClr val="dk1"/>
              </a:buClr>
              <a:buSzPts val="1100"/>
              <a:buFont typeface="Arial"/>
              <a:buNone/>
            </a:pPr>
            <a:r>
              <a:rPr lang="en-US" sz="1600"/>
              <a:t>•According to other projects experiences ,</a:t>
            </a:r>
            <a:endParaRPr sz="1600"/>
          </a:p>
          <a:p>
            <a:pPr indent="0" lvl="0" marL="0" marR="0" rtl="0" algn="l">
              <a:lnSpc>
                <a:spcPct val="100000"/>
              </a:lnSpc>
              <a:spcBef>
                <a:spcPts val="0"/>
              </a:spcBef>
              <a:spcAft>
                <a:spcPts val="0"/>
              </a:spcAft>
              <a:buClr>
                <a:schemeClr val="dk1"/>
              </a:buClr>
              <a:buSzPts val="1100"/>
              <a:buFont typeface="Arial"/>
              <a:buNone/>
            </a:pPr>
            <a:r>
              <a:rPr lang="en-US" sz="1600"/>
              <a:t>Adafruit Ultimate GPS works stable.</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2400"/>
              <a:buFont typeface="Arial"/>
              <a:buNone/>
            </a:pPr>
            <a:r>
              <a:t/>
            </a:r>
            <a:endParaRPr sz="1200"/>
          </a:p>
          <a:p>
            <a:pPr indent="0" lvl="0" marL="0" marR="0" rtl="0" algn="l">
              <a:lnSpc>
                <a:spcPct val="100000"/>
              </a:lnSpc>
              <a:spcBef>
                <a:spcPts val="0"/>
              </a:spcBef>
              <a:spcAft>
                <a:spcPts val="0"/>
              </a:spcAft>
              <a:buClr>
                <a:schemeClr val="dk1"/>
              </a:buClr>
              <a:buSzPts val="2400"/>
              <a:buFont typeface="Arial"/>
              <a:buNone/>
            </a:pPr>
            <a:r>
              <a:t/>
            </a:r>
            <a:endParaRPr/>
          </a:p>
        </p:txBody>
      </p:sp>
      <p:graphicFrame>
        <p:nvGraphicFramePr>
          <p:cNvPr id="587" name="Google Shape;587;p57"/>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442125"/>
                <a:gridCol w="1442125"/>
                <a:gridCol w="1442125"/>
                <a:gridCol w="1442125"/>
                <a:gridCol w="1442125"/>
                <a:gridCol w="1442125"/>
              </a:tblGrid>
              <a:tr h="3962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1036300">
                <a:tc>
                  <a:txBody>
                    <a:bodyPr/>
                    <a:lstStyle/>
                    <a:p>
                      <a:pPr indent="0" lvl="0" marL="0" rtl="0" algn="ctr">
                        <a:spcBef>
                          <a:spcPts val="0"/>
                        </a:spcBef>
                        <a:spcAft>
                          <a:spcPts val="0"/>
                        </a:spcAft>
                        <a:buNone/>
                      </a:pPr>
                      <a:r>
                        <a:rPr lang="en-US"/>
                        <a:t>GPS NEO-6M</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UART/USB/SPI</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 2m</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27.6 mm x</a:t>
                      </a:r>
                      <a:endParaRPr/>
                    </a:p>
                    <a:p>
                      <a:pPr indent="0" lvl="0" marL="0" rtl="0" algn="ctr">
                        <a:spcBef>
                          <a:spcPts val="0"/>
                        </a:spcBef>
                        <a:spcAft>
                          <a:spcPts val="0"/>
                        </a:spcAft>
                        <a:buNone/>
                      </a:pPr>
                      <a:r>
                        <a:rPr lang="en-US"/>
                        <a:t>26.6 mm x</a:t>
                      </a:r>
                      <a:endParaRPr/>
                    </a:p>
                    <a:p>
                      <a:pPr indent="0" lvl="0" marL="0" rtl="0" algn="ctr">
                        <a:spcBef>
                          <a:spcPts val="0"/>
                        </a:spcBef>
                        <a:spcAft>
                          <a:spcPts val="0"/>
                        </a:spcAft>
                        <a:buNone/>
                      </a:pPr>
                      <a:r>
                        <a:rPr lang="en-US"/>
                        <a:t>6.5 mm</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9g</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$12.99</a:t>
                      </a:r>
                      <a:endParaRPr/>
                    </a:p>
                  </a:txBody>
                  <a:tcPr marT="91425" marB="91425" marR="91425" marL="91425">
                    <a:lnB cap="flat" cmpd="sng" w="9525">
                      <a:solidFill>
                        <a:srgbClr val="FF0000"/>
                      </a:solidFill>
                      <a:prstDash val="solid"/>
                      <a:round/>
                      <a:headEnd len="sm" w="sm" type="none"/>
                      <a:tailEnd len="sm" w="sm" type="none"/>
                    </a:lnB>
                  </a:tcPr>
                </a:tc>
              </a:tr>
              <a:tr h="1036300">
                <a:tc>
                  <a:txBody>
                    <a:bodyPr/>
                    <a:lstStyle/>
                    <a:p>
                      <a:pPr indent="0" lvl="0" marL="0" rtl="0" algn="ctr">
                        <a:spcBef>
                          <a:spcPts val="0"/>
                        </a:spcBef>
                        <a:spcAft>
                          <a:spcPts val="0"/>
                        </a:spcAft>
                        <a:buClr>
                          <a:schemeClr val="dk1"/>
                        </a:buClr>
                        <a:buSzPts val="1100"/>
                        <a:buFont typeface="Arial"/>
                        <a:buNone/>
                      </a:pPr>
                      <a:r>
                        <a:rPr lang="en-US">
                          <a:solidFill>
                            <a:srgbClr val="FF0000"/>
                          </a:solidFill>
                        </a:rPr>
                        <a:t>Adafruit</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Ultimate GPS</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UART</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1.8 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25 mm x</a:t>
                      </a:r>
                      <a:endParaRPr>
                        <a:solidFill>
                          <a:srgbClr val="FF0000"/>
                        </a:solidFill>
                      </a:endParaRPr>
                    </a:p>
                    <a:p>
                      <a:pPr indent="0" lvl="0" marL="0" rtl="0" algn="ctr">
                        <a:spcBef>
                          <a:spcPts val="0"/>
                        </a:spcBef>
                        <a:spcAft>
                          <a:spcPts val="0"/>
                        </a:spcAft>
                        <a:buNone/>
                      </a:pPr>
                      <a:r>
                        <a:rPr lang="en-US">
                          <a:solidFill>
                            <a:srgbClr val="FF0000"/>
                          </a:solidFill>
                        </a:rPr>
                        <a:t>35 mm x</a:t>
                      </a:r>
                      <a:endParaRPr>
                        <a:solidFill>
                          <a:srgbClr val="FF0000"/>
                        </a:solidFill>
                      </a:endParaRPr>
                    </a:p>
                    <a:p>
                      <a:pPr indent="0" lvl="0" marL="0" rtl="0" algn="ctr">
                        <a:spcBef>
                          <a:spcPts val="0"/>
                        </a:spcBef>
                        <a:spcAft>
                          <a:spcPts val="0"/>
                        </a:spcAft>
                        <a:buNone/>
                      </a:pPr>
                      <a:r>
                        <a:rPr lang="en-US">
                          <a:solidFill>
                            <a:srgbClr val="FF0000"/>
                          </a:solidFill>
                        </a:rPr>
                        <a:t>6.5 mm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8,5g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$39.95</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588" name="Google Shape;588;p57"/>
          <p:cNvPicPr preferRelativeResize="0"/>
          <p:nvPr/>
        </p:nvPicPr>
        <p:blipFill>
          <a:blip r:embed="rId4">
            <a:alphaModFix/>
          </a:blip>
          <a:stretch>
            <a:fillRect/>
          </a:stretch>
        </p:blipFill>
        <p:spPr>
          <a:xfrm>
            <a:off x="5403900" y="3762150"/>
            <a:ext cx="2597100" cy="2372150"/>
          </a:xfrm>
          <a:prstGeom prst="rect">
            <a:avLst/>
          </a:prstGeom>
          <a:noFill/>
          <a:ln>
            <a:noFill/>
          </a:ln>
        </p:spPr>
      </p:pic>
      <p:pic>
        <p:nvPicPr>
          <p:cNvPr id="589" name="Google Shape;589;p57"/>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595" name="Google Shape;595;p5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96" name="Google Shape;596;p5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Battery</a:t>
            </a:r>
            <a:r>
              <a:rPr b="1" i="0" lang="en-US" sz="2400" u="none" cap="none" strike="noStrike">
                <a:solidFill>
                  <a:schemeClr val="accent2"/>
                </a:solidFill>
                <a:latin typeface="Arial"/>
                <a:ea typeface="Arial"/>
                <a:cs typeface="Arial"/>
                <a:sym typeface="Arial"/>
              </a:rPr>
              <a:t> Voltage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597" name="Google Shape;597;p5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598" name="Google Shape;598;p58"/>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599" name="Google Shape;599;p5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00" name="Google Shape;600;p58"/>
          <p:cNvSpPr txBox="1"/>
          <p:nvPr>
            <p:ph idx="1" type="body"/>
          </p:nvPr>
        </p:nvSpPr>
        <p:spPr>
          <a:xfrm>
            <a:off x="228600" y="1096963"/>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t>
            </a:r>
            <a:endParaRPr b="1" i="0" sz="2400" u="none" cap="none" strike="noStrike">
              <a:solidFill>
                <a:schemeClr val="dk1"/>
              </a:solidFill>
              <a:latin typeface="Arial"/>
              <a:ea typeface="Arial"/>
              <a:cs typeface="Arial"/>
              <a:sym typeface="Arial"/>
            </a:endParaRPr>
          </a:p>
        </p:txBody>
      </p:sp>
      <p:sp>
        <p:nvSpPr>
          <p:cNvPr id="601" name="Google Shape;601;p5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en-US" sz="1600"/>
              <a:t>Selected Voltage Sensor: Arduino analog pin</a:t>
            </a:r>
            <a:endParaRPr sz="1600"/>
          </a:p>
          <a:p>
            <a:pPr indent="0" lvl="0" marL="0" marR="0" rtl="0" algn="l">
              <a:lnSpc>
                <a:spcPct val="100000"/>
              </a:lnSpc>
              <a:spcBef>
                <a:spcPts val="0"/>
              </a:spcBef>
              <a:spcAft>
                <a:spcPts val="0"/>
              </a:spcAft>
              <a:buClr>
                <a:schemeClr val="dk1"/>
              </a:buClr>
              <a:buSzPts val="1100"/>
              <a:buFont typeface="Arial"/>
              <a:buNone/>
            </a:pPr>
            <a:r>
              <a:rPr lang="en-US" sz="1600"/>
              <a:t>•Considering it comes with the controlling</a:t>
            </a:r>
            <a:endParaRPr sz="1600"/>
          </a:p>
          <a:p>
            <a:pPr indent="0" lvl="0" marL="0" marR="0" rtl="0" algn="l">
              <a:lnSpc>
                <a:spcPct val="100000"/>
              </a:lnSpc>
              <a:spcBef>
                <a:spcPts val="0"/>
              </a:spcBef>
              <a:spcAft>
                <a:spcPts val="0"/>
              </a:spcAft>
              <a:buClr>
                <a:schemeClr val="dk1"/>
              </a:buClr>
              <a:buSzPts val="1100"/>
              <a:buFont typeface="Arial"/>
              <a:buNone/>
            </a:pPr>
            <a:r>
              <a:rPr lang="en-US" sz="1600"/>
              <a:t>electronics and high precision</a:t>
            </a:r>
            <a:endParaRPr sz="1600"/>
          </a:p>
          <a:p>
            <a:pPr indent="0" lvl="0" marL="0" marR="0" rtl="0" algn="l">
              <a:lnSpc>
                <a:spcPct val="100000"/>
              </a:lnSpc>
              <a:spcBef>
                <a:spcPts val="0"/>
              </a:spcBef>
              <a:spcAft>
                <a:spcPts val="0"/>
              </a:spcAft>
              <a:buClr>
                <a:schemeClr val="dk1"/>
              </a:buClr>
              <a:buSzPts val="1100"/>
              <a:buFont typeface="Arial"/>
              <a:buNone/>
            </a:pPr>
            <a:r>
              <a:rPr lang="en-US" sz="1600"/>
              <a:t>there's no need to invest in other sensor</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2400"/>
              <a:buFont typeface="Arial"/>
              <a:buNone/>
            </a:pPr>
            <a:r>
              <a:t/>
            </a:r>
            <a:endParaRPr sz="1200"/>
          </a:p>
          <a:p>
            <a:pPr indent="0" lvl="0" marL="0" marR="0" rtl="0" algn="l">
              <a:lnSpc>
                <a:spcPct val="100000"/>
              </a:lnSpc>
              <a:spcBef>
                <a:spcPts val="0"/>
              </a:spcBef>
              <a:spcAft>
                <a:spcPts val="0"/>
              </a:spcAft>
              <a:buClr>
                <a:schemeClr val="dk1"/>
              </a:buClr>
              <a:buSzPts val="2400"/>
              <a:buFont typeface="Arial"/>
              <a:buNone/>
            </a:pPr>
            <a:r>
              <a:t/>
            </a:r>
            <a:endParaRPr/>
          </a:p>
        </p:txBody>
      </p:sp>
      <p:graphicFrame>
        <p:nvGraphicFramePr>
          <p:cNvPr id="602" name="Google Shape;602;p58"/>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737350"/>
                <a:gridCol w="1737350"/>
                <a:gridCol w="1737350"/>
                <a:gridCol w="1737350"/>
                <a:gridCol w="1737350"/>
              </a:tblGrid>
              <a:tr h="3338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873075">
                <a:tc>
                  <a:txBody>
                    <a:bodyPr/>
                    <a:lstStyle/>
                    <a:p>
                      <a:pPr indent="0" lvl="0" marL="0" rtl="0" algn="ctr">
                        <a:spcBef>
                          <a:spcPts val="0"/>
                        </a:spcBef>
                        <a:spcAft>
                          <a:spcPts val="0"/>
                        </a:spcAft>
                        <a:buClr>
                          <a:schemeClr val="dk1"/>
                        </a:buClr>
                        <a:buSzPts val="1100"/>
                        <a:buFont typeface="Arial"/>
                        <a:buNone/>
                      </a:pPr>
                      <a:r>
                        <a:rPr lang="en-US"/>
                        <a:t>Hitelgo Voltage</a:t>
                      </a:r>
                      <a:endParaRPr/>
                    </a:p>
                    <a:p>
                      <a:pPr indent="0" lvl="0" marL="0" rtl="0" algn="ctr">
                        <a:spcBef>
                          <a:spcPts val="0"/>
                        </a:spcBef>
                        <a:spcAft>
                          <a:spcPts val="0"/>
                        </a:spcAft>
                        <a:buNone/>
                      </a:pPr>
                      <a:r>
                        <a:rPr lang="en-US"/>
                        <a:t>sensor</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±0.0049C</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27.6 mm x</a:t>
                      </a:r>
                      <a:endParaRPr/>
                    </a:p>
                    <a:p>
                      <a:pPr indent="0" lvl="0" marL="0" rtl="0" algn="ctr">
                        <a:spcBef>
                          <a:spcPts val="0"/>
                        </a:spcBef>
                        <a:spcAft>
                          <a:spcPts val="0"/>
                        </a:spcAft>
                        <a:buNone/>
                      </a:pPr>
                      <a:r>
                        <a:rPr lang="en-US"/>
                        <a:t>26.6 mm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0.8gr</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$ 5.39</a:t>
                      </a:r>
                      <a:endParaRPr/>
                    </a:p>
                  </a:txBody>
                  <a:tcPr marT="91425" marB="91425" marR="91425" marL="91425">
                    <a:lnB cap="flat" cmpd="sng" w="9525">
                      <a:solidFill>
                        <a:srgbClr val="FF0000"/>
                      </a:solidFill>
                      <a:prstDash val="solid"/>
                      <a:round/>
                      <a:headEnd len="sm" w="sm" type="none"/>
                      <a:tailEnd len="sm" w="sm" type="none"/>
                    </a:lnB>
                  </a:tcPr>
                </a:tc>
              </a:tr>
              <a:tr h="873075">
                <a:tc>
                  <a:txBody>
                    <a:bodyPr/>
                    <a:lstStyle/>
                    <a:p>
                      <a:pPr indent="0" lvl="0" marL="0" rtl="0" algn="ctr">
                        <a:spcBef>
                          <a:spcPts val="0"/>
                        </a:spcBef>
                        <a:spcAft>
                          <a:spcPts val="0"/>
                        </a:spcAft>
                        <a:buNone/>
                      </a:pPr>
                      <a:r>
                        <a:rPr lang="en-US">
                          <a:solidFill>
                            <a:srgbClr val="FF0000"/>
                          </a:solidFill>
                        </a:rPr>
                        <a:t>Arduino analog pin</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±0.0049v</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108 mm x</a:t>
                      </a:r>
                      <a:endParaRPr>
                        <a:solidFill>
                          <a:srgbClr val="FF0000"/>
                        </a:solidFill>
                      </a:endParaRPr>
                    </a:p>
                    <a:p>
                      <a:pPr indent="0" lvl="0" marL="0" rtl="0" algn="ctr">
                        <a:spcBef>
                          <a:spcPts val="0"/>
                        </a:spcBef>
                        <a:spcAft>
                          <a:spcPts val="0"/>
                        </a:spcAft>
                        <a:buNone/>
                      </a:pPr>
                      <a:r>
                        <a:rPr lang="en-US">
                          <a:solidFill>
                            <a:srgbClr val="FF0000"/>
                          </a:solidFill>
                        </a:rPr>
                        <a:t>54 mm</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34,9g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603" name="Google Shape;603;p58"/>
          <p:cNvPicPr preferRelativeResize="0"/>
          <p:nvPr/>
        </p:nvPicPr>
        <p:blipFill>
          <a:blip r:embed="rId4">
            <a:alphaModFix/>
          </a:blip>
          <a:stretch>
            <a:fillRect/>
          </a:stretch>
        </p:blipFill>
        <p:spPr>
          <a:xfrm>
            <a:off x="5828816" y="3866350"/>
            <a:ext cx="3086582" cy="2352787"/>
          </a:xfrm>
          <a:prstGeom prst="rect">
            <a:avLst/>
          </a:prstGeom>
          <a:noFill/>
          <a:ln>
            <a:noFill/>
          </a:ln>
        </p:spPr>
      </p:pic>
      <p:pic>
        <p:nvPicPr>
          <p:cNvPr id="604" name="Google Shape;604;p58"/>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610" name="Google Shape;610;p5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11" name="Google Shape;611;p5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Air Pressure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612" name="Google Shape;612;p59"/>
          <p:cNvSpPr txBox="1"/>
          <p:nvPr>
            <p:ph idx="1" type="body"/>
          </p:nvPr>
        </p:nvSpPr>
        <p:spPr>
          <a:xfrm>
            <a:off x="228600" y="1096963"/>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t>
            </a:r>
            <a:endParaRPr b="1" i="0" sz="2400" u="none" cap="none" strike="noStrike">
              <a:solidFill>
                <a:schemeClr val="dk1"/>
              </a:solidFill>
              <a:latin typeface="Arial"/>
              <a:ea typeface="Arial"/>
              <a:cs typeface="Arial"/>
              <a:sym typeface="Arial"/>
            </a:endParaRPr>
          </a:p>
        </p:txBody>
      </p:sp>
      <p:sp>
        <p:nvSpPr>
          <p:cNvPr id="613" name="Google Shape;613;p5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614" name="Google Shape;614;p5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5" name="Google Shape;615;p5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en-US" sz="1600"/>
              <a:t>• Selected Air Pressure Sensor: Waveshare 10DOF IMU with</a:t>
            </a:r>
            <a:endParaRPr sz="1600"/>
          </a:p>
          <a:p>
            <a:pPr indent="0" lvl="0" marL="0" marR="0" rtl="0" algn="l">
              <a:lnSpc>
                <a:spcPct val="100000"/>
              </a:lnSpc>
              <a:spcBef>
                <a:spcPts val="0"/>
              </a:spcBef>
              <a:spcAft>
                <a:spcPts val="0"/>
              </a:spcAft>
              <a:buClr>
                <a:schemeClr val="dk1"/>
              </a:buClr>
              <a:buSzPts val="1100"/>
              <a:buFont typeface="Arial"/>
              <a:buNone/>
            </a:pPr>
            <a:r>
              <a:rPr lang="en-US" sz="1600"/>
              <a:t>bmp280.</a:t>
            </a:r>
            <a:endParaRPr sz="1600"/>
          </a:p>
          <a:p>
            <a:pPr indent="0" lvl="0" marL="0" marR="0" rtl="0" algn="l">
              <a:lnSpc>
                <a:spcPct val="100000"/>
              </a:lnSpc>
              <a:spcBef>
                <a:spcPts val="0"/>
              </a:spcBef>
              <a:spcAft>
                <a:spcPts val="0"/>
              </a:spcAft>
              <a:buClr>
                <a:schemeClr val="dk1"/>
              </a:buClr>
              <a:buSzPts val="1100"/>
              <a:buFont typeface="Arial"/>
              <a:buNone/>
            </a:pPr>
            <a:r>
              <a:rPr lang="en-US" sz="1600"/>
              <a:t>• Considering 1 hPa, high measurement accuracy .</a:t>
            </a:r>
            <a:endParaRPr sz="1600"/>
          </a:p>
          <a:p>
            <a:pPr indent="0" lvl="0" marL="0" marR="0" rtl="0" algn="l">
              <a:lnSpc>
                <a:spcPct val="100000"/>
              </a:lnSpc>
              <a:spcBef>
                <a:spcPts val="0"/>
              </a:spcBef>
              <a:spcAft>
                <a:spcPts val="0"/>
              </a:spcAft>
              <a:buClr>
                <a:schemeClr val="dk1"/>
              </a:buClr>
              <a:buSzPts val="1100"/>
              <a:buFont typeface="Arial"/>
              <a:buNone/>
            </a:pPr>
            <a:r>
              <a:rPr lang="en-US" sz="1600"/>
              <a:t>• Wide range for healthy measurement.</a:t>
            </a:r>
            <a:endParaRPr sz="1600"/>
          </a:p>
          <a:p>
            <a:pPr indent="0" lvl="0" marL="0" marR="0" rtl="0" algn="l">
              <a:lnSpc>
                <a:spcPct val="100000"/>
              </a:lnSpc>
              <a:spcBef>
                <a:spcPts val="0"/>
              </a:spcBef>
              <a:spcAft>
                <a:spcPts val="0"/>
              </a:spcAft>
              <a:buClr>
                <a:schemeClr val="dk1"/>
              </a:buClr>
              <a:buSzPts val="1100"/>
              <a:buFont typeface="Arial"/>
              <a:buNone/>
            </a:pPr>
            <a:r>
              <a:rPr lang="en-US" sz="1600"/>
              <a:t>• Easy to access and useful library.</a:t>
            </a:r>
            <a:endParaRPr sz="1600"/>
          </a:p>
          <a:p>
            <a:pPr indent="0" lvl="0" marL="0" marR="0" rtl="0" algn="l">
              <a:lnSpc>
                <a:spcPct val="100000"/>
              </a:lnSpc>
              <a:spcBef>
                <a:spcPts val="0"/>
              </a:spcBef>
              <a:spcAft>
                <a:spcPts val="0"/>
              </a:spcAft>
              <a:buClr>
                <a:schemeClr val="dk1"/>
              </a:buClr>
              <a:buSzPts val="1100"/>
              <a:buFont typeface="Arial"/>
              <a:buNone/>
            </a:pPr>
            <a:r>
              <a:rPr lang="en-US" sz="1600"/>
              <a:t>• One small board that save cost for the price of three sensors.</a:t>
            </a:r>
            <a:endParaRPr sz="1600"/>
          </a:p>
          <a:p>
            <a:pPr indent="0" lvl="0" marL="0" marR="0" rtl="0" algn="l">
              <a:lnSpc>
                <a:spcPct val="100000"/>
              </a:lnSpc>
              <a:spcBef>
                <a:spcPts val="0"/>
              </a:spcBef>
              <a:spcAft>
                <a:spcPts val="0"/>
              </a:spcAft>
              <a:buClr>
                <a:schemeClr val="dk1"/>
              </a:buClr>
              <a:buSzPts val="1100"/>
              <a:buFont typeface="Arial"/>
              <a:buNone/>
            </a:pPr>
            <a:r>
              <a:rPr lang="en-US" sz="1600"/>
              <a:t>• Small size.</a:t>
            </a:r>
            <a:endParaRPr sz="1600"/>
          </a:p>
          <a:p>
            <a:pPr indent="0" lvl="0" marL="0" marR="0" rtl="0" algn="l">
              <a:lnSpc>
                <a:spcPct val="100000"/>
              </a:lnSpc>
              <a:spcBef>
                <a:spcPts val="0"/>
              </a:spcBef>
              <a:spcAft>
                <a:spcPts val="0"/>
              </a:spcAft>
              <a:buClr>
                <a:schemeClr val="dk1"/>
              </a:buClr>
              <a:buSzPts val="2400"/>
              <a:buFont typeface="Arial"/>
              <a:buNone/>
            </a:pPr>
            <a:r>
              <a:t/>
            </a:r>
            <a:endParaRPr sz="1200"/>
          </a:p>
          <a:p>
            <a:pPr indent="0" lvl="0" marL="0" marR="0" rtl="0" algn="l">
              <a:lnSpc>
                <a:spcPct val="100000"/>
              </a:lnSpc>
              <a:spcBef>
                <a:spcPts val="0"/>
              </a:spcBef>
              <a:spcAft>
                <a:spcPts val="0"/>
              </a:spcAft>
              <a:buClr>
                <a:schemeClr val="dk1"/>
              </a:buClr>
              <a:buSzPts val="2400"/>
              <a:buFont typeface="Arial"/>
              <a:buNone/>
            </a:pPr>
            <a:r>
              <a:t/>
            </a:r>
            <a:endParaRPr/>
          </a:p>
        </p:txBody>
      </p:sp>
      <p:graphicFrame>
        <p:nvGraphicFramePr>
          <p:cNvPr id="616" name="Google Shape;616;p59"/>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231225"/>
                <a:gridCol w="1231225"/>
                <a:gridCol w="1231225"/>
                <a:gridCol w="1231225"/>
                <a:gridCol w="1231225"/>
                <a:gridCol w="1231225"/>
                <a:gridCol w="123122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RANGE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BME280</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I2c</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300</a:t>
                      </a:r>
                      <a:endParaRPr/>
                    </a:p>
                    <a:p>
                      <a:pPr indent="0" lvl="0" marL="0" rtl="0" algn="ctr">
                        <a:spcBef>
                          <a:spcPts val="0"/>
                        </a:spcBef>
                        <a:spcAft>
                          <a:spcPts val="0"/>
                        </a:spcAft>
                        <a:buNone/>
                      </a:pPr>
                      <a:r>
                        <a:rPr lang="en-US"/>
                        <a:t>hPa /</a:t>
                      </a:r>
                      <a:endParaRPr/>
                    </a:p>
                    <a:p>
                      <a:pPr indent="0" lvl="0" marL="0" rtl="0" algn="ctr">
                        <a:spcBef>
                          <a:spcPts val="0"/>
                        </a:spcBef>
                        <a:spcAft>
                          <a:spcPts val="0"/>
                        </a:spcAft>
                        <a:buNone/>
                      </a:pPr>
                      <a:r>
                        <a:rPr lang="en-US"/>
                        <a:t>1100 hPa</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a:t>
                      </a:r>
                      <a:endParaRPr/>
                    </a:p>
                    <a:p>
                      <a:pPr indent="0" lvl="0" marL="0" rtl="0" algn="ctr">
                        <a:spcBef>
                          <a:spcPts val="0"/>
                        </a:spcBef>
                        <a:spcAft>
                          <a:spcPts val="0"/>
                        </a:spcAft>
                        <a:buNone/>
                      </a:pPr>
                      <a:r>
                        <a:rPr lang="en-US"/>
                        <a:t>1 hPa</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14 mm x</a:t>
                      </a:r>
                      <a:endParaRPr/>
                    </a:p>
                    <a:p>
                      <a:pPr indent="0" lvl="0" marL="0" rtl="0" algn="ctr">
                        <a:spcBef>
                          <a:spcPts val="0"/>
                        </a:spcBef>
                        <a:spcAft>
                          <a:spcPts val="0"/>
                        </a:spcAft>
                        <a:buNone/>
                      </a:pPr>
                      <a:r>
                        <a:rPr lang="en-US"/>
                        <a:t>12 mm x</a:t>
                      </a:r>
                      <a:endParaRPr/>
                    </a:p>
                    <a:p>
                      <a:pPr indent="0" lvl="0" marL="0" rtl="0" algn="ctr">
                        <a:spcBef>
                          <a:spcPts val="0"/>
                        </a:spcBef>
                        <a:spcAft>
                          <a:spcPts val="0"/>
                        </a:spcAft>
                        <a:buNone/>
                      </a:pPr>
                      <a:r>
                        <a:rPr lang="en-US"/>
                        <a:t>2 mm</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0.9gr</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$8.99</a:t>
                      </a:r>
                      <a:endParaRPr/>
                    </a:p>
                  </a:txBody>
                  <a:tcPr marT="91425" marB="91425" marR="91425" marL="91425">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a:solidFill>
                            <a:srgbClr val="FF0000"/>
                          </a:solidFill>
                        </a:rPr>
                        <a:t>Waveshare</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10 DOF IMU</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with bmp280</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I2c</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300</a:t>
                      </a:r>
                      <a:endParaRPr>
                        <a:solidFill>
                          <a:srgbClr val="FF0000"/>
                        </a:solidFill>
                      </a:endParaRPr>
                    </a:p>
                    <a:p>
                      <a:pPr indent="0" lvl="0" marL="0" rtl="0" algn="ctr">
                        <a:spcBef>
                          <a:spcPts val="0"/>
                        </a:spcBef>
                        <a:spcAft>
                          <a:spcPts val="0"/>
                        </a:spcAft>
                        <a:buNone/>
                      </a:pPr>
                      <a:r>
                        <a:rPr lang="en-US">
                          <a:solidFill>
                            <a:srgbClr val="FF0000"/>
                          </a:solidFill>
                        </a:rPr>
                        <a:t>hPa /</a:t>
                      </a:r>
                      <a:endParaRPr>
                        <a:solidFill>
                          <a:srgbClr val="FF0000"/>
                        </a:solidFill>
                      </a:endParaRPr>
                    </a:p>
                    <a:p>
                      <a:pPr indent="0" lvl="0" marL="0" rtl="0" algn="ctr">
                        <a:spcBef>
                          <a:spcPts val="0"/>
                        </a:spcBef>
                        <a:spcAft>
                          <a:spcPts val="0"/>
                        </a:spcAft>
                        <a:buNone/>
                      </a:pPr>
                      <a:r>
                        <a:rPr lang="en-US">
                          <a:solidFill>
                            <a:srgbClr val="FF0000"/>
                          </a:solidFill>
                        </a:rPr>
                        <a:t>1100 hPa</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a:t>
                      </a:r>
                      <a:endParaRPr>
                        <a:solidFill>
                          <a:srgbClr val="FF0000"/>
                        </a:solidFill>
                      </a:endParaRPr>
                    </a:p>
                    <a:p>
                      <a:pPr indent="0" lvl="0" marL="0" rtl="0" algn="ctr">
                        <a:spcBef>
                          <a:spcPts val="0"/>
                        </a:spcBef>
                        <a:spcAft>
                          <a:spcPts val="0"/>
                        </a:spcAft>
                        <a:buNone/>
                      </a:pPr>
                      <a:r>
                        <a:rPr lang="en-US">
                          <a:solidFill>
                            <a:srgbClr val="FF0000"/>
                          </a:solidFill>
                        </a:rPr>
                        <a:t>1 hPa</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31.2 mm x</a:t>
                      </a:r>
                      <a:endParaRPr>
                        <a:solidFill>
                          <a:srgbClr val="FF0000"/>
                        </a:solidFill>
                      </a:endParaRPr>
                    </a:p>
                    <a:p>
                      <a:pPr indent="0" lvl="0" marL="0" rtl="0" algn="ctr">
                        <a:spcBef>
                          <a:spcPts val="0"/>
                        </a:spcBef>
                        <a:spcAft>
                          <a:spcPts val="0"/>
                        </a:spcAft>
                        <a:buNone/>
                      </a:pPr>
                      <a:r>
                        <a:rPr lang="en-US">
                          <a:solidFill>
                            <a:srgbClr val="FF0000"/>
                          </a:solidFill>
                        </a:rPr>
                        <a:t>17 mm x</a:t>
                      </a:r>
                      <a:endParaRPr>
                        <a:solidFill>
                          <a:srgbClr val="FF0000"/>
                        </a:solidFill>
                      </a:endParaRPr>
                    </a:p>
                    <a:p>
                      <a:pPr indent="0" lvl="0" marL="0" rtl="0" algn="ctr">
                        <a:spcBef>
                          <a:spcPts val="0"/>
                        </a:spcBef>
                        <a:spcAft>
                          <a:spcPts val="0"/>
                        </a:spcAft>
                        <a:buNone/>
                      </a:pPr>
                      <a:r>
                        <a:rPr lang="en-US">
                          <a:solidFill>
                            <a:srgbClr val="FF0000"/>
                          </a:solidFill>
                        </a:rPr>
                        <a:t>3 mm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2gr</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$17.99</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617" name="Google Shape;617;p59"/>
          <p:cNvPicPr preferRelativeResize="0"/>
          <p:nvPr/>
        </p:nvPicPr>
        <p:blipFill>
          <a:blip r:embed="rId4">
            <a:alphaModFix/>
          </a:blip>
          <a:stretch>
            <a:fillRect/>
          </a:stretch>
        </p:blipFill>
        <p:spPr>
          <a:xfrm>
            <a:off x="6502200" y="4319575"/>
            <a:ext cx="2379100" cy="1193398"/>
          </a:xfrm>
          <a:prstGeom prst="rect">
            <a:avLst/>
          </a:prstGeom>
          <a:noFill/>
          <a:ln>
            <a:noFill/>
          </a:ln>
        </p:spPr>
      </p:pic>
      <p:pic>
        <p:nvPicPr>
          <p:cNvPr id="618" name="Google Shape;618;p59"/>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624" name="Google Shape;624;p6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25" name="Google Shape;625;p6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Air Temperature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626" name="Google Shape;626;p6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627" name="Google Shape;627;p6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628" name="Google Shape;628;p6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29" name="Google Shape;629;p6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en-US" sz="1600"/>
              <a:t>• Selected Air Temperature Sensor: Waveshare 10DOF IMU with</a:t>
            </a:r>
            <a:endParaRPr sz="1600"/>
          </a:p>
          <a:p>
            <a:pPr indent="0" lvl="0" marL="0" marR="0" rtl="0" algn="l">
              <a:lnSpc>
                <a:spcPct val="100000"/>
              </a:lnSpc>
              <a:spcBef>
                <a:spcPts val="0"/>
              </a:spcBef>
              <a:spcAft>
                <a:spcPts val="0"/>
              </a:spcAft>
              <a:buClr>
                <a:schemeClr val="dk1"/>
              </a:buClr>
              <a:buSzPts val="1100"/>
              <a:buFont typeface="Arial"/>
              <a:buNone/>
            </a:pPr>
            <a:r>
              <a:rPr lang="en-US" sz="1600"/>
              <a:t>bmp280.</a:t>
            </a:r>
            <a:endParaRPr sz="1600"/>
          </a:p>
          <a:p>
            <a:pPr indent="0" lvl="0" marL="0" marR="0" rtl="0" algn="l">
              <a:lnSpc>
                <a:spcPct val="100000"/>
              </a:lnSpc>
              <a:spcBef>
                <a:spcPts val="0"/>
              </a:spcBef>
              <a:spcAft>
                <a:spcPts val="0"/>
              </a:spcAft>
              <a:buClr>
                <a:schemeClr val="dk1"/>
              </a:buClr>
              <a:buSzPts val="1100"/>
              <a:buFont typeface="Arial"/>
              <a:buNone/>
            </a:pPr>
            <a:r>
              <a:rPr lang="en-US" sz="1600"/>
              <a:t>• Considering 1°C, high measurement accuracy .</a:t>
            </a:r>
            <a:endParaRPr sz="1600"/>
          </a:p>
          <a:p>
            <a:pPr indent="0" lvl="0" marL="0" marR="0" rtl="0" algn="l">
              <a:lnSpc>
                <a:spcPct val="100000"/>
              </a:lnSpc>
              <a:spcBef>
                <a:spcPts val="0"/>
              </a:spcBef>
              <a:spcAft>
                <a:spcPts val="0"/>
              </a:spcAft>
              <a:buClr>
                <a:schemeClr val="dk1"/>
              </a:buClr>
              <a:buSzPts val="1100"/>
              <a:buFont typeface="Arial"/>
              <a:buNone/>
            </a:pPr>
            <a:r>
              <a:rPr lang="en-US" sz="1600"/>
              <a:t>• Wide range for healthy measurement.</a:t>
            </a:r>
            <a:endParaRPr sz="1600"/>
          </a:p>
          <a:p>
            <a:pPr indent="0" lvl="0" marL="0" marR="0" rtl="0" algn="l">
              <a:lnSpc>
                <a:spcPct val="100000"/>
              </a:lnSpc>
              <a:spcBef>
                <a:spcPts val="0"/>
              </a:spcBef>
              <a:spcAft>
                <a:spcPts val="0"/>
              </a:spcAft>
              <a:buClr>
                <a:schemeClr val="dk1"/>
              </a:buClr>
              <a:buSzPts val="1100"/>
              <a:buFont typeface="Arial"/>
              <a:buNone/>
            </a:pPr>
            <a:r>
              <a:rPr lang="en-US" sz="1600"/>
              <a:t>• Easy to access and useful library.</a:t>
            </a:r>
            <a:endParaRPr sz="1600"/>
          </a:p>
          <a:p>
            <a:pPr indent="0" lvl="0" marL="0" marR="0" rtl="0" algn="l">
              <a:lnSpc>
                <a:spcPct val="100000"/>
              </a:lnSpc>
              <a:spcBef>
                <a:spcPts val="0"/>
              </a:spcBef>
              <a:spcAft>
                <a:spcPts val="0"/>
              </a:spcAft>
              <a:buClr>
                <a:schemeClr val="dk1"/>
              </a:buClr>
              <a:buSzPts val="1100"/>
              <a:buFont typeface="Arial"/>
              <a:buNone/>
            </a:pPr>
            <a:r>
              <a:rPr lang="en-US" sz="1600"/>
              <a:t>• One small board that save cost for the price of three sensors.</a:t>
            </a:r>
            <a:endParaRPr sz="1600"/>
          </a:p>
          <a:p>
            <a:pPr indent="0" lvl="0" marL="0" marR="0" rtl="0" algn="l">
              <a:lnSpc>
                <a:spcPct val="100000"/>
              </a:lnSpc>
              <a:spcBef>
                <a:spcPts val="0"/>
              </a:spcBef>
              <a:spcAft>
                <a:spcPts val="0"/>
              </a:spcAft>
              <a:buClr>
                <a:schemeClr val="dk1"/>
              </a:buClr>
              <a:buSzPts val="1100"/>
              <a:buFont typeface="Arial"/>
              <a:buNone/>
            </a:pPr>
            <a:r>
              <a:rPr lang="en-US" sz="1600"/>
              <a:t>• Small size.</a:t>
            </a:r>
            <a:endParaRPr sz="1600"/>
          </a:p>
          <a:p>
            <a:pPr indent="0" lvl="0" marL="0" marR="0" rtl="0" algn="l">
              <a:lnSpc>
                <a:spcPct val="100000"/>
              </a:lnSpc>
              <a:spcBef>
                <a:spcPts val="0"/>
              </a:spcBef>
              <a:spcAft>
                <a:spcPts val="0"/>
              </a:spcAft>
              <a:buClr>
                <a:schemeClr val="dk1"/>
              </a:buClr>
              <a:buSzPts val="2400"/>
              <a:buFont typeface="Arial"/>
              <a:buNone/>
            </a:pPr>
            <a:r>
              <a:t/>
            </a:r>
            <a:endParaRPr sz="1200"/>
          </a:p>
          <a:p>
            <a:pPr indent="0" lvl="0" marL="0" marR="0" rtl="0" algn="l">
              <a:lnSpc>
                <a:spcPct val="100000"/>
              </a:lnSpc>
              <a:spcBef>
                <a:spcPts val="0"/>
              </a:spcBef>
              <a:spcAft>
                <a:spcPts val="0"/>
              </a:spcAft>
              <a:buClr>
                <a:schemeClr val="dk1"/>
              </a:buClr>
              <a:buSzPts val="2400"/>
              <a:buFont typeface="Arial"/>
              <a:buNone/>
            </a:pPr>
            <a:r>
              <a:t/>
            </a:r>
            <a:endParaRPr/>
          </a:p>
        </p:txBody>
      </p:sp>
      <p:graphicFrame>
        <p:nvGraphicFramePr>
          <p:cNvPr id="630" name="Google Shape;630;p60"/>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231225"/>
                <a:gridCol w="1231225"/>
                <a:gridCol w="1231225"/>
                <a:gridCol w="1231225"/>
                <a:gridCol w="1231225"/>
                <a:gridCol w="1231225"/>
                <a:gridCol w="123122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RANGE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BME280</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I2c</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-40 °C/85 °C</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 1°C</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14 mm x</a:t>
                      </a:r>
                      <a:endParaRPr/>
                    </a:p>
                    <a:p>
                      <a:pPr indent="0" lvl="0" marL="0" rtl="0" algn="ctr">
                        <a:spcBef>
                          <a:spcPts val="0"/>
                        </a:spcBef>
                        <a:spcAft>
                          <a:spcPts val="0"/>
                        </a:spcAft>
                        <a:buNone/>
                      </a:pPr>
                      <a:r>
                        <a:rPr lang="en-US"/>
                        <a:t>12 mm x</a:t>
                      </a:r>
                      <a:endParaRPr/>
                    </a:p>
                    <a:p>
                      <a:pPr indent="0" lvl="0" marL="0" rtl="0" algn="ctr">
                        <a:spcBef>
                          <a:spcPts val="0"/>
                        </a:spcBef>
                        <a:spcAft>
                          <a:spcPts val="0"/>
                        </a:spcAft>
                        <a:buNone/>
                      </a:pPr>
                      <a:r>
                        <a:rPr lang="en-US"/>
                        <a:t>2 mm</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0.9gr</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$8.99</a:t>
                      </a:r>
                      <a:endParaRPr/>
                    </a:p>
                  </a:txBody>
                  <a:tcPr marT="91425" marB="91425" marR="91425" marL="91425">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a:solidFill>
                            <a:srgbClr val="FF0000"/>
                          </a:solidFill>
                        </a:rPr>
                        <a:t>Waveshare</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10 DOF IMU</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with bmp280</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I2c</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-40 °C/85 °C</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1°C</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31.2 mm x</a:t>
                      </a:r>
                      <a:endParaRPr>
                        <a:solidFill>
                          <a:srgbClr val="FF0000"/>
                        </a:solidFill>
                      </a:endParaRPr>
                    </a:p>
                    <a:p>
                      <a:pPr indent="0" lvl="0" marL="0" rtl="0" algn="ctr">
                        <a:spcBef>
                          <a:spcPts val="0"/>
                        </a:spcBef>
                        <a:spcAft>
                          <a:spcPts val="0"/>
                        </a:spcAft>
                        <a:buNone/>
                      </a:pPr>
                      <a:r>
                        <a:rPr lang="en-US">
                          <a:solidFill>
                            <a:srgbClr val="FF0000"/>
                          </a:solidFill>
                        </a:rPr>
                        <a:t>17 mm x</a:t>
                      </a:r>
                      <a:endParaRPr>
                        <a:solidFill>
                          <a:srgbClr val="FF0000"/>
                        </a:solidFill>
                      </a:endParaRPr>
                    </a:p>
                    <a:p>
                      <a:pPr indent="0" lvl="0" marL="0" rtl="0" algn="ctr">
                        <a:spcBef>
                          <a:spcPts val="0"/>
                        </a:spcBef>
                        <a:spcAft>
                          <a:spcPts val="0"/>
                        </a:spcAft>
                        <a:buNone/>
                      </a:pPr>
                      <a:r>
                        <a:rPr lang="en-US">
                          <a:solidFill>
                            <a:srgbClr val="FF0000"/>
                          </a:solidFill>
                        </a:rPr>
                        <a:t>3 mm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2gr</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$17.99</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631" name="Google Shape;631;p60"/>
          <p:cNvPicPr preferRelativeResize="0"/>
          <p:nvPr/>
        </p:nvPicPr>
        <p:blipFill>
          <a:blip r:embed="rId4">
            <a:alphaModFix/>
          </a:blip>
          <a:stretch>
            <a:fillRect/>
          </a:stretch>
        </p:blipFill>
        <p:spPr>
          <a:xfrm>
            <a:off x="6502200" y="4319575"/>
            <a:ext cx="2379100" cy="1193398"/>
          </a:xfrm>
          <a:prstGeom prst="rect">
            <a:avLst/>
          </a:prstGeom>
          <a:noFill/>
          <a:ln>
            <a:noFill/>
          </a:ln>
        </p:spPr>
      </p:pic>
      <p:pic>
        <p:nvPicPr>
          <p:cNvPr id="632" name="Google Shape;632;p60"/>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638" name="Google Shape;638;p6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39" name="Google Shape;639;p6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Battery</a:t>
            </a:r>
            <a:r>
              <a:rPr b="1" i="0" lang="en-US" sz="2400" u="none" cap="none" strike="noStrike">
                <a:solidFill>
                  <a:schemeClr val="accent2"/>
                </a:solidFill>
                <a:latin typeface="Arial"/>
                <a:ea typeface="Arial"/>
                <a:cs typeface="Arial"/>
                <a:sym typeface="Arial"/>
              </a:rPr>
              <a:t> Voltage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640" name="Google Shape;640;p6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641" name="Google Shape;641;p6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642" name="Google Shape;642;p6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p6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644" name="Google Shape;644;p61"/>
          <p:cNvSpPr txBox="1"/>
          <p:nvPr>
            <p:ph idx="1" type="body"/>
          </p:nvPr>
        </p:nvSpPr>
        <p:spPr>
          <a:xfrm>
            <a:off x="228600" y="1096963"/>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t>
            </a:r>
            <a:endParaRPr b="1" i="0" sz="2400" u="none" cap="none" strike="noStrike">
              <a:solidFill>
                <a:schemeClr val="dk1"/>
              </a:solidFill>
              <a:latin typeface="Arial"/>
              <a:ea typeface="Arial"/>
              <a:cs typeface="Arial"/>
              <a:sym typeface="Arial"/>
            </a:endParaRPr>
          </a:p>
        </p:txBody>
      </p:sp>
      <p:sp>
        <p:nvSpPr>
          <p:cNvPr id="645" name="Google Shape;645;p6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en-US" sz="1600"/>
              <a:t>Selected Voltage Sensor: Arduino analog pin</a:t>
            </a:r>
            <a:endParaRPr sz="1600"/>
          </a:p>
          <a:p>
            <a:pPr indent="0" lvl="0" marL="0" marR="0" rtl="0" algn="l">
              <a:lnSpc>
                <a:spcPct val="100000"/>
              </a:lnSpc>
              <a:spcBef>
                <a:spcPts val="0"/>
              </a:spcBef>
              <a:spcAft>
                <a:spcPts val="0"/>
              </a:spcAft>
              <a:buClr>
                <a:schemeClr val="dk1"/>
              </a:buClr>
              <a:buSzPts val="1100"/>
              <a:buFont typeface="Arial"/>
              <a:buNone/>
            </a:pPr>
            <a:r>
              <a:rPr lang="en-US" sz="1600"/>
              <a:t>•Considering its come with the controlling</a:t>
            </a:r>
            <a:endParaRPr sz="1600"/>
          </a:p>
          <a:p>
            <a:pPr indent="0" lvl="0" marL="0" marR="0" rtl="0" algn="l">
              <a:lnSpc>
                <a:spcPct val="100000"/>
              </a:lnSpc>
              <a:spcBef>
                <a:spcPts val="0"/>
              </a:spcBef>
              <a:spcAft>
                <a:spcPts val="0"/>
              </a:spcAft>
              <a:buClr>
                <a:schemeClr val="dk1"/>
              </a:buClr>
              <a:buSzPts val="1100"/>
              <a:buFont typeface="Arial"/>
              <a:buNone/>
            </a:pPr>
            <a:r>
              <a:rPr lang="en-US" sz="1600"/>
              <a:t>electronics and high precision</a:t>
            </a:r>
            <a:endParaRPr sz="1600"/>
          </a:p>
          <a:p>
            <a:pPr indent="0" lvl="0" marL="0" marR="0" rtl="0" algn="l">
              <a:lnSpc>
                <a:spcPct val="100000"/>
              </a:lnSpc>
              <a:spcBef>
                <a:spcPts val="0"/>
              </a:spcBef>
              <a:spcAft>
                <a:spcPts val="0"/>
              </a:spcAft>
              <a:buClr>
                <a:schemeClr val="dk1"/>
              </a:buClr>
              <a:buSzPts val="1100"/>
              <a:buFont typeface="Arial"/>
              <a:buNone/>
            </a:pPr>
            <a:r>
              <a:rPr lang="en-US" sz="1600"/>
              <a:t>there's no need to invest in other sensor</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2400"/>
              <a:buFont typeface="Arial"/>
              <a:buNone/>
            </a:pPr>
            <a:r>
              <a:t/>
            </a:r>
            <a:endParaRPr sz="1200"/>
          </a:p>
          <a:p>
            <a:pPr indent="0" lvl="0" marL="0" marR="0" rtl="0" algn="l">
              <a:lnSpc>
                <a:spcPct val="100000"/>
              </a:lnSpc>
              <a:spcBef>
                <a:spcPts val="0"/>
              </a:spcBef>
              <a:spcAft>
                <a:spcPts val="0"/>
              </a:spcAft>
              <a:buClr>
                <a:schemeClr val="dk1"/>
              </a:buClr>
              <a:buSzPts val="2400"/>
              <a:buFont typeface="Arial"/>
              <a:buNone/>
            </a:pPr>
            <a:r>
              <a:t/>
            </a:r>
            <a:endParaRPr/>
          </a:p>
        </p:txBody>
      </p:sp>
      <p:graphicFrame>
        <p:nvGraphicFramePr>
          <p:cNvPr id="646" name="Google Shape;646;p61"/>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737350"/>
                <a:gridCol w="1737350"/>
                <a:gridCol w="1737350"/>
                <a:gridCol w="1737350"/>
                <a:gridCol w="1737350"/>
              </a:tblGrid>
              <a:tr h="3338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873075">
                <a:tc>
                  <a:txBody>
                    <a:bodyPr/>
                    <a:lstStyle/>
                    <a:p>
                      <a:pPr indent="0" lvl="0" marL="0" rtl="0" algn="ctr">
                        <a:spcBef>
                          <a:spcPts val="0"/>
                        </a:spcBef>
                        <a:spcAft>
                          <a:spcPts val="0"/>
                        </a:spcAft>
                        <a:buNone/>
                      </a:pPr>
                      <a:r>
                        <a:rPr lang="en-US"/>
                        <a:t>Hitelgo Voltage</a:t>
                      </a:r>
                      <a:endParaRPr/>
                    </a:p>
                    <a:p>
                      <a:pPr indent="0" lvl="0" marL="0" rtl="0" algn="ctr">
                        <a:spcBef>
                          <a:spcPts val="0"/>
                        </a:spcBef>
                        <a:spcAft>
                          <a:spcPts val="0"/>
                        </a:spcAft>
                        <a:buNone/>
                      </a:pPr>
                      <a:r>
                        <a:rPr lang="en-US"/>
                        <a:t>sensor</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±0.0049C</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27.6 mm x</a:t>
                      </a:r>
                      <a:endParaRPr/>
                    </a:p>
                    <a:p>
                      <a:pPr indent="0" lvl="0" marL="0" rtl="0" algn="ctr">
                        <a:spcBef>
                          <a:spcPts val="0"/>
                        </a:spcBef>
                        <a:spcAft>
                          <a:spcPts val="0"/>
                        </a:spcAft>
                        <a:buNone/>
                      </a:pPr>
                      <a:r>
                        <a:rPr lang="en-US"/>
                        <a:t>26.6 mm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0.8gr</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$ 5.39</a:t>
                      </a:r>
                      <a:endParaRPr/>
                    </a:p>
                  </a:txBody>
                  <a:tcPr marT="91425" marB="91425" marR="91425" marL="91425">
                    <a:lnB cap="flat" cmpd="sng" w="9525">
                      <a:solidFill>
                        <a:srgbClr val="FF0000"/>
                      </a:solidFill>
                      <a:prstDash val="solid"/>
                      <a:round/>
                      <a:headEnd len="sm" w="sm" type="none"/>
                      <a:tailEnd len="sm" w="sm" type="none"/>
                    </a:lnB>
                  </a:tcPr>
                </a:tc>
              </a:tr>
              <a:tr h="873075">
                <a:tc>
                  <a:txBody>
                    <a:bodyPr/>
                    <a:lstStyle/>
                    <a:p>
                      <a:pPr indent="0" lvl="0" marL="0" rtl="0" algn="ctr">
                        <a:spcBef>
                          <a:spcPts val="0"/>
                        </a:spcBef>
                        <a:spcAft>
                          <a:spcPts val="0"/>
                        </a:spcAft>
                        <a:buNone/>
                      </a:pPr>
                      <a:r>
                        <a:rPr lang="en-US">
                          <a:solidFill>
                            <a:srgbClr val="FF0000"/>
                          </a:solidFill>
                        </a:rPr>
                        <a:t>Arduino analog pin</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±0.0049v</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108 mm x</a:t>
                      </a:r>
                      <a:endParaRPr>
                        <a:solidFill>
                          <a:srgbClr val="FF0000"/>
                        </a:solidFill>
                      </a:endParaRPr>
                    </a:p>
                    <a:p>
                      <a:pPr indent="0" lvl="0" marL="0" rtl="0" algn="ctr">
                        <a:spcBef>
                          <a:spcPts val="0"/>
                        </a:spcBef>
                        <a:spcAft>
                          <a:spcPts val="0"/>
                        </a:spcAft>
                        <a:buNone/>
                      </a:pPr>
                      <a:r>
                        <a:rPr lang="en-US">
                          <a:solidFill>
                            <a:srgbClr val="FF0000"/>
                          </a:solidFill>
                        </a:rPr>
                        <a:t>54 mm</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34.9g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647" name="Google Shape;647;p61"/>
          <p:cNvPicPr preferRelativeResize="0"/>
          <p:nvPr/>
        </p:nvPicPr>
        <p:blipFill>
          <a:blip r:embed="rId4">
            <a:alphaModFix/>
          </a:blip>
          <a:stretch>
            <a:fillRect/>
          </a:stretch>
        </p:blipFill>
        <p:spPr>
          <a:xfrm>
            <a:off x="5828816" y="3866350"/>
            <a:ext cx="3086582" cy="2352787"/>
          </a:xfrm>
          <a:prstGeom prst="rect">
            <a:avLst/>
          </a:prstGeom>
          <a:noFill/>
          <a:ln>
            <a:noFill/>
          </a:ln>
        </p:spPr>
      </p:pic>
      <p:pic>
        <p:nvPicPr>
          <p:cNvPr id="648" name="Google Shape;648;p61"/>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54" name="Google Shape;654;p6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55" name="Google Shape;655;p6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t>
            </a:r>
            <a:r>
              <a:rPr lang="en-US"/>
              <a:t>Rotation</a:t>
            </a:r>
            <a:r>
              <a:rPr b="1" i="0" lang="en-US" sz="2400" u="none" cap="none" strike="noStrike">
                <a:solidFill>
                  <a:schemeClr val="accent2"/>
                </a:solidFill>
                <a:latin typeface="Arial"/>
                <a:ea typeface="Arial"/>
                <a:cs typeface="Arial"/>
                <a:sym typeface="Arial"/>
              </a:rPr>
              <a:t> Control Sensor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656" name="Google Shape;656;p6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657" name="Google Shape;657;p6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658" name="Google Shape;658;p6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59" name="Google Shape;659;p6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660" name="Google Shape;660;p6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en-US" sz="1600"/>
              <a:t>• Selected Rotation Control Sensor: Waveshare 10DOF IMU with</a:t>
            </a:r>
            <a:endParaRPr sz="1600"/>
          </a:p>
          <a:p>
            <a:pPr indent="0" lvl="0" marL="0" marR="0" rtl="0" algn="l">
              <a:lnSpc>
                <a:spcPct val="100000"/>
              </a:lnSpc>
              <a:spcBef>
                <a:spcPts val="0"/>
              </a:spcBef>
              <a:spcAft>
                <a:spcPts val="0"/>
              </a:spcAft>
              <a:buClr>
                <a:schemeClr val="dk1"/>
              </a:buClr>
              <a:buSzPts val="1100"/>
              <a:buFont typeface="Arial"/>
              <a:buNone/>
            </a:pPr>
            <a:r>
              <a:rPr lang="en-US" sz="1600"/>
              <a:t>bmp280.</a:t>
            </a:r>
            <a:endParaRPr sz="1600"/>
          </a:p>
          <a:p>
            <a:pPr indent="0" lvl="0" marL="0" marR="0" rtl="0" algn="l">
              <a:lnSpc>
                <a:spcPct val="100000"/>
              </a:lnSpc>
              <a:spcBef>
                <a:spcPts val="0"/>
              </a:spcBef>
              <a:spcAft>
                <a:spcPts val="0"/>
              </a:spcAft>
              <a:buClr>
                <a:schemeClr val="dk1"/>
              </a:buClr>
              <a:buSzPts val="1100"/>
              <a:buFont typeface="Arial"/>
              <a:buNone/>
            </a:pPr>
            <a:r>
              <a:rPr lang="en-US" sz="1600"/>
              <a:t>• Considering ±3% , high measurement accuracy.</a:t>
            </a:r>
            <a:endParaRPr sz="1600"/>
          </a:p>
          <a:p>
            <a:pPr indent="0" lvl="0" marL="0" marR="0" rtl="0" algn="l">
              <a:lnSpc>
                <a:spcPct val="100000"/>
              </a:lnSpc>
              <a:spcBef>
                <a:spcPts val="0"/>
              </a:spcBef>
              <a:spcAft>
                <a:spcPts val="0"/>
              </a:spcAft>
              <a:buClr>
                <a:schemeClr val="dk1"/>
              </a:buClr>
              <a:buSzPts val="1100"/>
              <a:buFont typeface="Arial"/>
              <a:buNone/>
            </a:pPr>
            <a:r>
              <a:rPr lang="en-US" sz="1600"/>
              <a:t>• Wide range for healthy measurement.</a:t>
            </a:r>
            <a:endParaRPr sz="1600"/>
          </a:p>
          <a:p>
            <a:pPr indent="0" lvl="0" marL="0" marR="0" rtl="0" algn="l">
              <a:lnSpc>
                <a:spcPct val="100000"/>
              </a:lnSpc>
              <a:spcBef>
                <a:spcPts val="0"/>
              </a:spcBef>
              <a:spcAft>
                <a:spcPts val="0"/>
              </a:spcAft>
              <a:buClr>
                <a:schemeClr val="dk1"/>
              </a:buClr>
              <a:buSzPts val="1100"/>
              <a:buFont typeface="Arial"/>
              <a:buNone/>
            </a:pPr>
            <a:r>
              <a:rPr lang="en-US" sz="1600"/>
              <a:t>• Easy to access and useful library.</a:t>
            </a:r>
            <a:endParaRPr sz="1600"/>
          </a:p>
          <a:p>
            <a:pPr indent="0" lvl="0" marL="0" marR="0" rtl="0" algn="l">
              <a:lnSpc>
                <a:spcPct val="100000"/>
              </a:lnSpc>
              <a:spcBef>
                <a:spcPts val="0"/>
              </a:spcBef>
              <a:spcAft>
                <a:spcPts val="0"/>
              </a:spcAft>
              <a:buClr>
                <a:schemeClr val="dk1"/>
              </a:buClr>
              <a:buSzPts val="1100"/>
              <a:buFont typeface="Arial"/>
              <a:buNone/>
            </a:pPr>
            <a:r>
              <a:rPr lang="en-US" sz="1600"/>
              <a:t>• One small board that save cost for the price of three sensors.</a:t>
            </a:r>
            <a:endParaRPr sz="1600"/>
          </a:p>
          <a:p>
            <a:pPr indent="0" lvl="0" marL="0" marR="0" rtl="0" algn="l">
              <a:lnSpc>
                <a:spcPct val="100000"/>
              </a:lnSpc>
              <a:spcBef>
                <a:spcPts val="0"/>
              </a:spcBef>
              <a:spcAft>
                <a:spcPts val="0"/>
              </a:spcAft>
              <a:buClr>
                <a:schemeClr val="dk1"/>
              </a:buClr>
              <a:buSzPts val="1100"/>
              <a:buFont typeface="Arial"/>
              <a:buNone/>
            </a:pPr>
            <a:r>
              <a:rPr lang="en-US" sz="1600"/>
              <a:t>• Small size.</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2400"/>
              <a:buFont typeface="Arial"/>
              <a:buNone/>
            </a:pPr>
            <a:r>
              <a:t/>
            </a:r>
            <a:endParaRPr sz="1200"/>
          </a:p>
          <a:p>
            <a:pPr indent="0" lvl="0" marL="0" marR="0" rtl="0" algn="l">
              <a:lnSpc>
                <a:spcPct val="100000"/>
              </a:lnSpc>
              <a:spcBef>
                <a:spcPts val="0"/>
              </a:spcBef>
              <a:spcAft>
                <a:spcPts val="0"/>
              </a:spcAft>
              <a:buClr>
                <a:schemeClr val="dk1"/>
              </a:buClr>
              <a:buSzPts val="2400"/>
              <a:buFont typeface="Arial"/>
              <a:buNone/>
            </a:pPr>
            <a:r>
              <a:t/>
            </a:r>
            <a:endParaRPr/>
          </a:p>
        </p:txBody>
      </p:sp>
      <p:graphicFrame>
        <p:nvGraphicFramePr>
          <p:cNvPr id="661" name="Google Shape;661;p62"/>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231225"/>
                <a:gridCol w="1231225"/>
                <a:gridCol w="1231225"/>
                <a:gridCol w="1231225"/>
                <a:gridCol w="1231225"/>
                <a:gridCol w="1231225"/>
                <a:gridCol w="123122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RANGE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396200">
                <a:tc>
                  <a:txBody>
                    <a:bodyPr/>
                    <a:lstStyle/>
                    <a:p>
                      <a:pPr indent="0" lvl="0" marL="0" rtl="0" algn="ctr">
                        <a:spcBef>
                          <a:spcPts val="0"/>
                        </a:spcBef>
                        <a:spcAft>
                          <a:spcPts val="0"/>
                        </a:spcAft>
                        <a:buClr>
                          <a:schemeClr val="dk1"/>
                        </a:buClr>
                        <a:buSzPts val="1100"/>
                        <a:buFont typeface="Arial"/>
                        <a:buNone/>
                      </a:pPr>
                      <a:r>
                        <a:rPr lang="en-US"/>
                        <a:t>Adafruit</a:t>
                      </a:r>
                      <a:endParaRPr/>
                    </a:p>
                    <a:p>
                      <a:pPr indent="0" lvl="0" marL="0" rtl="0" algn="ctr">
                        <a:spcBef>
                          <a:spcPts val="0"/>
                        </a:spcBef>
                        <a:spcAft>
                          <a:spcPts val="0"/>
                        </a:spcAft>
                        <a:buClr>
                          <a:schemeClr val="dk1"/>
                        </a:buClr>
                        <a:buSzPts val="1100"/>
                        <a:buFont typeface="Arial"/>
                        <a:buNone/>
                      </a:pPr>
                      <a:r>
                        <a:rPr lang="en-US"/>
                        <a:t>9-DOFBNO055</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I2c</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2000 º/s</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14 mm x</a:t>
                      </a:r>
                      <a:endParaRPr/>
                    </a:p>
                    <a:p>
                      <a:pPr indent="0" lvl="0" marL="0" rtl="0" algn="ctr">
                        <a:spcBef>
                          <a:spcPts val="0"/>
                        </a:spcBef>
                        <a:spcAft>
                          <a:spcPts val="0"/>
                        </a:spcAft>
                        <a:buNone/>
                      </a:pPr>
                      <a:r>
                        <a:rPr lang="en-US"/>
                        <a:t>12 mm x</a:t>
                      </a:r>
                      <a:endParaRPr/>
                    </a:p>
                    <a:p>
                      <a:pPr indent="0" lvl="0" marL="0" rtl="0" algn="ctr">
                        <a:spcBef>
                          <a:spcPts val="0"/>
                        </a:spcBef>
                        <a:spcAft>
                          <a:spcPts val="0"/>
                        </a:spcAft>
                        <a:buNone/>
                      </a:pPr>
                      <a:r>
                        <a:rPr lang="en-US"/>
                        <a:t>2 mm</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3gr</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$34.95</a:t>
                      </a:r>
                      <a:endParaRPr/>
                    </a:p>
                  </a:txBody>
                  <a:tcPr marT="91425" marB="91425" marR="91425" marL="91425">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a:solidFill>
                            <a:srgbClr val="FF0000"/>
                          </a:solidFill>
                        </a:rPr>
                        <a:t>Waveshare</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10 DOF IMU</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with bmp280</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I2c</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2000 º/s</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31.2 mm x</a:t>
                      </a:r>
                      <a:endParaRPr>
                        <a:solidFill>
                          <a:srgbClr val="FF0000"/>
                        </a:solidFill>
                      </a:endParaRPr>
                    </a:p>
                    <a:p>
                      <a:pPr indent="0" lvl="0" marL="0" rtl="0" algn="ctr">
                        <a:spcBef>
                          <a:spcPts val="0"/>
                        </a:spcBef>
                        <a:spcAft>
                          <a:spcPts val="0"/>
                        </a:spcAft>
                        <a:buNone/>
                      </a:pPr>
                      <a:r>
                        <a:rPr lang="en-US">
                          <a:solidFill>
                            <a:srgbClr val="FF0000"/>
                          </a:solidFill>
                        </a:rPr>
                        <a:t>17 mm x</a:t>
                      </a:r>
                      <a:endParaRPr>
                        <a:solidFill>
                          <a:srgbClr val="FF0000"/>
                        </a:solidFill>
                      </a:endParaRPr>
                    </a:p>
                    <a:p>
                      <a:pPr indent="0" lvl="0" marL="0" rtl="0" algn="ctr">
                        <a:spcBef>
                          <a:spcPts val="0"/>
                        </a:spcBef>
                        <a:spcAft>
                          <a:spcPts val="0"/>
                        </a:spcAft>
                        <a:buNone/>
                      </a:pPr>
                      <a:r>
                        <a:rPr lang="en-US">
                          <a:solidFill>
                            <a:srgbClr val="FF0000"/>
                          </a:solidFill>
                        </a:rPr>
                        <a:t>3 mm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2gr</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$17.99</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662" name="Google Shape;662;p62"/>
          <p:cNvPicPr preferRelativeResize="0"/>
          <p:nvPr/>
        </p:nvPicPr>
        <p:blipFill>
          <a:blip r:embed="rId4">
            <a:alphaModFix/>
          </a:blip>
          <a:stretch>
            <a:fillRect/>
          </a:stretch>
        </p:blipFill>
        <p:spPr>
          <a:xfrm>
            <a:off x="6502200" y="4319575"/>
            <a:ext cx="2379100" cy="1193398"/>
          </a:xfrm>
          <a:prstGeom prst="rect">
            <a:avLst/>
          </a:prstGeom>
          <a:noFill/>
          <a:ln>
            <a:noFill/>
          </a:ln>
        </p:spPr>
      </p:pic>
      <p:pic>
        <p:nvPicPr>
          <p:cNvPr id="663" name="Google Shape;663;p62"/>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69" name="Google Shape;669;p6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70" name="Google Shape;670;p6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Camera Trade &amp; Selection</a:t>
            </a:r>
            <a:endParaRPr/>
          </a:p>
        </p:txBody>
      </p:sp>
      <p:sp>
        <p:nvSpPr>
          <p:cNvPr id="671" name="Google Shape;671;p6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672" name="Google Shape;672;p6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673" name="Google Shape;673;p6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4" name="Google Shape;674;p6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675" name="Google Shape;675;p6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en-US" sz="1600"/>
              <a:t>Selected Camera: Adafruit camera</a:t>
            </a:r>
            <a:endParaRPr sz="1600"/>
          </a:p>
          <a:p>
            <a:pPr indent="0" lvl="0" marL="0" marR="0" rtl="0" algn="l">
              <a:lnSpc>
                <a:spcPct val="100000"/>
              </a:lnSpc>
              <a:spcBef>
                <a:spcPts val="0"/>
              </a:spcBef>
              <a:spcAft>
                <a:spcPts val="0"/>
              </a:spcAft>
              <a:buClr>
                <a:schemeClr val="dk1"/>
              </a:buClr>
              <a:buSzPts val="1100"/>
              <a:buFont typeface="Arial"/>
              <a:buNone/>
            </a:pPr>
            <a:r>
              <a:rPr lang="en-US" sz="1600"/>
              <a:t>•Considering its size that is easy to fit in a</a:t>
            </a:r>
            <a:endParaRPr sz="1600"/>
          </a:p>
          <a:p>
            <a:pPr indent="0" lvl="0" marL="0" marR="0" rtl="0" algn="l">
              <a:lnSpc>
                <a:spcPct val="100000"/>
              </a:lnSpc>
              <a:spcBef>
                <a:spcPts val="0"/>
              </a:spcBef>
              <a:spcAft>
                <a:spcPts val="0"/>
              </a:spcAft>
              <a:buClr>
                <a:schemeClr val="dk1"/>
              </a:buClr>
              <a:buSzPts val="1100"/>
              <a:buFont typeface="Arial"/>
              <a:buNone/>
            </a:pPr>
            <a:r>
              <a:rPr lang="en-US" sz="1600"/>
              <a:t>slip tray to ease rotation.</a:t>
            </a:r>
            <a:endParaRPr sz="1600"/>
          </a:p>
          <a:p>
            <a:pPr indent="0" lvl="0" marL="0" marR="0" rtl="0" algn="l">
              <a:lnSpc>
                <a:spcPct val="100000"/>
              </a:lnSpc>
              <a:spcBef>
                <a:spcPts val="0"/>
              </a:spcBef>
              <a:spcAft>
                <a:spcPts val="0"/>
              </a:spcAft>
              <a:buClr>
                <a:schemeClr val="dk1"/>
              </a:buClr>
              <a:buSzPts val="1100"/>
              <a:buFont typeface="Arial"/>
              <a:buNone/>
            </a:pPr>
            <a:r>
              <a:rPr lang="en-US" sz="1600"/>
              <a:t>•Easy interface with arduino, only one</a:t>
            </a:r>
            <a:endParaRPr sz="1600"/>
          </a:p>
          <a:p>
            <a:pPr indent="0" lvl="0" marL="0" marR="0" rtl="0" algn="l">
              <a:lnSpc>
                <a:spcPct val="100000"/>
              </a:lnSpc>
              <a:spcBef>
                <a:spcPts val="0"/>
              </a:spcBef>
              <a:spcAft>
                <a:spcPts val="0"/>
              </a:spcAft>
              <a:buClr>
                <a:schemeClr val="dk1"/>
              </a:buClr>
              <a:buSzPts val="1100"/>
              <a:buFont typeface="Arial"/>
              <a:buNone/>
            </a:pPr>
            <a:r>
              <a:rPr lang="en-US" sz="1600"/>
              <a:t>signal wire to start and stop recording.</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2400"/>
              <a:buFont typeface="Arial"/>
              <a:buNone/>
            </a:pPr>
            <a:r>
              <a:t/>
            </a:r>
            <a:endParaRPr sz="1200"/>
          </a:p>
          <a:p>
            <a:pPr indent="0" lvl="0" marL="0" marR="0" rtl="0" algn="l">
              <a:lnSpc>
                <a:spcPct val="100000"/>
              </a:lnSpc>
              <a:spcBef>
                <a:spcPts val="0"/>
              </a:spcBef>
              <a:spcAft>
                <a:spcPts val="0"/>
              </a:spcAft>
              <a:buClr>
                <a:schemeClr val="dk1"/>
              </a:buClr>
              <a:buSzPts val="2400"/>
              <a:buFont typeface="Arial"/>
              <a:buNone/>
            </a:pPr>
            <a:r>
              <a:t/>
            </a:r>
            <a:endParaRPr/>
          </a:p>
        </p:txBody>
      </p:sp>
      <p:graphicFrame>
        <p:nvGraphicFramePr>
          <p:cNvPr id="676" name="Google Shape;676;p63"/>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442125"/>
                <a:gridCol w="1442125"/>
                <a:gridCol w="1442125"/>
                <a:gridCol w="1442125"/>
                <a:gridCol w="1442125"/>
                <a:gridCol w="1442125"/>
              </a:tblGrid>
              <a:tr h="319775">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RESOLUTION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788975">
                <a:tc>
                  <a:txBody>
                    <a:bodyPr/>
                    <a:lstStyle/>
                    <a:p>
                      <a:pPr indent="0" lvl="0" marL="0" rtl="0" algn="ctr">
                        <a:spcBef>
                          <a:spcPts val="0"/>
                        </a:spcBef>
                        <a:spcAft>
                          <a:spcPts val="0"/>
                        </a:spcAft>
                        <a:buClr>
                          <a:schemeClr val="dk1"/>
                        </a:buClr>
                        <a:buSzPts val="1100"/>
                        <a:buFont typeface="Arial"/>
                        <a:buNone/>
                      </a:pPr>
                      <a:r>
                        <a:rPr lang="en-US"/>
                        <a:t>GENERIC SPY</a:t>
                      </a:r>
                      <a:endParaRPr/>
                    </a:p>
                    <a:p>
                      <a:pPr indent="0" lvl="0" marL="0" rtl="0" algn="ctr">
                        <a:spcBef>
                          <a:spcPts val="0"/>
                        </a:spcBef>
                        <a:spcAft>
                          <a:spcPts val="0"/>
                        </a:spcAft>
                        <a:buClr>
                          <a:schemeClr val="dk1"/>
                        </a:buClr>
                        <a:buSzPts val="1100"/>
                        <a:buFont typeface="Arial"/>
                        <a:buNone/>
                      </a:pPr>
                      <a:r>
                        <a:rPr lang="en-US"/>
                        <a:t>PEN CAMERA</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USB</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1280×960</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85 mm × 12.5</a:t>
                      </a:r>
                      <a:endParaRPr/>
                    </a:p>
                    <a:p>
                      <a:pPr indent="0" lvl="0" marL="0" rtl="0" algn="ctr">
                        <a:spcBef>
                          <a:spcPts val="0"/>
                        </a:spcBef>
                        <a:spcAft>
                          <a:spcPts val="0"/>
                        </a:spcAft>
                        <a:buNone/>
                      </a:pPr>
                      <a:r>
                        <a:rPr lang="en-US"/>
                        <a:t>mm × 12.5 mm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2g</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$ 5.00</a:t>
                      </a:r>
                      <a:endParaRPr/>
                    </a:p>
                  </a:txBody>
                  <a:tcPr marT="91425" marB="91425" marR="91425" marL="91425">
                    <a:lnB cap="flat" cmpd="sng" w="9525">
                      <a:solidFill>
                        <a:srgbClr val="FF0000"/>
                      </a:solidFill>
                      <a:prstDash val="solid"/>
                      <a:round/>
                      <a:headEnd len="sm" w="sm" type="none"/>
                      <a:tailEnd len="sm" w="sm" type="none"/>
                    </a:lnB>
                  </a:tcPr>
                </a:tc>
              </a:tr>
              <a:tr h="788975">
                <a:tc>
                  <a:txBody>
                    <a:bodyPr/>
                    <a:lstStyle/>
                    <a:p>
                      <a:pPr indent="0" lvl="0" marL="0" rtl="0" algn="ctr">
                        <a:spcBef>
                          <a:spcPts val="0"/>
                        </a:spcBef>
                        <a:spcAft>
                          <a:spcPts val="0"/>
                        </a:spcAft>
                        <a:buClr>
                          <a:schemeClr val="dk1"/>
                        </a:buClr>
                        <a:buSzPts val="1100"/>
                        <a:buFont typeface="Arial"/>
                        <a:buNone/>
                      </a:pPr>
                      <a:r>
                        <a:rPr lang="en-US">
                          <a:solidFill>
                            <a:srgbClr val="FF0000"/>
                          </a:solidFill>
                        </a:rPr>
                        <a:t>Adafruit MINI</a:t>
                      </a:r>
                      <a:endParaRPr>
                        <a:solidFill>
                          <a:srgbClr val="FF0000"/>
                        </a:solidFill>
                      </a:endParaRPr>
                    </a:p>
                    <a:p>
                      <a:pPr indent="0" lvl="0" marL="0" rtl="0" algn="ctr">
                        <a:spcBef>
                          <a:spcPts val="0"/>
                        </a:spcBef>
                        <a:spcAft>
                          <a:spcPts val="0"/>
                        </a:spcAft>
                        <a:buNone/>
                      </a:pPr>
                      <a:r>
                        <a:rPr lang="en-US">
                          <a:solidFill>
                            <a:srgbClr val="FF0000"/>
                          </a:solidFill>
                        </a:rPr>
                        <a:t>SPY CAMERA</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USB/ANALOG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640x480</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28.5 mm x</a:t>
                      </a:r>
                      <a:endParaRPr>
                        <a:solidFill>
                          <a:srgbClr val="FF0000"/>
                        </a:solidFill>
                      </a:endParaRPr>
                    </a:p>
                    <a:p>
                      <a:pPr indent="0" lvl="0" marL="0" rtl="0" algn="ctr">
                        <a:spcBef>
                          <a:spcPts val="0"/>
                        </a:spcBef>
                        <a:spcAft>
                          <a:spcPts val="0"/>
                        </a:spcAft>
                        <a:buNone/>
                      </a:pPr>
                      <a:r>
                        <a:rPr lang="en-US">
                          <a:solidFill>
                            <a:srgbClr val="FF0000"/>
                          </a:solidFill>
                        </a:rPr>
                        <a:t>17mm x 4.2mm</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2.8g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$ 12.50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677" name="Google Shape;677;p63"/>
          <p:cNvPicPr preferRelativeResize="0"/>
          <p:nvPr/>
        </p:nvPicPr>
        <p:blipFill>
          <a:blip r:embed="rId4">
            <a:alphaModFix/>
          </a:blip>
          <a:stretch>
            <a:fillRect/>
          </a:stretch>
        </p:blipFill>
        <p:spPr>
          <a:xfrm>
            <a:off x="5625941" y="3792450"/>
            <a:ext cx="3289459" cy="2468801"/>
          </a:xfrm>
          <a:prstGeom prst="rect">
            <a:avLst/>
          </a:prstGeom>
          <a:noFill/>
          <a:ln>
            <a:noFill/>
          </a:ln>
        </p:spPr>
      </p:pic>
      <p:pic>
        <p:nvPicPr>
          <p:cNvPr id="678" name="Google Shape;678;p63"/>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4"/>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Bonus Camera Trade and Selection</a:t>
            </a:r>
            <a:endParaRPr/>
          </a:p>
        </p:txBody>
      </p:sp>
      <p:sp>
        <p:nvSpPr>
          <p:cNvPr id="685" name="Google Shape;685;p64"/>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a:p>
            <a:pPr indent="0" lvl="0" marL="0" rtl="0" algn="l">
              <a:lnSpc>
                <a:spcPct val="100000"/>
              </a:lnSpc>
              <a:spcBef>
                <a:spcPts val="480"/>
              </a:spcBef>
              <a:spcAft>
                <a:spcPts val="0"/>
              </a:spcAft>
              <a:buSzPts val="2400"/>
              <a:buNone/>
            </a:pPr>
            <a:r>
              <a:t/>
            </a:r>
            <a:endParaRPr/>
          </a:p>
        </p:txBody>
      </p:sp>
      <p:sp>
        <p:nvSpPr>
          <p:cNvPr id="686" name="Google Shape;686;p6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687" name="Google Shape;687;p6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688" name="Google Shape;688;p6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Enzo Juarez</a:t>
            </a:r>
            <a:endParaRPr b="0" i="0" sz="1400" u="none" cap="none" strike="noStrike">
              <a:solidFill>
                <a:srgbClr val="000000"/>
              </a:solidFill>
              <a:latin typeface="Arial"/>
              <a:ea typeface="Arial"/>
              <a:cs typeface="Arial"/>
              <a:sym typeface="Arial"/>
            </a:endParaRPr>
          </a:p>
        </p:txBody>
      </p:sp>
      <p:sp>
        <p:nvSpPr>
          <p:cNvPr id="689" name="Google Shape;689;p6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690" name="Google Shape;690;p6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691" name="Google Shape;691;p6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en-US" sz="1600"/>
              <a:t>Selected Camera: Adafruit camera</a:t>
            </a:r>
            <a:endParaRPr sz="1600"/>
          </a:p>
          <a:p>
            <a:pPr indent="0" lvl="0" marL="0" marR="0" rtl="0" algn="l">
              <a:lnSpc>
                <a:spcPct val="100000"/>
              </a:lnSpc>
              <a:spcBef>
                <a:spcPts val="0"/>
              </a:spcBef>
              <a:spcAft>
                <a:spcPts val="0"/>
              </a:spcAft>
              <a:buClr>
                <a:schemeClr val="dk1"/>
              </a:buClr>
              <a:buSzPts val="1100"/>
              <a:buFont typeface="Arial"/>
              <a:buNone/>
            </a:pPr>
            <a:r>
              <a:rPr lang="en-US" sz="1600"/>
              <a:t>•Considering its size that is easy to fit in a</a:t>
            </a:r>
            <a:endParaRPr sz="1600"/>
          </a:p>
          <a:p>
            <a:pPr indent="0" lvl="0" marL="0" marR="0" rtl="0" algn="l">
              <a:lnSpc>
                <a:spcPct val="100000"/>
              </a:lnSpc>
              <a:spcBef>
                <a:spcPts val="0"/>
              </a:spcBef>
              <a:spcAft>
                <a:spcPts val="0"/>
              </a:spcAft>
              <a:buClr>
                <a:schemeClr val="dk1"/>
              </a:buClr>
              <a:buSzPts val="1100"/>
              <a:buFont typeface="Arial"/>
              <a:buNone/>
            </a:pPr>
            <a:r>
              <a:rPr lang="en-US" sz="1600"/>
              <a:t>slip tray to ease rotation.</a:t>
            </a:r>
            <a:endParaRPr sz="1600"/>
          </a:p>
          <a:p>
            <a:pPr indent="0" lvl="0" marL="0" marR="0" rtl="0" algn="l">
              <a:lnSpc>
                <a:spcPct val="100000"/>
              </a:lnSpc>
              <a:spcBef>
                <a:spcPts val="0"/>
              </a:spcBef>
              <a:spcAft>
                <a:spcPts val="0"/>
              </a:spcAft>
              <a:buClr>
                <a:schemeClr val="dk1"/>
              </a:buClr>
              <a:buSzPts val="1100"/>
              <a:buFont typeface="Arial"/>
              <a:buNone/>
            </a:pPr>
            <a:r>
              <a:rPr lang="en-US" sz="1600"/>
              <a:t>•Easy interface with arduino, only one</a:t>
            </a:r>
            <a:endParaRPr sz="1600"/>
          </a:p>
          <a:p>
            <a:pPr indent="0" lvl="0" marL="0" marR="0" rtl="0" algn="l">
              <a:lnSpc>
                <a:spcPct val="100000"/>
              </a:lnSpc>
              <a:spcBef>
                <a:spcPts val="0"/>
              </a:spcBef>
              <a:spcAft>
                <a:spcPts val="0"/>
              </a:spcAft>
              <a:buClr>
                <a:schemeClr val="dk1"/>
              </a:buClr>
              <a:buSzPts val="1100"/>
              <a:buFont typeface="Arial"/>
              <a:buNone/>
            </a:pPr>
            <a:r>
              <a:rPr lang="en-US" sz="1600"/>
              <a:t>signal wire to start and stop recording.</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2400"/>
              <a:buFont typeface="Arial"/>
              <a:buNone/>
            </a:pPr>
            <a:r>
              <a:t/>
            </a:r>
            <a:endParaRPr sz="1200"/>
          </a:p>
          <a:p>
            <a:pPr indent="0" lvl="0" marL="0" marR="0" rtl="0" algn="l">
              <a:lnSpc>
                <a:spcPct val="100000"/>
              </a:lnSpc>
              <a:spcBef>
                <a:spcPts val="0"/>
              </a:spcBef>
              <a:spcAft>
                <a:spcPts val="0"/>
              </a:spcAft>
              <a:buClr>
                <a:schemeClr val="dk1"/>
              </a:buClr>
              <a:buSzPts val="2400"/>
              <a:buFont typeface="Arial"/>
              <a:buNone/>
            </a:pPr>
            <a:r>
              <a:t/>
            </a:r>
            <a:endParaRPr/>
          </a:p>
        </p:txBody>
      </p:sp>
      <p:graphicFrame>
        <p:nvGraphicFramePr>
          <p:cNvPr id="692" name="Google Shape;692;p64"/>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442125"/>
                <a:gridCol w="1442125"/>
                <a:gridCol w="1442125"/>
                <a:gridCol w="1442125"/>
                <a:gridCol w="1442125"/>
                <a:gridCol w="1442125"/>
              </a:tblGrid>
              <a:tr h="319775">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INTERFACE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RESOLUTION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SIZE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MASS</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788975">
                <a:tc>
                  <a:txBody>
                    <a:bodyPr/>
                    <a:lstStyle/>
                    <a:p>
                      <a:pPr indent="0" lvl="0" marL="0" rtl="0" algn="ctr">
                        <a:spcBef>
                          <a:spcPts val="0"/>
                        </a:spcBef>
                        <a:spcAft>
                          <a:spcPts val="0"/>
                        </a:spcAft>
                        <a:buNone/>
                      </a:pPr>
                      <a:r>
                        <a:rPr lang="en-US"/>
                        <a:t>GENERIC SPY</a:t>
                      </a:r>
                      <a:endParaRPr/>
                    </a:p>
                    <a:p>
                      <a:pPr indent="0" lvl="0" marL="0" rtl="0" algn="ctr">
                        <a:spcBef>
                          <a:spcPts val="0"/>
                        </a:spcBef>
                        <a:spcAft>
                          <a:spcPts val="0"/>
                        </a:spcAft>
                        <a:buNone/>
                      </a:pPr>
                      <a:r>
                        <a:rPr lang="en-US"/>
                        <a:t>PEN CAMERA</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USB</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1280×960</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85 mm × 12.5</a:t>
                      </a:r>
                      <a:endParaRPr/>
                    </a:p>
                    <a:p>
                      <a:pPr indent="0" lvl="0" marL="0" rtl="0" algn="ctr">
                        <a:spcBef>
                          <a:spcPts val="0"/>
                        </a:spcBef>
                        <a:spcAft>
                          <a:spcPts val="0"/>
                        </a:spcAft>
                        <a:buNone/>
                      </a:pPr>
                      <a:r>
                        <a:rPr lang="en-US"/>
                        <a:t>mm × 12.5 mm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2g</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$ 5.00</a:t>
                      </a:r>
                      <a:endParaRPr/>
                    </a:p>
                  </a:txBody>
                  <a:tcPr marT="91425" marB="91425" marR="91425" marL="91425">
                    <a:lnB cap="flat" cmpd="sng" w="9525">
                      <a:solidFill>
                        <a:srgbClr val="FF0000"/>
                      </a:solidFill>
                      <a:prstDash val="solid"/>
                      <a:round/>
                      <a:headEnd len="sm" w="sm" type="none"/>
                      <a:tailEnd len="sm" w="sm" type="none"/>
                    </a:lnB>
                  </a:tcPr>
                </a:tc>
              </a:tr>
              <a:tr h="788975">
                <a:tc>
                  <a:txBody>
                    <a:bodyPr/>
                    <a:lstStyle/>
                    <a:p>
                      <a:pPr indent="0" lvl="0" marL="0" rtl="0" algn="ctr">
                        <a:spcBef>
                          <a:spcPts val="0"/>
                        </a:spcBef>
                        <a:spcAft>
                          <a:spcPts val="0"/>
                        </a:spcAft>
                        <a:buNone/>
                      </a:pPr>
                      <a:r>
                        <a:rPr lang="en-US">
                          <a:solidFill>
                            <a:srgbClr val="FF0000"/>
                          </a:solidFill>
                        </a:rPr>
                        <a:t>Adafruit MINI</a:t>
                      </a:r>
                      <a:endParaRPr>
                        <a:solidFill>
                          <a:srgbClr val="FF0000"/>
                        </a:solidFill>
                      </a:endParaRPr>
                    </a:p>
                    <a:p>
                      <a:pPr indent="0" lvl="0" marL="0" rtl="0" algn="ctr">
                        <a:spcBef>
                          <a:spcPts val="0"/>
                        </a:spcBef>
                        <a:spcAft>
                          <a:spcPts val="0"/>
                        </a:spcAft>
                        <a:buNone/>
                      </a:pPr>
                      <a:r>
                        <a:rPr lang="en-US">
                          <a:solidFill>
                            <a:srgbClr val="FF0000"/>
                          </a:solidFill>
                        </a:rPr>
                        <a:t>SPY CAMERA</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USB/ANALOG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640x480</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28.5 mm x</a:t>
                      </a:r>
                      <a:endParaRPr>
                        <a:solidFill>
                          <a:srgbClr val="FF0000"/>
                        </a:solidFill>
                      </a:endParaRPr>
                    </a:p>
                    <a:p>
                      <a:pPr indent="0" lvl="0" marL="0" rtl="0" algn="ctr">
                        <a:spcBef>
                          <a:spcPts val="0"/>
                        </a:spcBef>
                        <a:spcAft>
                          <a:spcPts val="0"/>
                        </a:spcAft>
                        <a:buNone/>
                      </a:pPr>
                      <a:r>
                        <a:rPr lang="en-US">
                          <a:solidFill>
                            <a:srgbClr val="FF0000"/>
                          </a:solidFill>
                        </a:rPr>
                        <a:t>17mm x 4.2mm</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2.8g</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$ 12.50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693" name="Google Shape;693;p64"/>
          <p:cNvPicPr preferRelativeResize="0"/>
          <p:nvPr/>
        </p:nvPicPr>
        <p:blipFill>
          <a:blip r:embed="rId4">
            <a:alphaModFix/>
          </a:blip>
          <a:stretch>
            <a:fillRect/>
          </a:stretch>
        </p:blipFill>
        <p:spPr>
          <a:xfrm>
            <a:off x="5625941" y="3792450"/>
            <a:ext cx="3289459" cy="2468801"/>
          </a:xfrm>
          <a:prstGeom prst="rect">
            <a:avLst/>
          </a:prstGeom>
          <a:noFill/>
          <a:ln>
            <a:noFill/>
          </a:ln>
        </p:spPr>
      </p:pic>
      <p:pic>
        <p:nvPicPr>
          <p:cNvPr id="694" name="Google Shape;694;p64"/>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5"/>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00" name="Google Shape;700;p65"/>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Descent Control Design</a:t>
            </a:r>
            <a:endParaRPr/>
          </a:p>
        </p:txBody>
      </p:sp>
      <p:sp>
        <p:nvSpPr>
          <p:cNvPr id="701" name="Google Shape;701;p65"/>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p:txBody>
      </p:sp>
      <p:sp>
        <p:nvSpPr>
          <p:cNvPr id="702" name="Google Shape;702;p6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pic>
        <p:nvPicPr>
          <p:cNvPr id="703" name="Google Shape;703;p65"/>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28" name="Google Shape;228;p3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9" name="Google Shape;229;p3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Team Organization</a:t>
            </a:r>
            <a:r>
              <a:rPr lang="en-US"/>
              <a:t> </a:t>
            </a:r>
            <a:endParaRPr/>
          </a:p>
        </p:txBody>
      </p:sp>
      <p:sp>
        <p:nvSpPr>
          <p:cNvPr id="230" name="Google Shape;230;p3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231" name="Google Shape;231;p3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
        <p:nvSpPr>
          <p:cNvPr id="232" name="Google Shape;232;p30"/>
          <p:cNvSpPr/>
          <p:nvPr/>
        </p:nvSpPr>
        <p:spPr>
          <a:xfrm>
            <a:off x="6289050" y="1306650"/>
            <a:ext cx="2076900" cy="771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FACULTY ADVISOR</a:t>
            </a:r>
            <a:endParaRPr b="1"/>
          </a:p>
          <a:p>
            <a:pPr indent="0" lvl="0" marL="0" rtl="0" algn="ctr">
              <a:spcBef>
                <a:spcPts val="0"/>
              </a:spcBef>
              <a:spcAft>
                <a:spcPts val="0"/>
              </a:spcAft>
              <a:buNone/>
            </a:pPr>
            <a:r>
              <a:rPr b="1" lang="en-US"/>
              <a:t>Norberto Aramayo</a:t>
            </a:r>
            <a:endParaRPr b="1"/>
          </a:p>
        </p:txBody>
      </p:sp>
      <p:sp>
        <p:nvSpPr>
          <p:cNvPr id="233" name="Google Shape;233;p30"/>
          <p:cNvSpPr/>
          <p:nvPr/>
        </p:nvSpPr>
        <p:spPr>
          <a:xfrm>
            <a:off x="3639750" y="1480550"/>
            <a:ext cx="1864500" cy="771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TEAM LEADER</a:t>
            </a:r>
            <a:endParaRPr b="1" sz="1600"/>
          </a:p>
          <a:p>
            <a:pPr indent="0" lvl="0" marL="0" rtl="0" algn="ctr">
              <a:spcBef>
                <a:spcPts val="0"/>
              </a:spcBef>
              <a:spcAft>
                <a:spcPts val="0"/>
              </a:spcAft>
              <a:buNone/>
            </a:pPr>
            <a:r>
              <a:rPr b="1" lang="en-US" sz="1600"/>
              <a:t>Jorge Royon</a:t>
            </a:r>
            <a:endParaRPr b="1" sz="1600"/>
          </a:p>
        </p:txBody>
      </p:sp>
      <p:sp>
        <p:nvSpPr>
          <p:cNvPr id="234" name="Google Shape;234;p30"/>
          <p:cNvSpPr/>
          <p:nvPr/>
        </p:nvSpPr>
        <p:spPr>
          <a:xfrm>
            <a:off x="1177800" y="2945875"/>
            <a:ext cx="1671600" cy="771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MECHANICS</a:t>
            </a:r>
            <a:endParaRPr b="1" sz="1700"/>
          </a:p>
        </p:txBody>
      </p:sp>
      <p:sp>
        <p:nvSpPr>
          <p:cNvPr id="235" name="Google Shape;235;p30"/>
          <p:cNvSpPr/>
          <p:nvPr/>
        </p:nvSpPr>
        <p:spPr>
          <a:xfrm>
            <a:off x="3780750" y="2945875"/>
            <a:ext cx="1582500" cy="771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t>SOFTWARE</a:t>
            </a:r>
            <a:endParaRPr b="1" sz="1700"/>
          </a:p>
        </p:txBody>
      </p:sp>
      <p:sp>
        <p:nvSpPr>
          <p:cNvPr id="236" name="Google Shape;236;p30"/>
          <p:cNvSpPr/>
          <p:nvPr/>
        </p:nvSpPr>
        <p:spPr>
          <a:xfrm>
            <a:off x="6441450" y="2974200"/>
            <a:ext cx="1775400" cy="7710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ELECTRONICS</a:t>
            </a:r>
            <a:endParaRPr b="1" sz="1600"/>
          </a:p>
        </p:txBody>
      </p:sp>
      <p:sp>
        <p:nvSpPr>
          <p:cNvPr id="237" name="Google Shape;237;p30"/>
          <p:cNvSpPr/>
          <p:nvPr/>
        </p:nvSpPr>
        <p:spPr>
          <a:xfrm>
            <a:off x="1284000" y="4118050"/>
            <a:ext cx="1459200" cy="632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Jorge Royon</a:t>
            </a:r>
            <a:endParaRPr b="1"/>
          </a:p>
        </p:txBody>
      </p:sp>
      <p:sp>
        <p:nvSpPr>
          <p:cNvPr id="238" name="Google Shape;238;p30"/>
          <p:cNvSpPr/>
          <p:nvPr/>
        </p:nvSpPr>
        <p:spPr>
          <a:xfrm>
            <a:off x="3842400" y="4118050"/>
            <a:ext cx="1459200" cy="632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Jorge Royon</a:t>
            </a:r>
            <a:endParaRPr b="1"/>
          </a:p>
        </p:txBody>
      </p:sp>
      <p:sp>
        <p:nvSpPr>
          <p:cNvPr id="239" name="Google Shape;239;p30"/>
          <p:cNvSpPr/>
          <p:nvPr/>
        </p:nvSpPr>
        <p:spPr>
          <a:xfrm>
            <a:off x="6597900" y="4118050"/>
            <a:ext cx="1459200" cy="632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Jorge Royon</a:t>
            </a:r>
            <a:endParaRPr b="1"/>
          </a:p>
        </p:txBody>
      </p:sp>
      <p:sp>
        <p:nvSpPr>
          <p:cNvPr id="240" name="Google Shape;240;p30"/>
          <p:cNvSpPr/>
          <p:nvPr/>
        </p:nvSpPr>
        <p:spPr>
          <a:xfrm>
            <a:off x="6400800" y="5220575"/>
            <a:ext cx="1049100" cy="632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Enzo </a:t>
            </a:r>
            <a:endParaRPr b="1"/>
          </a:p>
          <a:p>
            <a:pPr indent="0" lvl="0" marL="0" rtl="0" algn="l">
              <a:spcBef>
                <a:spcPts val="0"/>
              </a:spcBef>
              <a:spcAft>
                <a:spcPts val="0"/>
              </a:spcAft>
              <a:buNone/>
            </a:pPr>
            <a:r>
              <a:rPr b="1" lang="en-US"/>
              <a:t>Juarez</a:t>
            </a:r>
            <a:endParaRPr b="1"/>
          </a:p>
        </p:txBody>
      </p:sp>
      <p:sp>
        <p:nvSpPr>
          <p:cNvPr id="241" name="Google Shape;241;p30"/>
          <p:cNvSpPr/>
          <p:nvPr/>
        </p:nvSpPr>
        <p:spPr>
          <a:xfrm>
            <a:off x="7630500" y="5220575"/>
            <a:ext cx="1173000" cy="632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Esteban Yurquina</a:t>
            </a:r>
            <a:endParaRPr b="1"/>
          </a:p>
        </p:txBody>
      </p:sp>
      <p:sp>
        <p:nvSpPr>
          <p:cNvPr id="242" name="Google Shape;242;p30"/>
          <p:cNvSpPr/>
          <p:nvPr/>
        </p:nvSpPr>
        <p:spPr>
          <a:xfrm>
            <a:off x="1603200" y="5502675"/>
            <a:ext cx="1049100" cy="632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Enzo </a:t>
            </a:r>
            <a:endParaRPr b="1"/>
          </a:p>
          <a:p>
            <a:pPr indent="0" lvl="0" marL="0" rtl="0" algn="l">
              <a:spcBef>
                <a:spcPts val="0"/>
              </a:spcBef>
              <a:spcAft>
                <a:spcPts val="0"/>
              </a:spcAft>
              <a:buNone/>
            </a:pPr>
            <a:r>
              <a:rPr b="1" lang="en-US"/>
              <a:t>Juarez</a:t>
            </a:r>
            <a:endParaRPr b="1"/>
          </a:p>
        </p:txBody>
      </p:sp>
      <p:sp>
        <p:nvSpPr>
          <p:cNvPr id="243" name="Google Shape;243;p30"/>
          <p:cNvSpPr/>
          <p:nvPr/>
        </p:nvSpPr>
        <p:spPr>
          <a:xfrm>
            <a:off x="2740638" y="5502675"/>
            <a:ext cx="1173000" cy="632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Esteban Yurquina</a:t>
            </a:r>
            <a:endParaRPr b="1"/>
          </a:p>
        </p:txBody>
      </p:sp>
      <p:sp>
        <p:nvSpPr>
          <p:cNvPr id="244" name="Google Shape;244;p30"/>
          <p:cNvSpPr/>
          <p:nvPr/>
        </p:nvSpPr>
        <p:spPr>
          <a:xfrm>
            <a:off x="4002000" y="5502675"/>
            <a:ext cx="1049100" cy="632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Ivan</a:t>
            </a:r>
            <a:endParaRPr b="1"/>
          </a:p>
          <a:p>
            <a:pPr indent="0" lvl="0" marL="0" rtl="0" algn="l">
              <a:spcBef>
                <a:spcPts val="0"/>
              </a:spcBef>
              <a:spcAft>
                <a:spcPts val="0"/>
              </a:spcAft>
              <a:buNone/>
            </a:pPr>
            <a:r>
              <a:rPr b="1" lang="en-US"/>
              <a:t>Maccio</a:t>
            </a:r>
            <a:endParaRPr b="1"/>
          </a:p>
        </p:txBody>
      </p:sp>
      <p:sp>
        <p:nvSpPr>
          <p:cNvPr id="245" name="Google Shape;245;p30"/>
          <p:cNvSpPr/>
          <p:nvPr/>
        </p:nvSpPr>
        <p:spPr>
          <a:xfrm>
            <a:off x="5139450" y="5502675"/>
            <a:ext cx="1173000" cy="632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Mateo</a:t>
            </a:r>
            <a:endParaRPr b="1"/>
          </a:p>
          <a:p>
            <a:pPr indent="0" lvl="0" marL="0" rtl="0" algn="l">
              <a:spcBef>
                <a:spcPts val="0"/>
              </a:spcBef>
              <a:spcAft>
                <a:spcPts val="0"/>
              </a:spcAft>
              <a:buNone/>
            </a:pPr>
            <a:r>
              <a:rPr b="1" lang="en-US"/>
              <a:t>Figallo</a:t>
            </a:r>
            <a:endParaRPr b="1"/>
          </a:p>
        </p:txBody>
      </p:sp>
      <p:cxnSp>
        <p:nvCxnSpPr>
          <p:cNvPr id="246" name="Google Shape;246;p30"/>
          <p:cNvCxnSpPr>
            <a:stCxn id="233" idx="2"/>
            <a:endCxn id="235" idx="0"/>
          </p:cNvCxnSpPr>
          <p:nvPr/>
        </p:nvCxnSpPr>
        <p:spPr>
          <a:xfrm>
            <a:off x="4572000" y="2251550"/>
            <a:ext cx="0" cy="694200"/>
          </a:xfrm>
          <a:prstGeom prst="straightConnector1">
            <a:avLst/>
          </a:prstGeom>
          <a:noFill/>
          <a:ln cap="flat" cmpd="sng" w="28575">
            <a:solidFill>
              <a:schemeClr val="dk2"/>
            </a:solidFill>
            <a:prstDash val="solid"/>
            <a:round/>
            <a:headEnd len="med" w="med" type="none"/>
            <a:tailEnd len="med" w="med" type="triangle"/>
          </a:ln>
        </p:spPr>
      </p:cxnSp>
      <p:cxnSp>
        <p:nvCxnSpPr>
          <p:cNvPr id="247" name="Google Shape;247;p30"/>
          <p:cNvCxnSpPr>
            <a:stCxn id="233" idx="2"/>
            <a:endCxn id="234" idx="0"/>
          </p:cNvCxnSpPr>
          <p:nvPr/>
        </p:nvCxnSpPr>
        <p:spPr>
          <a:xfrm rot="5400000">
            <a:off x="2945700" y="1319450"/>
            <a:ext cx="694200" cy="2558400"/>
          </a:xfrm>
          <a:prstGeom prst="bentConnector3">
            <a:avLst>
              <a:gd fmla="val 50009" name="adj1"/>
            </a:avLst>
          </a:prstGeom>
          <a:noFill/>
          <a:ln cap="flat" cmpd="sng" w="28575">
            <a:solidFill>
              <a:schemeClr val="dk2"/>
            </a:solidFill>
            <a:prstDash val="solid"/>
            <a:round/>
            <a:headEnd len="med" w="med" type="none"/>
            <a:tailEnd len="med" w="med" type="triangle"/>
          </a:ln>
        </p:spPr>
      </p:cxnSp>
      <p:cxnSp>
        <p:nvCxnSpPr>
          <p:cNvPr id="248" name="Google Shape;248;p30"/>
          <p:cNvCxnSpPr>
            <a:stCxn id="233" idx="2"/>
            <a:endCxn id="236" idx="0"/>
          </p:cNvCxnSpPr>
          <p:nvPr/>
        </p:nvCxnSpPr>
        <p:spPr>
          <a:xfrm flipH="1" rot="-5400000">
            <a:off x="5589300" y="1234250"/>
            <a:ext cx="722700" cy="2757300"/>
          </a:xfrm>
          <a:prstGeom prst="bentConnector3">
            <a:avLst>
              <a:gd fmla="val 49997" name="adj1"/>
            </a:avLst>
          </a:prstGeom>
          <a:noFill/>
          <a:ln cap="flat" cmpd="sng" w="28575">
            <a:solidFill>
              <a:schemeClr val="dk2"/>
            </a:solidFill>
            <a:prstDash val="solid"/>
            <a:round/>
            <a:headEnd len="med" w="med" type="none"/>
            <a:tailEnd len="med" w="med" type="triangle"/>
          </a:ln>
        </p:spPr>
      </p:cxnSp>
      <p:cxnSp>
        <p:nvCxnSpPr>
          <p:cNvPr id="249" name="Google Shape;249;p30"/>
          <p:cNvCxnSpPr>
            <a:stCxn id="234" idx="2"/>
            <a:endCxn id="237" idx="0"/>
          </p:cNvCxnSpPr>
          <p:nvPr/>
        </p:nvCxnSpPr>
        <p:spPr>
          <a:xfrm>
            <a:off x="2013600" y="3716875"/>
            <a:ext cx="0" cy="401100"/>
          </a:xfrm>
          <a:prstGeom prst="straightConnector1">
            <a:avLst/>
          </a:prstGeom>
          <a:noFill/>
          <a:ln cap="flat" cmpd="sng" w="28575">
            <a:solidFill>
              <a:schemeClr val="dk2"/>
            </a:solidFill>
            <a:prstDash val="solid"/>
            <a:round/>
            <a:headEnd len="med" w="med" type="none"/>
            <a:tailEnd len="med" w="med" type="triangle"/>
          </a:ln>
        </p:spPr>
      </p:cxnSp>
      <p:cxnSp>
        <p:nvCxnSpPr>
          <p:cNvPr id="250" name="Google Shape;250;p30"/>
          <p:cNvCxnSpPr>
            <a:stCxn id="235" idx="2"/>
            <a:endCxn id="238" idx="0"/>
          </p:cNvCxnSpPr>
          <p:nvPr/>
        </p:nvCxnSpPr>
        <p:spPr>
          <a:xfrm>
            <a:off x="4572000" y="3716875"/>
            <a:ext cx="0" cy="401100"/>
          </a:xfrm>
          <a:prstGeom prst="straightConnector1">
            <a:avLst/>
          </a:prstGeom>
          <a:noFill/>
          <a:ln cap="flat" cmpd="sng" w="28575">
            <a:solidFill>
              <a:schemeClr val="dk2"/>
            </a:solidFill>
            <a:prstDash val="solid"/>
            <a:round/>
            <a:headEnd len="med" w="med" type="none"/>
            <a:tailEnd len="med" w="med" type="triangle"/>
          </a:ln>
        </p:spPr>
      </p:cxnSp>
      <p:cxnSp>
        <p:nvCxnSpPr>
          <p:cNvPr id="251" name="Google Shape;251;p30"/>
          <p:cNvCxnSpPr>
            <a:stCxn id="236" idx="2"/>
            <a:endCxn id="239" idx="0"/>
          </p:cNvCxnSpPr>
          <p:nvPr/>
        </p:nvCxnSpPr>
        <p:spPr>
          <a:xfrm flipH="1">
            <a:off x="7327650" y="3745200"/>
            <a:ext cx="1500" cy="372900"/>
          </a:xfrm>
          <a:prstGeom prst="straightConnector1">
            <a:avLst/>
          </a:prstGeom>
          <a:noFill/>
          <a:ln cap="flat" cmpd="sng" w="28575">
            <a:solidFill>
              <a:schemeClr val="dk2"/>
            </a:solidFill>
            <a:prstDash val="solid"/>
            <a:round/>
            <a:headEnd len="med" w="med" type="none"/>
            <a:tailEnd len="med" w="med" type="triangle"/>
          </a:ln>
        </p:spPr>
      </p:cxnSp>
      <p:cxnSp>
        <p:nvCxnSpPr>
          <p:cNvPr id="252" name="Google Shape;252;p30"/>
          <p:cNvCxnSpPr>
            <a:stCxn id="238" idx="2"/>
            <a:endCxn id="242" idx="0"/>
          </p:cNvCxnSpPr>
          <p:nvPr/>
        </p:nvCxnSpPr>
        <p:spPr>
          <a:xfrm rot="5400000">
            <a:off x="2973750" y="3904300"/>
            <a:ext cx="752100" cy="2444400"/>
          </a:xfrm>
          <a:prstGeom prst="bentConnector3">
            <a:avLst>
              <a:gd fmla="val 50008" name="adj1"/>
            </a:avLst>
          </a:prstGeom>
          <a:noFill/>
          <a:ln cap="flat" cmpd="sng" w="28575">
            <a:solidFill>
              <a:schemeClr val="dk2"/>
            </a:solidFill>
            <a:prstDash val="solid"/>
            <a:round/>
            <a:headEnd len="med" w="med" type="none"/>
            <a:tailEnd len="med" w="med" type="triangle"/>
          </a:ln>
        </p:spPr>
      </p:cxnSp>
      <p:cxnSp>
        <p:nvCxnSpPr>
          <p:cNvPr id="253" name="Google Shape;253;p30"/>
          <p:cNvCxnSpPr>
            <a:stCxn id="238" idx="2"/>
            <a:endCxn id="243" idx="0"/>
          </p:cNvCxnSpPr>
          <p:nvPr/>
        </p:nvCxnSpPr>
        <p:spPr>
          <a:xfrm rot="5400000">
            <a:off x="3573450" y="4504000"/>
            <a:ext cx="752100" cy="1245000"/>
          </a:xfrm>
          <a:prstGeom prst="bentConnector3">
            <a:avLst>
              <a:gd fmla="val 50008" name="adj1"/>
            </a:avLst>
          </a:prstGeom>
          <a:noFill/>
          <a:ln cap="flat" cmpd="sng" w="28575">
            <a:solidFill>
              <a:schemeClr val="dk2"/>
            </a:solidFill>
            <a:prstDash val="solid"/>
            <a:round/>
            <a:headEnd len="med" w="med" type="none"/>
            <a:tailEnd len="med" w="med" type="triangle"/>
          </a:ln>
        </p:spPr>
      </p:cxnSp>
      <p:cxnSp>
        <p:nvCxnSpPr>
          <p:cNvPr id="254" name="Google Shape;254;p30"/>
          <p:cNvCxnSpPr>
            <a:stCxn id="238" idx="2"/>
            <a:endCxn id="244" idx="0"/>
          </p:cNvCxnSpPr>
          <p:nvPr/>
        </p:nvCxnSpPr>
        <p:spPr>
          <a:xfrm rot="5400000">
            <a:off x="4173300" y="5103850"/>
            <a:ext cx="752100" cy="45300"/>
          </a:xfrm>
          <a:prstGeom prst="bentConnector3">
            <a:avLst>
              <a:gd fmla="val 50008" name="adj1"/>
            </a:avLst>
          </a:prstGeom>
          <a:noFill/>
          <a:ln cap="flat" cmpd="sng" w="28575">
            <a:solidFill>
              <a:schemeClr val="dk2"/>
            </a:solidFill>
            <a:prstDash val="solid"/>
            <a:round/>
            <a:headEnd len="med" w="med" type="none"/>
            <a:tailEnd len="med" w="med" type="triangle"/>
          </a:ln>
        </p:spPr>
      </p:cxnSp>
      <p:cxnSp>
        <p:nvCxnSpPr>
          <p:cNvPr id="255" name="Google Shape;255;p30"/>
          <p:cNvCxnSpPr>
            <a:stCxn id="238" idx="2"/>
            <a:endCxn id="245" idx="0"/>
          </p:cNvCxnSpPr>
          <p:nvPr/>
        </p:nvCxnSpPr>
        <p:spPr>
          <a:xfrm flipH="1" rot="-5400000">
            <a:off x="4773000" y="4549450"/>
            <a:ext cx="752100" cy="1154100"/>
          </a:xfrm>
          <a:prstGeom prst="bentConnector3">
            <a:avLst>
              <a:gd fmla="val 50008" name="adj1"/>
            </a:avLst>
          </a:prstGeom>
          <a:noFill/>
          <a:ln cap="flat" cmpd="sng" w="28575">
            <a:solidFill>
              <a:schemeClr val="dk2"/>
            </a:solidFill>
            <a:prstDash val="solid"/>
            <a:round/>
            <a:headEnd len="med" w="med" type="none"/>
            <a:tailEnd len="med" w="med" type="triangle"/>
          </a:ln>
        </p:spPr>
      </p:cxnSp>
      <p:cxnSp>
        <p:nvCxnSpPr>
          <p:cNvPr id="256" name="Google Shape;256;p30"/>
          <p:cNvCxnSpPr>
            <a:stCxn id="239" idx="2"/>
            <a:endCxn id="240" idx="0"/>
          </p:cNvCxnSpPr>
          <p:nvPr/>
        </p:nvCxnSpPr>
        <p:spPr>
          <a:xfrm rot="5400000">
            <a:off x="6891450" y="4784500"/>
            <a:ext cx="470100" cy="402000"/>
          </a:xfrm>
          <a:prstGeom prst="bentConnector3">
            <a:avLst>
              <a:gd fmla="val 50003" name="adj1"/>
            </a:avLst>
          </a:prstGeom>
          <a:noFill/>
          <a:ln cap="flat" cmpd="sng" w="28575">
            <a:solidFill>
              <a:schemeClr val="dk2"/>
            </a:solidFill>
            <a:prstDash val="solid"/>
            <a:round/>
            <a:headEnd len="med" w="med" type="none"/>
            <a:tailEnd len="med" w="med" type="triangle"/>
          </a:ln>
        </p:spPr>
      </p:cxnSp>
      <p:cxnSp>
        <p:nvCxnSpPr>
          <p:cNvPr id="257" name="Google Shape;257;p30"/>
          <p:cNvCxnSpPr>
            <a:stCxn id="239" idx="2"/>
            <a:endCxn id="241" idx="0"/>
          </p:cNvCxnSpPr>
          <p:nvPr/>
        </p:nvCxnSpPr>
        <p:spPr>
          <a:xfrm flipH="1" rot="-5400000">
            <a:off x="7537200" y="4540750"/>
            <a:ext cx="470100" cy="889500"/>
          </a:xfrm>
          <a:prstGeom prst="bentConnector3">
            <a:avLst>
              <a:gd fmla="val 50003" name="adj1"/>
            </a:avLst>
          </a:prstGeom>
          <a:noFill/>
          <a:ln cap="flat" cmpd="sng" w="28575">
            <a:solidFill>
              <a:schemeClr val="dk2"/>
            </a:solidFill>
            <a:prstDash val="solid"/>
            <a:round/>
            <a:headEnd len="med" w="med" type="none"/>
            <a:tailEnd len="med" w="med" type="triangle"/>
          </a:ln>
        </p:spPr>
      </p:cxnSp>
      <p:cxnSp>
        <p:nvCxnSpPr>
          <p:cNvPr id="258" name="Google Shape;258;p30"/>
          <p:cNvCxnSpPr>
            <a:stCxn id="232" idx="1"/>
            <a:endCxn id="233" idx="3"/>
          </p:cNvCxnSpPr>
          <p:nvPr/>
        </p:nvCxnSpPr>
        <p:spPr>
          <a:xfrm flipH="1">
            <a:off x="5504250" y="1692150"/>
            <a:ext cx="784800" cy="174000"/>
          </a:xfrm>
          <a:prstGeom prst="bent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09" name="Google Shape;709;p6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10" name="Google Shape;710;p66"/>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Control Overview</a:t>
            </a:r>
            <a:endParaRPr/>
          </a:p>
        </p:txBody>
      </p:sp>
      <p:sp>
        <p:nvSpPr>
          <p:cNvPr id="711" name="Google Shape;711;p6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ctr">
              <a:spcBef>
                <a:spcPts val="480"/>
              </a:spcBef>
              <a:spcAft>
                <a:spcPts val="0"/>
              </a:spcAft>
              <a:buClr>
                <a:schemeClr val="dk1"/>
              </a:buClr>
              <a:buSzPts val="1100"/>
              <a:buFont typeface="Arial"/>
              <a:buNone/>
            </a:pPr>
            <a:r>
              <a:rPr lang="en-US"/>
              <a:t> Container Descent Control System</a:t>
            </a:r>
            <a:endParaRPr/>
          </a:p>
          <a:p>
            <a:pPr indent="0" lvl="0" marL="0" rtl="0" algn="just">
              <a:spcBef>
                <a:spcPts val="480"/>
              </a:spcBef>
              <a:spcAft>
                <a:spcPts val="0"/>
              </a:spcAft>
              <a:buClr>
                <a:schemeClr val="dk1"/>
              </a:buClr>
              <a:buSzPts val="1100"/>
              <a:buFont typeface="Arial"/>
              <a:buNone/>
            </a:pPr>
            <a:r>
              <a:rPr lang="en-US" sz="1400"/>
              <a:t>The parachute has 19 cm diameter to reach 15 m/s. It has been made from plastic and It has 2.28 cm radius spill hole to stabilize container during descent</a:t>
            </a:r>
            <a:endParaRPr sz="1400"/>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712" name="Google Shape;712;p66"/>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13" name="Google Shape;713;p6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14" name="Google Shape;714;p66"/>
          <p:cNvPicPr preferRelativeResize="0"/>
          <p:nvPr/>
        </p:nvPicPr>
        <p:blipFill>
          <a:blip r:embed="rId4">
            <a:alphaModFix/>
          </a:blip>
          <a:stretch>
            <a:fillRect/>
          </a:stretch>
        </p:blipFill>
        <p:spPr>
          <a:xfrm>
            <a:off x="2860787" y="2256250"/>
            <a:ext cx="3422424" cy="3422424"/>
          </a:xfrm>
          <a:prstGeom prst="rect">
            <a:avLst/>
          </a:prstGeom>
          <a:noFill/>
          <a:ln>
            <a:noFill/>
          </a:ln>
        </p:spPr>
      </p:pic>
      <p:pic>
        <p:nvPicPr>
          <p:cNvPr id="715" name="Google Shape;715;p66"/>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21" name="Google Shape;721;p6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22" name="Google Shape;722;p6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Descent Control Strategy Selection and Trade</a:t>
            </a:r>
            <a:endParaRPr/>
          </a:p>
        </p:txBody>
      </p:sp>
      <p:sp>
        <p:nvSpPr>
          <p:cNvPr id="723" name="Google Shape;723;p67"/>
          <p:cNvSpPr txBox="1"/>
          <p:nvPr>
            <p:ph idx="1" type="body"/>
          </p:nvPr>
        </p:nvSpPr>
        <p:spPr>
          <a:xfrm>
            <a:off x="228600" y="1066800"/>
            <a:ext cx="8686800" cy="43053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724" name="Google Shape;724;p6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25" name="Google Shape;725;p6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726" name="Google Shape;726;p67"/>
          <p:cNvCxnSpPr/>
          <p:nvPr/>
        </p:nvCxnSpPr>
        <p:spPr>
          <a:xfrm flipH="1" rot="10800000">
            <a:off x="4568700" y="1066800"/>
            <a:ext cx="3300" cy="3462600"/>
          </a:xfrm>
          <a:prstGeom prst="straightConnector1">
            <a:avLst/>
          </a:prstGeom>
          <a:noFill/>
          <a:ln cap="flat" cmpd="sng" w="9525">
            <a:solidFill>
              <a:srgbClr val="000000"/>
            </a:solidFill>
            <a:prstDash val="solid"/>
            <a:round/>
            <a:headEnd len="med" w="med" type="none"/>
            <a:tailEnd len="med" w="med" type="none"/>
          </a:ln>
        </p:spPr>
      </p:cxnSp>
      <p:pic>
        <p:nvPicPr>
          <p:cNvPr id="727" name="Google Shape;727;p67"/>
          <p:cNvPicPr preferRelativeResize="0"/>
          <p:nvPr/>
        </p:nvPicPr>
        <p:blipFill>
          <a:blip r:embed="rId4">
            <a:alphaModFix/>
          </a:blip>
          <a:stretch>
            <a:fillRect/>
          </a:stretch>
        </p:blipFill>
        <p:spPr>
          <a:xfrm>
            <a:off x="225300" y="1068100"/>
            <a:ext cx="3419856" cy="3419856"/>
          </a:xfrm>
          <a:prstGeom prst="rect">
            <a:avLst/>
          </a:prstGeom>
          <a:noFill/>
          <a:ln>
            <a:noFill/>
          </a:ln>
        </p:spPr>
      </p:pic>
      <p:pic>
        <p:nvPicPr>
          <p:cNvPr id="728" name="Google Shape;728;p67"/>
          <p:cNvPicPr preferRelativeResize="0"/>
          <p:nvPr/>
        </p:nvPicPr>
        <p:blipFill>
          <a:blip r:embed="rId5">
            <a:alphaModFix/>
          </a:blip>
          <a:stretch>
            <a:fillRect/>
          </a:stretch>
        </p:blipFill>
        <p:spPr>
          <a:xfrm>
            <a:off x="5495550" y="1088175"/>
            <a:ext cx="3419856" cy="3419856"/>
          </a:xfrm>
          <a:prstGeom prst="rect">
            <a:avLst/>
          </a:prstGeom>
          <a:noFill/>
          <a:ln>
            <a:noFill/>
          </a:ln>
        </p:spPr>
      </p:pic>
      <p:sp>
        <p:nvSpPr>
          <p:cNvPr id="729" name="Google Shape;729;p67"/>
          <p:cNvSpPr txBox="1"/>
          <p:nvPr/>
        </p:nvSpPr>
        <p:spPr>
          <a:xfrm>
            <a:off x="438912" y="4645152"/>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DOME PARACHUTE</a:t>
            </a:r>
            <a:endParaRPr b="1"/>
          </a:p>
        </p:txBody>
      </p:sp>
      <p:sp>
        <p:nvSpPr>
          <p:cNvPr id="730" name="Google Shape;730;p67"/>
          <p:cNvSpPr txBox="1"/>
          <p:nvPr/>
        </p:nvSpPr>
        <p:spPr>
          <a:xfrm>
            <a:off x="5705475" y="46451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X TYPE PARACHUTE</a:t>
            </a:r>
            <a:endParaRPr b="1"/>
          </a:p>
        </p:txBody>
      </p:sp>
      <p:pic>
        <p:nvPicPr>
          <p:cNvPr id="731" name="Google Shape;731;p67"/>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37" name="Google Shape;737;p6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38" name="Google Shape;738;p6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Descent Control Strategy Selection and Trade</a:t>
            </a:r>
            <a:endParaRPr/>
          </a:p>
        </p:txBody>
      </p:sp>
      <p:sp>
        <p:nvSpPr>
          <p:cNvPr id="739" name="Google Shape;739;p6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40" name="Google Shape;740;p6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741" name="Google Shape;741;p68"/>
          <p:cNvGraphicFramePr/>
          <p:nvPr/>
        </p:nvGraphicFramePr>
        <p:xfrm>
          <a:off x="381000" y="1204950"/>
          <a:ext cx="3000000" cy="3000000"/>
        </p:xfrm>
        <a:graphic>
          <a:graphicData uri="http://schemas.openxmlformats.org/drawingml/2006/table">
            <a:tbl>
              <a:tblPr>
                <a:noFill/>
                <a:tableStyleId>{DEA16444-F34E-4804-BBA8-A53AC711FF5E}</a:tableStyleId>
              </a:tblPr>
              <a:tblGrid>
                <a:gridCol w="4337375"/>
                <a:gridCol w="4337375"/>
              </a:tblGrid>
              <a:tr h="396200">
                <a:tc>
                  <a:txBody>
                    <a:bodyPr/>
                    <a:lstStyle/>
                    <a:p>
                      <a:pPr indent="0" lvl="0" marL="0" rtl="0" algn="ctr">
                        <a:spcBef>
                          <a:spcPts val="0"/>
                        </a:spcBef>
                        <a:spcAft>
                          <a:spcPts val="0"/>
                        </a:spcAft>
                        <a:buNone/>
                      </a:pPr>
                      <a:r>
                        <a:rPr lang="en-US">
                          <a:solidFill>
                            <a:srgbClr val="FF0000"/>
                          </a:solidFill>
                        </a:rPr>
                        <a:t>DOME PARACHUTE</a:t>
                      </a:r>
                      <a:endParaRPr>
                        <a:solidFill>
                          <a:srgbClr val="FF0000"/>
                        </a:solidFill>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X TYPE PARACHUTE</a:t>
                      </a:r>
                      <a:endParaRPr/>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Stability is easily ensured by a spill hole.</a:t>
                      </a:r>
                      <a:endParaRPr/>
                    </a:p>
                  </a:txBody>
                  <a:tcPr marT="91425" marB="91425" marR="91425" marL="91425"/>
                </a:tc>
                <a:tc>
                  <a:txBody>
                    <a:bodyPr/>
                    <a:lstStyle/>
                    <a:p>
                      <a:pPr indent="0" lvl="0" marL="0" rtl="0" algn="ctr">
                        <a:spcBef>
                          <a:spcPts val="0"/>
                        </a:spcBef>
                        <a:spcAft>
                          <a:spcPts val="0"/>
                        </a:spcAft>
                        <a:buNone/>
                      </a:pPr>
                      <a:r>
                        <a:rPr lang="en-US"/>
                        <a:t>Easy to stack.</a:t>
                      </a:r>
                      <a:endParaRPr/>
                    </a:p>
                  </a:txBody>
                  <a:tcPr marT="91425" marB="91425" marR="91425" marL="91425"/>
                </a:tc>
              </a:tr>
              <a:tr h="396200">
                <a:tc>
                  <a:txBody>
                    <a:bodyPr/>
                    <a:lstStyle/>
                    <a:p>
                      <a:pPr indent="0" lvl="0" marL="0" rtl="0" algn="ctr">
                        <a:spcBef>
                          <a:spcPts val="0"/>
                        </a:spcBef>
                        <a:spcAft>
                          <a:spcPts val="0"/>
                        </a:spcAft>
                        <a:buNone/>
                      </a:pPr>
                      <a:r>
                        <a:rPr lang="en-US"/>
                        <a:t>High drag coefficient.</a:t>
                      </a:r>
                      <a:endParaRPr/>
                    </a:p>
                  </a:txBody>
                  <a:tcPr marT="91425" marB="91425" marR="91425" marL="91425"/>
                </a:tc>
                <a:tc>
                  <a:txBody>
                    <a:bodyPr/>
                    <a:lstStyle/>
                    <a:p>
                      <a:pPr indent="0" lvl="0" marL="0" rtl="0" algn="ctr">
                        <a:spcBef>
                          <a:spcPts val="0"/>
                        </a:spcBef>
                        <a:spcAft>
                          <a:spcPts val="0"/>
                        </a:spcAft>
                        <a:buNone/>
                      </a:pPr>
                      <a:r>
                        <a:rPr lang="en-US"/>
                        <a:t>Low drag coefficient.</a:t>
                      </a:r>
                      <a:endParaRPr/>
                    </a:p>
                  </a:txBody>
                  <a:tcPr marT="91425" marB="91425" marR="91425" marL="91425"/>
                </a:tc>
              </a:tr>
              <a:tr h="396200">
                <a:tc>
                  <a:txBody>
                    <a:bodyPr/>
                    <a:lstStyle/>
                    <a:p>
                      <a:pPr indent="0" lvl="0" marL="0" rtl="0" algn="ctr">
                        <a:spcBef>
                          <a:spcPts val="0"/>
                        </a:spcBef>
                        <a:spcAft>
                          <a:spcPts val="0"/>
                        </a:spcAft>
                        <a:buNone/>
                      </a:pPr>
                      <a:r>
                        <a:rPr lang="en-US"/>
                        <a:t>Easy to make.</a:t>
                      </a:r>
                      <a:endParaRPr/>
                    </a:p>
                  </a:txBody>
                  <a:tcPr marT="91425" marB="91425" marR="91425" marL="91425"/>
                </a:tc>
                <a:tc>
                  <a:txBody>
                    <a:bodyPr/>
                    <a:lstStyle/>
                    <a:p>
                      <a:pPr indent="0" lvl="0" marL="0" rtl="0" algn="ctr">
                        <a:spcBef>
                          <a:spcPts val="0"/>
                        </a:spcBef>
                        <a:spcAft>
                          <a:spcPts val="0"/>
                        </a:spcAft>
                        <a:buNone/>
                      </a:pPr>
                      <a:r>
                        <a:rPr lang="en-US"/>
                        <a:t>Easy to manufacture.</a:t>
                      </a:r>
                      <a:endParaRPr/>
                    </a:p>
                  </a:txBody>
                  <a:tcPr marT="91425" marB="91425" marR="91425" marL="91425"/>
                </a:tc>
              </a:tr>
              <a:tr h="396200">
                <a:tc>
                  <a:txBody>
                    <a:bodyPr/>
                    <a:lstStyle/>
                    <a:p>
                      <a:pPr indent="0" lvl="0" marL="0" rtl="0" algn="ctr">
                        <a:spcBef>
                          <a:spcPts val="0"/>
                        </a:spcBef>
                        <a:spcAft>
                          <a:spcPts val="0"/>
                        </a:spcAft>
                        <a:buNone/>
                      </a:pPr>
                      <a:r>
                        <a:rPr lang="en-US"/>
                        <a:t>Requires less space when stacked.</a:t>
                      </a:r>
                      <a:endParaRPr/>
                    </a:p>
                  </a:txBody>
                  <a:tcPr marT="91425" marB="91425" marR="91425" marL="91425"/>
                </a:tc>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a:t>Lightweight.</a:t>
                      </a:r>
                      <a:endParaRPr/>
                    </a:p>
                  </a:txBody>
                  <a:tcPr marT="91425" marB="91425" marR="91425" marL="91425"/>
                </a:tc>
              </a:tr>
              <a:tr h="396200">
                <a:tc>
                  <a:txBody>
                    <a:bodyPr/>
                    <a:lstStyle/>
                    <a:p>
                      <a:pPr indent="0" lvl="0" marL="0" rtl="0" algn="ctr">
                        <a:spcBef>
                          <a:spcPts val="0"/>
                        </a:spcBef>
                        <a:spcAft>
                          <a:spcPts val="0"/>
                        </a:spcAft>
                        <a:buNone/>
                      </a:pPr>
                      <a:r>
                        <a:rPr lang="en-US"/>
                        <a:t>Horizontal displacement is low.</a:t>
                      </a:r>
                      <a:endParaRPr/>
                    </a:p>
                  </a:txBody>
                  <a:tcPr marT="91425" marB="91425" marR="91425" marL="91425"/>
                </a:tc>
                <a:tc vMerge="1"/>
              </a:tr>
            </a:tbl>
          </a:graphicData>
        </a:graphic>
      </p:graphicFrame>
      <p:sp>
        <p:nvSpPr>
          <p:cNvPr id="742" name="Google Shape;742;p68"/>
          <p:cNvSpPr txBox="1"/>
          <p:nvPr/>
        </p:nvSpPr>
        <p:spPr>
          <a:xfrm>
            <a:off x="438575" y="3921850"/>
            <a:ext cx="8617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We selected the Parachute Dome due the following reasons:</a:t>
            </a:r>
            <a:endParaRPr sz="2400"/>
          </a:p>
          <a:p>
            <a:pPr indent="0" lvl="0" marL="0" rtl="0" algn="l">
              <a:spcBef>
                <a:spcPts val="0"/>
              </a:spcBef>
              <a:spcAft>
                <a:spcPts val="0"/>
              </a:spcAft>
              <a:buNone/>
            </a:pPr>
            <a:r>
              <a:rPr lang="en-US" sz="2400"/>
              <a:t>•Apogee model 29126 is cheap</a:t>
            </a:r>
            <a:endParaRPr sz="2400"/>
          </a:p>
          <a:p>
            <a:pPr indent="0" lvl="0" marL="0" rtl="0" algn="l">
              <a:spcBef>
                <a:spcPts val="0"/>
              </a:spcBef>
              <a:spcAft>
                <a:spcPts val="0"/>
              </a:spcAft>
              <a:buNone/>
            </a:pPr>
            <a:r>
              <a:rPr lang="en-US" sz="2400"/>
              <a:t>•Apogee model 29126 accomplish all requirement</a:t>
            </a:r>
            <a:endParaRPr sz="2400"/>
          </a:p>
          <a:p>
            <a:pPr indent="0" lvl="0" marL="0" rtl="0" algn="l">
              <a:spcBef>
                <a:spcPts val="0"/>
              </a:spcBef>
              <a:spcAft>
                <a:spcPts val="0"/>
              </a:spcAft>
              <a:buNone/>
            </a:pPr>
            <a:r>
              <a:rPr lang="en-US" sz="2400"/>
              <a:t>•Apogee model 29126 Will be painted orange to meet requirements</a:t>
            </a:r>
            <a:endParaRPr sz="2400"/>
          </a:p>
        </p:txBody>
      </p:sp>
      <p:pic>
        <p:nvPicPr>
          <p:cNvPr id="743" name="Google Shape;743;p68"/>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49" name="Google Shape;749;p6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50" name="Google Shape;750;p6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Descent Control Strategy Selection and Trade</a:t>
            </a:r>
            <a:endParaRPr/>
          </a:p>
        </p:txBody>
      </p:sp>
      <p:sp>
        <p:nvSpPr>
          <p:cNvPr id="751" name="Google Shape;751;p6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52" name="Google Shape;752;p6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753" name="Google Shape;753;p69"/>
          <p:cNvGraphicFramePr/>
          <p:nvPr/>
        </p:nvGraphicFramePr>
        <p:xfrm>
          <a:off x="381000" y="1204950"/>
          <a:ext cx="3000000" cy="3000000"/>
        </p:xfrm>
        <a:graphic>
          <a:graphicData uri="http://schemas.openxmlformats.org/drawingml/2006/table">
            <a:tbl>
              <a:tblPr>
                <a:noFill/>
                <a:tableStyleId>{DEA16444-F34E-4804-BBA8-A53AC711FF5E}</a:tableStyleId>
              </a:tblPr>
              <a:tblGrid>
                <a:gridCol w="4337375"/>
                <a:gridCol w="4337375"/>
              </a:tblGrid>
              <a:tr h="396200">
                <a:tc>
                  <a:txBody>
                    <a:bodyPr/>
                    <a:lstStyle/>
                    <a:p>
                      <a:pPr indent="0" lvl="0" marL="0" rtl="0" algn="ctr">
                        <a:spcBef>
                          <a:spcPts val="0"/>
                        </a:spcBef>
                        <a:spcAft>
                          <a:spcPts val="0"/>
                        </a:spcAft>
                        <a:buNone/>
                      </a:pPr>
                      <a:r>
                        <a:rPr lang="en-US">
                          <a:solidFill>
                            <a:srgbClr val="FF0000"/>
                          </a:solidFill>
                        </a:rPr>
                        <a:t>DOME PARACHUTE</a:t>
                      </a:r>
                      <a:endParaRPr>
                        <a:solidFill>
                          <a:srgbClr val="FF0000"/>
                        </a:solidFill>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X TYPE PARACHUTE</a:t>
                      </a:r>
                      <a:endParaRPr/>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Stability is easily ensured by a spill hole.</a:t>
                      </a:r>
                      <a:endParaRPr/>
                    </a:p>
                  </a:txBody>
                  <a:tcPr marT="91425" marB="91425" marR="91425" marL="91425"/>
                </a:tc>
                <a:tc>
                  <a:txBody>
                    <a:bodyPr/>
                    <a:lstStyle/>
                    <a:p>
                      <a:pPr indent="0" lvl="0" marL="0" rtl="0" algn="ctr">
                        <a:spcBef>
                          <a:spcPts val="0"/>
                        </a:spcBef>
                        <a:spcAft>
                          <a:spcPts val="0"/>
                        </a:spcAft>
                        <a:buNone/>
                      </a:pPr>
                      <a:r>
                        <a:rPr lang="en-US"/>
                        <a:t>Easy to stack.</a:t>
                      </a:r>
                      <a:endParaRPr/>
                    </a:p>
                  </a:txBody>
                  <a:tcPr marT="91425" marB="91425" marR="91425" marL="91425"/>
                </a:tc>
              </a:tr>
              <a:tr h="396200">
                <a:tc>
                  <a:txBody>
                    <a:bodyPr/>
                    <a:lstStyle/>
                    <a:p>
                      <a:pPr indent="0" lvl="0" marL="0" rtl="0" algn="ctr">
                        <a:spcBef>
                          <a:spcPts val="0"/>
                        </a:spcBef>
                        <a:spcAft>
                          <a:spcPts val="0"/>
                        </a:spcAft>
                        <a:buNone/>
                      </a:pPr>
                      <a:r>
                        <a:rPr lang="en-US"/>
                        <a:t>High drag coefficient.</a:t>
                      </a:r>
                      <a:endParaRPr/>
                    </a:p>
                  </a:txBody>
                  <a:tcPr marT="91425" marB="91425" marR="91425" marL="91425"/>
                </a:tc>
                <a:tc>
                  <a:txBody>
                    <a:bodyPr/>
                    <a:lstStyle/>
                    <a:p>
                      <a:pPr indent="0" lvl="0" marL="0" rtl="0" algn="ctr">
                        <a:spcBef>
                          <a:spcPts val="0"/>
                        </a:spcBef>
                        <a:spcAft>
                          <a:spcPts val="0"/>
                        </a:spcAft>
                        <a:buNone/>
                      </a:pPr>
                      <a:r>
                        <a:rPr lang="en-US"/>
                        <a:t>Low drag coefficient.</a:t>
                      </a:r>
                      <a:endParaRPr/>
                    </a:p>
                  </a:txBody>
                  <a:tcPr marT="91425" marB="91425" marR="91425" marL="91425"/>
                </a:tc>
              </a:tr>
              <a:tr h="396200">
                <a:tc>
                  <a:txBody>
                    <a:bodyPr/>
                    <a:lstStyle/>
                    <a:p>
                      <a:pPr indent="0" lvl="0" marL="0" rtl="0" algn="ctr">
                        <a:spcBef>
                          <a:spcPts val="0"/>
                        </a:spcBef>
                        <a:spcAft>
                          <a:spcPts val="0"/>
                        </a:spcAft>
                        <a:buNone/>
                      </a:pPr>
                      <a:r>
                        <a:rPr lang="en-US"/>
                        <a:t>Easy to make.</a:t>
                      </a:r>
                      <a:endParaRPr/>
                    </a:p>
                  </a:txBody>
                  <a:tcPr marT="91425" marB="91425" marR="91425" marL="91425"/>
                </a:tc>
                <a:tc>
                  <a:txBody>
                    <a:bodyPr/>
                    <a:lstStyle/>
                    <a:p>
                      <a:pPr indent="0" lvl="0" marL="0" rtl="0" algn="ctr">
                        <a:spcBef>
                          <a:spcPts val="0"/>
                        </a:spcBef>
                        <a:spcAft>
                          <a:spcPts val="0"/>
                        </a:spcAft>
                        <a:buNone/>
                      </a:pPr>
                      <a:r>
                        <a:rPr lang="en-US"/>
                        <a:t>Easy to manufacture.</a:t>
                      </a:r>
                      <a:endParaRPr/>
                    </a:p>
                  </a:txBody>
                  <a:tcPr marT="91425" marB="91425" marR="91425" marL="91425"/>
                </a:tc>
              </a:tr>
              <a:tr h="396200">
                <a:tc>
                  <a:txBody>
                    <a:bodyPr/>
                    <a:lstStyle/>
                    <a:p>
                      <a:pPr indent="0" lvl="0" marL="0" rtl="0" algn="ctr">
                        <a:spcBef>
                          <a:spcPts val="0"/>
                        </a:spcBef>
                        <a:spcAft>
                          <a:spcPts val="0"/>
                        </a:spcAft>
                        <a:buNone/>
                      </a:pPr>
                      <a:r>
                        <a:rPr lang="en-US"/>
                        <a:t>Requires less space when stacked.</a:t>
                      </a:r>
                      <a:endParaRPr/>
                    </a:p>
                  </a:txBody>
                  <a:tcPr marT="91425" marB="91425" marR="91425" marL="91425"/>
                </a:tc>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a:t>Lightweight.</a:t>
                      </a:r>
                      <a:endParaRPr/>
                    </a:p>
                  </a:txBody>
                  <a:tcPr marT="91425" marB="91425" marR="91425" marL="91425"/>
                </a:tc>
              </a:tr>
              <a:tr h="396200">
                <a:tc>
                  <a:txBody>
                    <a:bodyPr/>
                    <a:lstStyle/>
                    <a:p>
                      <a:pPr indent="0" lvl="0" marL="0" rtl="0" algn="ctr">
                        <a:spcBef>
                          <a:spcPts val="0"/>
                        </a:spcBef>
                        <a:spcAft>
                          <a:spcPts val="0"/>
                        </a:spcAft>
                        <a:buNone/>
                      </a:pPr>
                      <a:r>
                        <a:rPr lang="en-US"/>
                        <a:t>Horizontal displacement is low.</a:t>
                      </a:r>
                      <a:endParaRPr/>
                    </a:p>
                  </a:txBody>
                  <a:tcPr marT="91425" marB="91425" marR="91425" marL="91425"/>
                </a:tc>
                <a:tc vMerge="1"/>
              </a:tr>
            </a:tbl>
          </a:graphicData>
        </a:graphic>
      </p:graphicFrame>
      <p:sp>
        <p:nvSpPr>
          <p:cNvPr id="754" name="Google Shape;754;p69"/>
          <p:cNvSpPr txBox="1"/>
          <p:nvPr/>
        </p:nvSpPr>
        <p:spPr>
          <a:xfrm>
            <a:off x="438575" y="3921850"/>
            <a:ext cx="8617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For the second parachute we also choose dome parachute</a:t>
            </a:r>
            <a:r>
              <a:rPr lang="en-US" sz="2400"/>
              <a:t>:</a:t>
            </a:r>
            <a:endParaRPr sz="2400"/>
          </a:p>
          <a:p>
            <a:pPr indent="0" lvl="0" marL="0" rtl="0" algn="l">
              <a:spcBef>
                <a:spcPts val="0"/>
              </a:spcBef>
              <a:spcAft>
                <a:spcPts val="0"/>
              </a:spcAft>
              <a:buNone/>
            </a:pPr>
            <a:r>
              <a:rPr lang="en-US" sz="2400"/>
              <a:t>•Apogee model </a:t>
            </a:r>
            <a:r>
              <a:rPr lang="en-US" sz="2400"/>
              <a:t>29118</a:t>
            </a:r>
            <a:r>
              <a:rPr lang="en-US" sz="2400"/>
              <a:t> is cheap</a:t>
            </a:r>
            <a:endParaRPr sz="2400"/>
          </a:p>
          <a:p>
            <a:pPr indent="0" lvl="0" marL="0" rtl="0" algn="l">
              <a:spcBef>
                <a:spcPts val="0"/>
              </a:spcBef>
              <a:spcAft>
                <a:spcPts val="0"/>
              </a:spcAft>
              <a:buNone/>
            </a:pPr>
            <a:r>
              <a:rPr lang="en-US" sz="2400"/>
              <a:t>•Apogee model 29118 accomplish all requirement</a:t>
            </a:r>
            <a:endParaRPr sz="2400"/>
          </a:p>
          <a:p>
            <a:pPr indent="0" lvl="0" marL="0" rtl="0" algn="l">
              <a:spcBef>
                <a:spcPts val="0"/>
              </a:spcBef>
              <a:spcAft>
                <a:spcPts val="0"/>
              </a:spcAft>
              <a:buNone/>
            </a:pPr>
            <a:r>
              <a:rPr lang="en-US" sz="2400"/>
              <a:t>•Apogee model 29118 Will be painted orange to meet requirements</a:t>
            </a:r>
            <a:endParaRPr sz="2400"/>
          </a:p>
        </p:txBody>
      </p:sp>
      <p:pic>
        <p:nvPicPr>
          <p:cNvPr id="755" name="Google Shape;755;p69"/>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61" name="Google Shape;761;p7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62" name="Google Shape;762;p7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and Payload Descent Stability</a:t>
            </a:r>
            <a:r>
              <a:rPr b="1" i="0" lang="en-US" sz="2400" u="none" cap="none" strike="noStrike">
                <a:solidFill>
                  <a:schemeClr val="accent2"/>
                </a:solidFill>
                <a:latin typeface="Arial"/>
                <a:ea typeface="Arial"/>
                <a:cs typeface="Arial"/>
                <a:sym typeface="Arial"/>
              </a:rPr>
              <a:t> Control Strategy Selection and Trade</a:t>
            </a:r>
            <a:endParaRPr/>
          </a:p>
        </p:txBody>
      </p:sp>
      <p:sp>
        <p:nvSpPr>
          <p:cNvPr id="763" name="Google Shape;763;p70"/>
          <p:cNvSpPr txBox="1"/>
          <p:nvPr>
            <p:ph idx="1" type="body"/>
          </p:nvPr>
        </p:nvSpPr>
        <p:spPr>
          <a:xfrm>
            <a:off x="3734100" y="1076650"/>
            <a:ext cx="1675800" cy="457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OPTION A</a:t>
            </a:r>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764" name="Google Shape;764;p7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65" name="Google Shape;765;p7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66" name="Google Shape;766;p70"/>
          <p:cNvPicPr preferRelativeResize="0"/>
          <p:nvPr/>
        </p:nvPicPr>
        <p:blipFill>
          <a:blip r:embed="rId4">
            <a:alphaModFix/>
          </a:blip>
          <a:stretch>
            <a:fillRect/>
          </a:stretch>
        </p:blipFill>
        <p:spPr>
          <a:xfrm>
            <a:off x="5409900" y="1533842"/>
            <a:ext cx="3276899" cy="4741951"/>
          </a:xfrm>
          <a:prstGeom prst="rect">
            <a:avLst/>
          </a:prstGeom>
          <a:noFill/>
          <a:ln>
            <a:noFill/>
          </a:ln>
        </p:spPr>
      </p:pic>
      <p:sp>
        <p:nvSpPr>
          <p:cNvPr id="767" name="Google Shape;767;p70"/>
          <p:cNvSpPr txBox="1"/>
          <p:nvPr/>
        </p:nvSpPr>
        <p:spPr>
          <a:xfrm>
            <a:off x="228600" y="1533850"/>
            <a:ext cx="3534600" cy="1046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DESCRIPTION:</a:t>
            </a:r>
            <a:endParaRPr b="1"/>
          </a:p>
          <a:p>
            <a:pPr indent="-317500" lvl="0" marL="457200" rtl="0" algn="l">
              <a:spcBef>
                <a:spcPts val="0"/>
              </a:spcBef>
              <a:spcAft>
                <a:spcPts val="0"/>
              </a:spcAft>
              <a:buSzPts val="1400"/>
              <a:buChar char="●"/>
            </a:pPr>
            <a:r>
              <a:rPr lang="en-US"/>
              <a:t>We consider the use of a 3d printed flexible passive </a:t>
            </a:r>
            <a:r>
              <a:rPr lang="en-US"/>
              <a:t>aileron</a:t>
            </a:r>
            <a:r>
              <a:rPr lang="en-US"/>
              <a:t> to improve stability</a:t>
            </a:r>
            <a:endParaRPr/>
          </a:p>
        </p:txBody>
      </p:sp>
      <p:pic>
        <p:nvPicPr>
          <p:cNvPr id="768" name="Google Shape;768;p70"/>
          <p:cNvPicPr preferRelativeResize="0"/>
          <p:nvPr/>
        </p:nvPicPr>
        <p:blipFill>
          <a:blip r:embed="rId5">
            <a:alphaModFix/>
          </a:blip>
          <a:stretch>
            <a:fillRect/>
          </a:stretch>
        </p:blipFill>
        <p:spPr>
          <a:xfrm>
            <a:off x="3734100" y="1533850"/>
            <a:ext cx="1675800" cy="4741951"/>
          </a:xfrm>
          <a:prstGeom prst="rect">
            <a:avLst/>
          </a:prstGeom>
          <a:noFill/>
          <a:ln>
            <a:noFill/>
          </a:ln>
        </p:spPr>
      </p:pic>
      <p:sp>
        <p:nvSpPr>
          <p:cNvPr id="769" name="Google Shape;769;p70"/>
          <p:cNvSpPr txBox="1"/>
          <p:nvPr/>
        </p:nvSpPr>
        <p:spPr>
          <a:xfrm>
            <a:off x="228600" y="3597025"/>
            <a:ext cx="3462000" cy="1046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PROS:</a:t>
            </a:r>
            <a:endParaRPr b="1"/>
          </a:p>
          <a:p>
            <a:pPr indent="-317500" lvl="0" marL="457200" rtl="0" algn="l">
              <a:spcBef>
                <a:spcPts val="0"/>
              </a:spcBef>
              <a:spcAft>
                <a:spcPts val="0"/>
              </a:spcAft>
              <a:buSzPts val="1400"/>
              <a:buChar char="●"/>
            </a:pPr>
            <a:r>
              <a:rPr lang="en-US"/>
              <a:t>Improve stability</a:t>
            </a:r>
            <a:endParaRPr/>
          </a:p>
          <a:p>
            <a:pPr indent="-317500" lvl="0" marL="457200" rtl="0" algn="l">
              <a:spcBef>
                <a:spcPts val="0"/>
              </a:spcBef>
              <a:spcAft>
                <a:spcPts val="0"/>
              </a:spcAft>
              <a:buSzPts val="1400"/>
              <a:buChar char="●"/>
            </a:pPr>
            <a:r>
              <a:rPr lang="en-US"/>
              <a:t>Mitigate bounces inside the container when stowed</a:t>
            </a:r>
            <a:endParaRPr/>
          </a:p>
        </p:txBody>
      </p:sp>
      <p:sp>
        <p:nvSpPr>
          <p:cNvPr id="770" name="Google Shape;770;p70"/>
          <p:cNvSpPr txBox="1"/>
          <p:nvPr/>
        </p:nvSpPr>
        <p:spPr>
          <a:xfrm>
            <a:off x="228600" y="4900275"/>
            <a:ext cx="3462000" cy="1046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CONS:</a:t>
            </a:r>
            <a:endParaRPr b="1"/>
          </a:p>
          <a:p>
            <a:pPr indent="-317500" lvl="0" marL="457200" rtl="0" algn="l">
              <a:spcBef>
                <a:spcPts val="0"/>
              </a:spcBef>
              <a:spcAft>
                <a:spcPts val="0"/>
              </a:spcAft>
              <a:buSzPts val="1400"/>
              <a:buChar char="●"/>
            </a:pPr>
            <a:r>
              <a:rPr lang="en-US"/>
              <a:t>Stability is </a:t>
            </a:r>
            <a:r>
              <a:rPr lang="en-US"/>
              <a:t>slightly</a:t>
            </a:r>
            <a:r>
              <a:rPr lang="en-US"/>
              <a:t> improved</a:t>
            </a:r>
            <a:endParaRPr/>
          </a:p>
          <a:p>
            <a:pPr indent="-317500" lvl="0" marL="457200" rtl="0" algn="l">
              <a:spcBef>
                <a:spcPts val="0"/>
              </a:spcBef>
              <a:spcAft>
                <a:spcPts val="0"/>
              </a:spcAft>
              <a:buSzPts val="1400"/>
              <a:buChar char="●"/>
            </a:pPr>
            <a:r>
              <a:rPr lang="en-US"/>
              <a:t>More weight</a:t>
            </a:r>
            <a:endParaRPr/>
          </a:p>
          <a:p>
            <a:pPr indent="0" lvl="0" marL="457200" rtl="0" algn="l">
              <a:spcBef>
                <a:spcPts val="0"/>
              </a:spcBef>
              <a:spcAft>
                <a:spcPts val="0"/>
              </a:spcAft>
              <a:buNone/>
            </a:pPr>
            <a:r>
              <a:t/>
            </a:r>
            <a:endParaRPr/>
          </a:p>
        </p:txBody>
      </p:sp>
      <p:pic>
        <p:nvPicPr>
          <p:cNvPr id="771" name="Google Shape;771;p70"/>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77" name="Google Shape;777;p7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78" name="Google Shape;778;p7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and Payload Descent Stability</a:t>
            </a:r>
            <a:r>
              <a:rPr b="1" i="0" lang="en-US" sz="2400" u="none" cap="none" strike="noStrike">
                <a:solidFill>
                  <a:schemeClr val="accent2"/>
                </a:solidFill>
                <a:latin typeface="Arial"/>
                <a:ea typeface="Arial"/>
                <a:cs typeface="Arial"/>
                <a:sym typeface="Arial"/>
              </a:rPr>
              <a:t> Control Strategy Selection and Trade</a:t>
            </a:r>
            <a:endParaRPr/>
          </a:p>
        </p:txBody>
      </p:sp>
      <p:sp>
        <p:nvSpPr>
          <p:cNvPr id="779" name="Google Shape;779;p71"/>
          <p:cNvSpPr txBox="1"/>
          <p:nvPr>
            <p:ph idx="1" type="body"/>
          </p:nvPr>
        </p:nvSpPr>
        <p:spPr>
          <a:xfrm>
            <a:off x="3734100" y="1076650"/>
            <a:ext cx="1675800" cy="4572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OPTION B</a:t>
            </a:r>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780" name="Google Shape;780;p7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81" name="Google Shape;781;p7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2" name="Google Shape;782;p71"/>
          <p:cNvSpPr txBox="1"/>
          <p:nvPr/>
        </p:nvSpPr>
        <p:spPr>
          <a:xfrm>
            <a:off x="228600" y="1533850"/>
            <a:ext cx="3534600" cy="1477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DESCRIPTION</a:t>
            </a:r>
            <a:endParaRPr/>
          </a:p>
          <a:p>
            <a:pPr indent="-317500" lvl="0" marL="457200" rtl="0" algn="l">
              <a:spcBef>
                <a:spcPts val="0"/>
              </a:spcBef>
              <a:spcAft>
                <a:spcPts val="0"/>
              </a:spcAft>
              <a:buSzPts val="1400"/>
              <a:buChar char="●"/>
            </a:pPr>
            <a:r>
              <a:rPr lang="en-US"/>
              <a:t>We consider that the weight of the payload in the bottom on the container and when deployed it will be 10M away </a:t>
            </a:r>
            <a:r>
              <a:rPr lang="en-US"/>
              <a:t>will</a:t>
            </a:r>
            <a:r>
              <a:rPr lang="en-US"/>
              <a:t> be </a:t>
            </a:r>
            <a:r>
              <a:rPr lang="en-US"/>
              <a:t>enough</a:t>
            </a:r>
            <a:r>
              <a:rPr lang="en-US"/>
              <a:t> to stabilize it.</a:t>
            </a:r>
            <a:endParaRPr/>
          </a:p>
        </p:txBody>
      </p:sp>
      <p:pic>
        <p:nvPicPr>
          <p:cNvPr id="783" name="Google Shape;783;p71"/>
          <p:cNvPicPr preferRelativeResize="0"/>
          <p:nvPr/>
        </p:nvPicPr>
        <p:blipFill>
          <a:blip r:embed="rId4">
            <a:alphaModFix/>
          </a:blip>
          <a:stretch>
            <a:fillRect/>
          </a:stretch>
        </p:blipFill>
        <p:spPr>
          <a:xfrm>
            <a:off x="3735324" y="1531963"/>
            <a:ext cx="1673352" cy="4745736"/>
          </a:xfrm>
          <a:prstGeom prst="rect">
            <a:avLst/>
          </a:prstGeom>
          <a:noFill/>
          <a:ln>
            <a:noFill/>
          </a:ln>
        </p:spPr>
      </p:pic>
      <p:pic>
        <p:nvPicPr>
          <p:cNvPr id="784" name="Google Shape;784;p71"/>
          <p:cNvPicPr preferRelativeResize="0"/>
          <p:nvPr/>
        </p:nvPicPr>
        <p:blipFill>
          <a:blip r:embed="rId5">
            <a:alphaModFix/>
          </a:blip>
          <a:stretch>
            <a:fillRect/>
          </a:stretch>
        </p:blipFill>
        <p:spPr>
          <a:xfrm>
            <a:off x="5408676" y="1531975"/>
            <a:ext cx="3273552" cy="4745737"/>
          </a:xfrm>
          <a:prstGeom prst="rect">
            <a:avLst/>
          </a:prstGeom>
          <a:noFill/>
          <a:ln>
            <a:noFill/>
          </a:ln>
        </p:spPr>
      </p:pic>
      <p:sp>
        <p:nvSpPr>
          <p:cNvPr id="785" name="Google Shape;785;p71"/>
          <p:cNvSpPr txBox="1"/>
          <p:nvPr/>
        </p:nvSpPr>
        <p:spPr>
          <a:xfrm>
            <a:off x="228600" y="3597025"/>
            <a:ext cx="3462000" cy="8313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PROS:</a:t>
            </a:r>
            <a:endParaRPr b="1"/>
          </a:p>
          <a:p>
            <a:pPr indent="-317500" lvl="0" marL="457200" rtl="0" algn="l">
              <a:spcBef>
                <a:spcPts val="0"/>
              </a:spcBef>
              <a:spcAft>
                <a:spcPts val="0"/>
              </a:spcAft>
              <a:buSzPts val="1400"/>
              <a:buChar char="●"/>
            </a:pPr>
            <a:r>
              <a:rPr lang="en-US"/>
              <a:t>Easy to build</a:t>
            </a:r>
            <a:endParaRPr/>
          </a:p>
          <a:p>
            <a:pPr indent="-317500" lvl="0" marL="457200" rtl="0" algn="l">
              <a:spcBef>
                <a:spcPts val="0"/>
              </a:spcBef>
              <a:spcAft>
                <a:spcPts val="0"/>
              </a:spcAft>
              <a:buSzPts val="1400"/>
              <a:buChar char="●"/>
            </a:pPr>
            <a:r>
              <a:rPr lang="en-US"/>
              <a:t>Lightweight</a:t>
            </a:r>
            <a:endParaRPr/>
          </a:p>
        </p:txBody>
      </p:sp>
      <p:sp>
        <p:nvSpPr>
          <p:cNvPr id="786" name="Google Shape;786;p71"/>
          <p:cNvSpPr txBox="1"/>
          <p:nvPr/>
        </p:nvSpPr>
        <p:spPr>
          <a:xfrm>
            <a:off x="228600" y="4900275"/>
            <a:ext cx="3462000" cy="1262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CONS:</a:t>
            </a:r>
            <a:endParaRPr b="1"/>
          </a:p>
          <a:p>
            <a:pPr indent="-317500" lvl="0" marL="457200" rtl="0" algn="l">
              <a:spcBef>
                <a:spcPts val="0"/>
              </a:spcBef>
              <a:spcAft>
                <a:spcPts val="0"/>
              </a:spcAft>
              <a:buSzPts val="1400"/>
              <a:buChar char="●"/>
            </a:pPr>
            <a:r>
              <a:rPr lang="en-US"/>
              <a:t>Stability is </a:t>
            </a:r>
            <a:r>
              <a:rPr lang="en-US"/>
              <a:t>achieved</a:t>
            </a:r>
            <a:r>
              <a:rPr lang="en-US"/>
              <a:t> in a </a:t>
            </a:r>
            <a:r>
              <a:rPr lang="en-US"/>
              <a:t>passive way</a:t>
            </a:r>
            <a:r>
              <a:rPr lang="en-US"/>
              <a:t> and high speed winds can be a problem</a:t>
            </a:r>
            <a:endParaRPr/>
          </a:p>
          <a:p>
            <a:pPr indent="0" lvl="0" marL="457200" rtl="0" algn="l">
              <a:spcBef>
                <a:spcPts val="0"/>
              </a:spcBef>
              <a:spcAft>
                <a:spcPts val="0"/>
              </a:spcAft>
              <a:buNone/>
            </a:pPr>
            <a:r>
              <a:t/>
            </a:r>
            <a:endParaRPr/>
          </a:p>
        </p:txBody>
      </p:sp>
      <p:pic>
        <p:nvPicPr>
          <p:cNvPr id="787" name="Google Shape;787;p71"/>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793" name="Google Shape;793;p7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794" name="Google Shape;794;p7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Container and Payload Descent Stability Control Strategy Selection and Trade</a:t>
            </a:r>
            <a:endParaRPr/>
          </a:p>
        </p:txBody>
      </p:sp>
      <p:sp>
        <p:nvSpPr>
          <p:cNvPr id="795" name="Google Shape;795;p7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96" name="Google Shape;796;p7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797" name="Google Shape;797;p72"/>
          <p:cNvGraphicFramePr/>
          <p:nvPr/>
        </p:nvGraphicFramePr>
        <p:xfrm>
          <a:off x="381000" y="1204950"/>
          <a:ext cx="3000000" cy="3000000"/>
        </p:xfrm>
        <a:graphic>
          <a:graphicData uri="http://schemas.openxmlformats.org/drawingml/2006/table">
            <a:tbl>
              <a:tblPr>
                <a:noFill/>
                <a:tableStyleId>{DEA16444-F34E-4804-BBA8-A53AC711FF5E}</a:tableStyleId>
              </a:tblPr>
              <a:tblGrid>
                <a:gridCol w="4337375"/>
                <a:gridCol w="4337375"/>
              </a:tblGrid>
              <a:tr h="396200">
                <a:tc>
                  <a:txBody>
                    <a:bodyPr/>
                    <a:lstStyle/>
                    <a:p>
                      <a:pPr indent="0" lvl="0" marL="0" rtl="0" algn="ctr">
                        <a:spcBef>
                          <a:spcPts val="0"/>
                        </a:spcBef>
                        <a:spcAft>
                          <a:spcPts val="0"/>
                        </a:spcAft>
                        <a:buNone/>
                      </a:pPr>
                      <a:r>
                        <a:rPr lang="en-US"/>
                        <a:t>OPTION A</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solidFill>
                            <a:srgbClr val="FF0000"/>
                          </a:solidFill>
                        </a:rPr>
                        <a:t>OPTION B</a:t>
                      </a:r>
                      <a:endParaRPr>
                        <a:solidFill>
                          <a:srgbClr val="FF0000"/>
                        </a:solidFill>
                      </a:endParaRPr>
                    </a:p>
                  </a:txBody>
                  <a:tcPr marT="91425" marB="91425" marR="91425" marL="91425" anchor="ctr">
                    <a:solidFill>
                      <a:srgbClr val="FFFF00"/>
                    </a:solidFill>
                  </a:tcPr>
                </a:tc>
              </a:tr>
              <a:tr h="396200">
                <a:tc>
                  <a:txBody>
                    <a:bodyPr/>
                    <a:lstStyle/>
                    <a:p>
                      <a:pPr indent="0" lvl="0" marL="0" rtl="0" algn="ctr">
                        <a:spcBef>
                          <a:spcPts val="0"/>
                        </a:spcBef>
                        <a:spcAft>
                          <a:spcPts val="0"/>
                        </a:spcAft>
                        <a:buNone/>
                      </a:pPr>
                      <a:r>
                        <a:rPr lang="en-US"/>
                        <a:t>Stability is </a:t>
                      </a:r>
                      <a:r>
                        <a:rPr lang="en-US"/>
                        <a:t>slightly</a:t>
                      </a:r>
                      <a:r>
                        <a:rPr lang="en-US"/>
                        <a:t> improved.</a:t>
                      </a:r>
                      <a:endParaRPr/>
                    </a:p>
                  </a:txBody>
                  <a:tcPr marT="91425" marB="91425" marR="91425" marL="91425" anchor="ctr"/>
                </a:tc>
                <a:tc>
                  <a:txBody>
                    <a:bodyPr/>
                    <a:lstStyle/>
                    <a:p>
                      <a:pPr indent="0" lvl="0" marL="0" rtl="0" algn="ctr">
                        <a:spcBef>
                          <a:spcPts val="0"/>
                        </a:spcBef>
                        <a:spcAft>
                          <a:spcPts val="0"/>
                        </a:spcAft>
                        <a:buNone/>
                      </a:pPr>
                      <a:r>
                        <a:rPr lang="en-US"/>
                        <a:t>Easy to stack.</a:t>
                      </a:r>
                      <a:endParaRPr/>
                    </a:p>
                  </a:txBody>
                  <a:tcPr marT="91425" marB="91425" marR="91425" marL="91425" anchor="ctr"/>
                </a:tc>
              </a:tr>
              <a:tr h="396225">
                <a:tc rowSpan="3">
                  <a:txBody>
                    <a:bodyPr/>
                    <a:lstStyle/>
                    <a:p>
                      <a:pPr indent="0" lvl="0" marL="0" rtl="0" algn="ctr">
                        <a:spcBef>
                          <a:spcPts val="0"/>
                        </a:spcBef>
                        <a:spcAft>
                          <a:spcPts val="0"/>
                        </a:spcAft>
                        <a:buNone/>
                      </a:pPr>
                      <a:r>
                        <a:rPr lang="en-US"/>
                        <a:t>Mitigate bounces inside the container</a:t>
                      </a:r>
                      <a:endParaRPr/>
                    </a:p>
                  </a:txBody>
                  <a:tcPr marT="91425" marB="91425" marR="91425" marL="91425" anchor="ctr"/>
                </a:tc>
                <a:tc>
                  <a:txBody>
                    <a:bodyPr/>
                    <a:lstStyle/>
                    <a:p>
                      <a:pPr indent="0" lvl="0" marL="0" rtl="0" algn="ctr">
                        <a:spcBef>
                          <a:spcPts val="0"/>
                        </a:spcBef>
                        <a:spcAft>
                          <a:spcPts val="0"/>
                        </a:spcAft>
                        <a:buNone/>
                      </a:pPr>
                      <a:r>
                        <a:rPr lang="en-US"/>
                        <a:t>Easy to manufacture.</a:t>
                      </a:r>
                      <a:endParaRPr/>
                    </a:p>
                  </a:txBody>
                  <a:tcPr marT="91425" marB="91425" marR="91425" marL="91425" anchor="ctr"/>
                </a:tc>
              </a:tr>
              <a:tr h="396225">
                <a:tc vMerge="1"/>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a:t>Lightweight.</a:t>
                      </a:r>
                      <a:endParaRPr/>
                    </a:p>
                  </a:txBody>
                  <a:tcPr marT="91425" marB="91425" marR="91425" marL="91425" anchor="ctr"/>
                </a:tc>
              </a:tr>
              <a:tr h="396225">
                <a:tc vMerge="1"/>
                <a:tc vMerge="1"/>
              </a:tr>
            </a:tbl>
          </a:graphicData>
        </a:graphic>
      </p:graphicFrame>
      <p:sp>
        <p:nvSpPr>
          <p:cNvPr id="798" name="Google Shape;798;p72"/>
          <p:cNvSpPr txBox="1"/>
          <p:nvPr/>
        </p:nvSpPr>
        <p:spPr>
          <a:xfrm>
            <a:off x="438575" y="3921850"/>
            <a:ext cx="8617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We choose the option B </a:t>
            </a:r>
            <a:r>
              <a:rPr lang="en-US" sz="2400"/>
              <a:t>because</a:t>
            </a:r>
            <a:r>
              <a:rPr lang="en-US" sz="2400"/>
              <a:t> the option A is not worth the effort to build</a:t>
            </a:r>
            <a:endParaRPr sz="2400"/>
          </a:p>
        </p:txBody>
      </p:sp>
      <p:pic>
        <p:nvPicPr>
          <p:cNvPr id="799" name="Google Shape;799;p7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05" name="Google Shape;805;p7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06" name="Google Shape;806;p7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07" name="Google Shape;807;p7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08" name="Google Shape;808;p7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9" name="Google Shape;809;p73"/>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area formula of </a:t>
            </a:r>
            <a:r>
              <a:rPr lang="en-US"/>
              <a:t>the first </a:t>
            </a:r>
            <a:r>
              <a:rPr lang="en-US">
                <a:solidFill>
                  <a:srgbClr val="000000"/>
                </a:solidFill>
              </a:rPr>
              <a:t>parachute with spill hole is                                                       where</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p:txBody>
      </p:sp>
      <p:pic>
        <p:nvPicPr>
          <p:cNvPr id="810" name="Google Shape;810;p73"/>
          <p:cNvPicPr preferRelativeResize="0"/>
          <p:nvPr/>
        </p:nvPicPr>
        <p:blipFill>
          <a:blip r:embed="rId4">
            <a:alphaModFix/>
          </a:blip>
          <a:stretch>
            <a:fillRect/>
          </a:stretch>
        </p:blipFill>
        <p:spPr>
          <a:xfrm>
            <a:off x="4830875" y="1652300"/>
            <a:ext cx="2324100" cy="1066800"/>
          </a:xfrm>
          <a:prstGeom prst="rect">
            <a:avLst/>
          </a:prstGeom>
          <a:noFill/>
          <a:ln>
            <a:noFill/>
          </a:ln>
        </p:spPr>
      </p:pic>
      <p:sp>
        <p:nvSpPr>
          <p:cNvPr id="811" name="Google Shape;811;p73"/>
          <p:cNvSpPr txBox="1"/>
          <p:nvPr/>
        </p:nvSpPr>
        <p:spPr>
          <a:xfrm>
            <a:off x="351375" y="2554700"/>
            <a:ext cx="63192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a:solidFill>
                  <a:srgbClr val="000000"/>
                </a:solidFill>
              </a:rPr>
              <a:t>𝑆𝑝= Area of the parachute with a spill hole ( 𝑚2 )</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𝐷= The diameter of the parachute 𝑚𝑚</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𝑉= Descent speed 𝑚/𝑠</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𝐶𝐷= 1.5 Drift coefficient of parachute</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𝜌= 1.225 kg/𝑚3(Air density at +15 C from sea level)</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𝑚=0.600kg Container+Payload</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𝑔=9.81𝑚/𝑠2</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S_(s_H )  </a:t>
            </a:r>
            <a:r>
              <a:rPr lang="en-US">
                <a:solidFill>
                  <a:srgbClr val="000000"/>
                </a:solidFill>
              </a:rPr>
              <a:t>=Spill hole area</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S_Hr  </a:t>
            </a:r>
            <a:r>
              <a:rPr lang="en-US">
                <a:solidFill>
                  <a:srgbClr val="000000"/>
                </a:solidFill>
              </a:rPr>
              <a:t>=Spill hole radius</a:t>
            </a:r>
            <a:endParaRPr>
              <a:solidFill>
                <a:srgbClr val="000000"/>
              </a:solidFill>
            </a:endParaRPr>
          </a:p>
        </p:txBody>
      </p:sp>
      <p:pic>
        <p:nvPicPr>
          <p:cNvPr id="812" name="Google Shape;812;p73"/>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18" name="Google Shape;818;p7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19" name="Google Shape;819;p7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20" name="Google Shape;820;p7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21" name="Google Shape;821;p7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22" name="Google Shape;822;p74"/>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rPr lang="en-US">
                <a:solidFill>
                  <a:srgbClr val="000000"/>
                </a:solidFill>
              </a:rPr>
              <a:t>Replacing the data gives the following results</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diameter can be calculated from the formula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p:txBody>
      </p:sp>
      <p:sp>
        <p:nvSpPr>
          <p:cNvPr id="823" name="Google Shape;823;p74"/>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824" name="Google Shape;824;p74"/>
          <p:cNvPicPr preferRelativeResize="0"/>
          <p:nvPr/>
        </p:nvPicPr>
        <p:blipFill>
          <a:blip r:embed="rId4">
            <a:alphaModFix/>
          </a:blip>
          <a:stretch>
            <a:fillRect/>
          </a:stretch>
        </p:blipFill>
        <p:spPr>
          <a:xfrm>
            <a:off x="4247475" y="4296800"/>
            <a:ext cx="1114425" cy="657225"/>
          </a:xfrm>
          <a:prstGeom prst="rect">
            <a:avLst/>
          </a:prstGeom>
          <a:noFill/>
          <a:ln>
            <a:noFill/>
          </a:ln>
        </p:spPr>
      </p:pic>
      <p:pic>
        <p:nvPicPr>
          <p:cNvPr id="825" name="Google Shape;825;p74"/>
          <p:cNvPicPr preferRelativeResize="0"/>
          <p:nvPr/>
        </p:nvPicPr>
        <p:blipFill>
          <a:blip r:embed="rId5">
            <a:alphaModFix/>
          </a:blip>
          <a:stretch>
            <a:fillRect/>
          </a:stretch>
        </p:blipFill>
        <p:spPr>
          <a:xfrm>
            <a:off x="1924050" y="1910275"/>
            <a:ext cx="5295900" cy="1390650"/>
          </a:xfrm>
          <a:prstGeom prst="rect">
            <a:avLst/>
          </a:prstGeom>
          <a:noFill/>
          <a:ln>
            <a:noFill/>
          </a:ln>
        </p:spPr>
      </p:pic>
      <p:pic>
        <p:nvPicPr>
          <p:cNvPr id="826" name="Google Shape;826;p74"/>
          <p:cNvPicPr preferRelativeResize="0"/>
          <p:nvPr/>
        </p:nvPicPr>
        <p:blipFill>
          <a:blip r:embed="rId6">
            <a:alphaModFix/>
          </a:blip>
          <a:stretch>
            <a:fillRect/>
          </a:stretch>
        </p:blipFill>
        <p:spPr>
          <a:xfrm>
            <a:off x="3629025" y="3367088"/>
            <a:ext cx="2190750" cy="428625"/>
          </a:xfrm>
          <a:prstGeom prst="rect">
            <a:avLst/>
          </a:prstGeom>
          <a:noFill/>
          <a:ln>
            <a:noFill/>
          </a:ln>
        </p:spPr>
      </p:pic>
      <p:pic>
        <p:nvPicPr>
          <p:cNvPr id="827" name="Google Shape;827;p74"/>
          <p:cNvPicPr preferRelativeResize="0"/>
          <p:nvPr/>
        </p:nvPicPr>
        <p:blipFill rotWithShape="1">
          <a:blip r:embed="rId7">
            <a:alphaModFix/>
          </a:blip>
          <a:srcRect b="21313" l="0" r="0" t="18032"/>
          <a:stretch/>
        </p:blipFill>
        <p:spPr>
          <a:xfrm>
            <a:off x="0" y="0"/>
            <a:ext cx="1582451" cy="931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33" name="Google Shape;833;p7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34" name="Google Shape;834;p7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35" name="Google Shape;835;p7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36" name="Google Shape;836;p7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37" name="Google Shape;837;p75"/>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Clearing terms and replacing the data give us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The spill house area is chosen to be 5% of the total parachute area </a:t>
            </a:r>
            <a:endParaRPr>
              <a:solidFill>
                <a:srgbClr val="000000"/>
              </a:solidFill>
            </a:endParaRPr>
          </a:p>
        </p:txBody>
      </p:sp>
      <p:sp>
        <p:nvSpPr>
          <p:cNvPr id="838" name="Google Shape;838;p75"/>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839" name="Google Shape;839;p75"/>
          <p:cNvPicPr preferRelativeResize="0"/>
          <p:nvPr/>
        </p:nvPicPr>
        <p:blipFill>
          <a:blip r:embed="rId4">
            <a:alphaModFix/>
          </a:blip>
          <a:stretch>
            <a:fillRect/>
          </a:stretch>
        </p:blipFill>
        <p:spPr>
          <a:xfrm>
            <a:off x="347650" y="2767000"/>
            <a:ext cx="8448675" cy="1323975"/>
          </a:xfrm>
          <a:prstGeom prst="rect">
            <a:avLst/>
          </a:prstGeom>
          <a:noFill/>
          <a:ln>
            <a:noFill/>
          </a:ln>
        </p:spPr>
      </p:pic>
      <p:pic>
        <p:nvPicPr>
          <p:cNvPr id="840" name="Google Shape;840;p75"/>
          <p:cNvPicPr preferRelativeResize="0"/>
          <p:nvPr/>
        </p:nvPicPr>
        <p:blipFill>
          <a:blip r:embed="rId5">
            <a:alphaModFix/>
          </a:blip>
          <a:stretch>
            <a:fillRect/>
          </a:stretch>
        </p:blipFill>
        <p:spPr>
          <a:xfrm>
            <a:off x="614350" y="5064913"/>
            <a:ext cx="7915275" cy="438150"/>
          </a:xfrm>
          <a:prstGeom prst="rect">
            <a:avLst/>
          </a:prstGeom>
          <a:noFill/>
          <a:ln>
            <a:noFill/>
          </a:ln>
        </p:spPr>
      </p:pic>
      <p:pic>
        <p:nvPicPr>
          <p:cNvPr id="841" name="Google Shape;841;p75"/>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64" name="Google Shape;264;p3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65" name="Google Shape;265;p3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Acronyms</a:t>
            </a:r>
            <a:endParaRPr/>
          </a:p>
        </p:txBody>
      </p:sp>
      <p:sp>
        <p:nvSpPr>
          <p:cNvPr id="266" name="Google Shape;266;p3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67" name="Google Shape;267;p31"/>
          <p:cNvGraphicFramePr/>
          <p:nvPr/>
        </p:nvGraphicFramePr>
        <p:xfrm>
          <a:off x="228600" y="1104075"/>
          <a:ext cx="3000000" cy="3000000"/>
        </p:xfrm>
        <a:graphic>
          <a:graphicData uri="http://schemas.openxmlformats.org/drawingml/2006/table">
            <a:tbl>
              <a:tblPr>
                <a:noFill/>
                <a:tableStyleId>{DEA16444-F34E-4804-BBA8-A53AC711FF5E}</a:tableStyleId>
              </a:tblPr>
              <a:tblGrid>
                <a:gridCol w="4342325"/>
                <a:gridCol w="4342325"/>
              </a:tblGrid>
              <a:tr h="396200">
                <a:tc>
                  <a:txBody>
                    <a:bodyPr/>
                    <a:lstStyle/>
                    <a:p>
                      <a:pPr indent="0" lvl="0" marL="0" rtl="0" algn="ctr">
                        <a:spcBef>
                          <a:spcPts val="0"/>
                        </a:spcBef>
                        <a:spcAft>
                          <a:spcPts val="0"/>
                        </a:spcAft>
                        <a:buNone/>
                      </a:pPr>
                      <a:r>
                        <a:rPr b="1" lang="en-US"/>
                        <a:t>Acronyms</a:t>
                      </a:r>
                      <a:endParaRPr b="1"/>
                    </a:p>
                  </a:txBody>
                  <a:tcPr marT="91425" marB="91425" marR="91425" marL="91425" anchor="ctr">
                    <a:solidFill>
                      <a:srgbClr val="FFFF00"/>
                    </a:solidFill>
                  </a:tcPr>
                </a:tc>
                <a:tc>
                  <a:txBody>
                    <a:bodyPr/>
                    <a:lstStyle/>
                    <a:p>
                      <a:pPr indent="0" lvl="0" marL="0" rtl="0" algn="ctr">
                        <a:spcBef>
                          <a:spcPts val="0"/>
                        </a:spcBef>
                        <a:spcAft>
                          <a:spcPts val="0"/>
                        </a:spcAft>
                        <a:buNone/>
                      </a:pPr>
                      <a:r>
                        <a:rPr b="1" lang="en-US"/>
                        <a:t>Analysis</a:t>
                      </a:r>
                      <a:endParaRPr b="1"/>
                    </a:p>
                  </a:txBody>
                  <a:tcPr marT="91425" marB="91425" marR="91425" marL="91425" anchor="ctr">
                    <a:solidFill>
                      <a:srgbClr val="FFFF00"/>
                    </a:solidFill>
                  </a:tcPr>
                </a:tc>
              </a:tr>
              <a:tr h="396200">
                <a:tc>
                  <a:txBody>
                    <a:bodyPr/>
                    <a:lstStyle/>
                    <a:p>
                      <a:pPr indent="0" lvl="0" marL="0" rtl="0" algn="ctr">
                        <a:spcBef>
                          <a:spcPts val="0"/>
                        </a:spcBef>
                        <a:spcAft>
                          <a:spcPts val="0"/>
                        </a:spcAft>
                        <a:buNone/>
                      </a:pPr>
                      <a:r>
                        <a:rPr lang="en-US"/>
                        <a:t>CDR</a:t>
                      </a:r>
                      <a:endParaRPr/>
                    </a:p>
                  </a:txBody>
                  <a:tcPr marT="91425" marB="91425" marR="91425" marL="91425" anchor="ctr"/>
                </a:tc>
                <a:tc>
                  <a:txBody>
                    <a:bodyPr/>
                    <a:lstStyle/>
                    <a:p>
                      <a:pPr indent="0" lvl="0" marL="0" rtl="0" algn="ctr">
                        <a:spcBef>
                          <a:spcPts val="0"/>
                        </a:spcBef>
                        <a:spcAft>
                          <a:spcPts val="0"/>
                        </a:spcAft>
                        <a:buNone/>
                      </a:pPr>
                      <a:r>
                        <a:rPr lang="en-US"/>
                        <a:t>Critical design review</a:t>
                      </a:r>
                      <a:endParaRPr/>
                    </a:p>
                  </a:txBody>
                  <a:tcPr marT="91425" marB="91425" marR="91425" marL="91425" anchor="ctr"/>
                </a:tc>
              </a:tr>
              <a:tr h="396200">
                <a:tc>
                  <a:txBody>
                    <a:bodyPr/>
                    <a:lstStyle/>
                    <a:p>
                      <a:pPr indent="0" lvl="0" marL="0" rtl="0" algn="ctr">
                        <a:spcBef>
                          <a:spcPts val="0"/>
                        </a:spcBef>
                        <a:spcAft>
                          <a:spcPts val="0"/>
                        </a:spcAft>
                        <a:buNone/>
                      </a:pPr>
                      <a:r>
                        <a:rPr lang="en-US"/>
                        <a:t>Hz</a:t>
                      </a:r>
                      <a:endParaRPr/>
                    </a:p>
                  </a:txBody>
                  <a:tcPr marT="91425" marB="91425" marR="91425" marL="91425" anchor="ctr"/>
                </a:tc>
                <a:tc>
                  <a:txBody>
                    <a:bodyPr/>
                    <a:lstStyle/>
                    <a:p>
                      <a:pPr indent="0" lvl="0" marL="0" rtl="0" algn="ctr">
                        <a:spcBef>
                          <a:spcPts val="0"/>
                        </a:spcBef>
                        <a:spcAft>
                          <a:spcPts val="0"/>
                        </a:spcAft>
                        <a:buNone/>
                      </a:pPr>
                      <a:r>
                        <a:rPr lang="en-US"/>
                        <a:t>Frequency</a:t>
                      </a:r>
                      <a:endParaRPr/>
                    </a:p>
                  </a:txBody>
                  <a:tcPr marT="91425" marB="91425" marR="91425" marL="91425" anchor="ctr"/>
                </a:tc>
              </a:tr>
              <a:tr h="396200">
                <a:tc>
                  <a:txBody>
                    <a:bodyPr/>
                    <a:lstStyle/>
                    <a:p>
                      <a:pPr indent="0" lvl="0" marL="0" rtl="0" algn="ctr">
                        <a:spcBef>
                          <a:spcPts val="0"/>
                        </a:spcBef>
                        <a:spcAft>
                          <a:spcPts val="0"/>
                        </a:spcAft>
                        <a:buNone/>
                      </a:pPr>
                      <a:r>
                        <a:rPr lang="en-US"/>
                        <a:t>DCS</a:t>
                      </a:r>
                      <a:endParaRPr/>
                    </a:p>
                  </a:txBody>
                  <a:tcPr marT="91425" marB="91425" marR="91425" marL="91425" anchor="ctr"/>
                </a:tc>
                <a:tc>
                  <a:txBody>
                    <a:bodyPr/>
                    <a:lstStyle/>
                    <a:p>
                      <a:pPr indent="0" lvl="0" marL="0" rtl="0" algn="ctr">
                        <a:spcBef>
                          <a:spcPts val="0"/>
                        </a:spcBef>
                        <a:spcAft>
                          <a:spcPts val="0"/>
                        </a:spcAft>
                        <a:buNone/>
                      </a:pPr>
                      <a:r>
                        <a:rPr lang="en-US"/>
                        <a:t>Descent Control System</a:t>
                      </a:r>
                      <a:endParaRPr/>
                    </a:p>
                  </a:txBody>
                  <a:tcPr marT="91425" marB="91425" marR="91425" marL="91425" anchor="ctr"/>
                </a:tc>
              </a:tr>
              <a:tr h="396200">
                <a:tc>
                  <a:txBody>
                    <a:bodyPr/>
                    <a:lstStyle/>
                    <a:p>
                      <a:pPr indent="0" lvl="0" marL="0" rtl="0" algn="ctr">
                        <a:spcBef>
                          <a:spcPts val="0"/>
                        </a:spcBef>
                        <a:spcAft>
                          <a:spcPts val="0"/>
                        </a:spcAft>
                        <a:buNone/>
                      </a:pPr>
                      <a:r>
                        <a:rPr lang="en-US"/>
                        <a:t>FRR</a:t>
                      </a:r>
                      <a:endParaRPr/>
                    </a:p>
                  </a:txBody>
                  <a:tcPr marT="91425" marB="91425" marR="91425" marL="91425" anchor="ctr"/>
                </a:tc>
                <a:tc>
                  <a:txBody>
                    <a:bodyPr/>
                    <a:lstStyle/>
                    <a:p>
                      <a:pPr indent="0" lvl="0" marL="0" rtl="0" algn="ctr">
                        <a:spcBef>
                          <a:spcPts val="0"/>
                        </a:spcBef>
                        <a:spcAft>
                          <a:spcPts val="0"/>
                        </a:spcAft>
                        <a:buNone/>
                      </a:pPr>
                      <a:r>
                        <a:rPr lang="en-US"/>
                        <a:t>Flight Readiness Review</a:t>
                      </a:r>
                      <a:endParaRPr/>
                    </a:p>
                  </a:txBody>
                  <a:tcPr marT="91425" marB="91425" marR="91425" marL="91425" anchor="ctr"/>
                </a:tc>
              </a:tr>
              <a:tr h="396200">
                <a:tc>
                  <a:txBody>
                    <a:bodyPr/>
                    <a:lstStyle/>
                    <a:p>
                      <a:pPr indent="0" lvl="0" marL="0" rtl="0" algn="ctr">
                        <a:spcBef>
                          <a:spcPts val="0"/>
                        </a:spcBef>
                        <a:spcAft>
                          <a:spcPts val="0"/>
                        </a:spcAft>
                        <a:buNone/>
                      </a:pPr>
                      <a:r>
                        <a:rPr lang="en-US"/>
                        <a:t>GCS</a:t>
                      </a:r>
                      <a:endParaRPr/>
                    </a:p>
                  </a:txBody>
                  <a:tcPr marT="91425" marB="91425" marR="91425" marL="91425" anchor="ctr"/>
                </a:tc>
                <a:tc>
                  <a:txBody>
                    <a:bodyPr/>
                    <a:lstStyle/>
                    <a:p>
                      <a:pPr indent="0" lvl="0" marL="0" rtl="0" algn="ctr">
                        <a:spcBef>
                          <a:spcPts val="0"/>
                        </a:spcBef>
                        <a:spcAft>
                          <a:spcPts val="0"/>
                        </a:spcAft>
                        <a:buNone/>
                      </a:pPr>
                      <a:r>
                        <a:rPr lang="en-US"/>
                        <a:t>Ground Control Station</a:t>
                      </a:r>
                      <a:endParaRPr/>
                    </a:p>
                  </a:txBody>
                  <a:tcPr marT="91425" marB="91425" marR="91425" marL="91425" anchor="ctr"/>
                </a:tc>
              </a:tr>
              <a:tr h="396200">
                <a:tc>
                  <a:txBody>
                    <a:bodyPr/>
                    <a:lstStyle/>
                    <a:p>
                      <a:pPr indent="0" lvl="0" marL="0" rtl="0" algn="ctr">
                        <a:spcBef>
                          <a:spcPts val="0"/>
                        </a:spcBef>
                        <a:spcAft>
                          <a:spcPts val="0"/>
                        </a:spcAft>
                        <a:buNone/>
                      </a:pPr>
                      <a:r>
                        <a:rPr lang="en-US"/>
                        <a:t>CG</a:t>
                      </a:r>
                      <a:endParaRPr/>
                    </a:p>
                  </a:txBody>
                  <a:tcPr marT="91425" marB="91425" marR="91425" marL="91425" anchor="ctr"/>
                </a:tc>
                <a:tc>
                  <a:txBody>
                    <a:bodyPr/>
                    <a:lstStyle/>
                    <a:p>
                      <a:pPr indent="0" lvl="0" marL="0" rtl="0" algn="ctr">
                        <a:spcBef>
                          <a:spcPts val="0"/>
                        </a:spcBef>
                        <a:spcAft>
                          <a:spcPts val="0"/>
                        </a:spcAft>
                        <a:buNone/>
                      </a:pPr>
                      <a:r>
                        <a:rPr lang="en-US"/>
                        <a:t>Center of gravity</a:t>
                      </a:r>
                      <a:endParaRPr/>
                    </a:p>
                  </a:txBody>
                  <a:tcPr marT="91425" marB="91425" marR="91425" marL="91425" anchor="ctr"/>
                </a:tc>
              </a:tr>
              <a:tr h="396200">
                <a:tc>
                  <a:txBody>
                    <a:bodyPr/>
                    <a:lstStyle/>
                    <a:p>
                      <a:pPr indent="0" lvl="0" marL="0" rtl="0" algn="ctr">
                        <a:spcBef>
                          <a:spcPts val="0"/>
                        </a:spcBef>
                        <a:spcAft>
                          <a:spcPts val="0"/>
                        </a:spcAft>
                        <a:buNone/>
                      </a:pPr>
                      <a:r>
                        <a:rPr lang="en-US"/>
                        <a:t>LCO</a:t>
                      </a:r>
                      <a:endParaRPr/>
                    </a:p>
                  </a:txBody>
                  <a:tcPr marT="91425" marB="91425" marR="91425" marL="91425" anchor="ctr"/>
                </a:tc>
                <a:tc>
                  <a:txBody>
                    <a:bodyPr/>
                    <a:lstStyle/>
                    <a:p>
                      <a:pPr indent="0" lvl="0" marL="0" rtl="0" algn="ctr">
                        <a:spcBef>
                          <a:spcPts val="0"/>
                        </a:spcBef>
                        <a:spcAft>
                          <a:spcPts val="0"/>
                        </a:spcAft>
                        <a:buNone/>
                      </a:pPr>
                      <a:r>
                        <a:rPr lang="en-US"/>
                        <a:t>Launch Control Officer</a:t>
                      </a:r>
                      <a:endParaRPr/>
                    </a:p>
                  </a:txBody>
                  <a:tcPr marT="91425" marB="91425" marR="91425" marL="91425" anchor="ctr"/>
                </a:tc>
              </a:tr>
              <a:tr h="396200">
                <a:tc>
                  <a:txBody>
                    <a:bodyPr/>
                    <a:lstStyle/>
                    <a:p>
                      <a:pPr indent="0" lvl="0" marL="0" rtl="0" algn="ctr">
                        <a:spcBef>
                          <a:spcPts val="0"/>
                        </a:spcBef>
                        <a:spcAft>
                          <a:spcPts val="0"/>
                        </a:spcAft>
                        <a:buNone/>
                      </a:pPr>
                      <a:r>
                        <a:rPr lang="en-US"/>
                        <a:t>RPM</a:t>
                      </a:r>
                      <a:endParaRPr/>
                    </a:p>
                  </a:txBody>
                  <a:tcPr marT="91425" marB="91425" marR="91425" marL="91425" anchor="ctr"/>
                </a:tc>
                <a:tc>
                  <a:txBody>
                    <a:bodyPr/>
                    <a:lstStyle/>
                    <a:p>
                      <a:pPr indent="0" lvl="0" marL="0" rtl="0" algn="ctr">
                        <a:spcBef>
                          <a:spcPts val="0"/>
                        </a:spcBef>
                        <a:spcAft>
                          <a:spcPts val="0"/>
                        </a:spcAft>
                        <a:buNone/>
                      </a:pPr>
                      <a:r>
                        <a:rPr lang="en-US"/>
                        <a:t>Revolution per minute</a:t>
                      </a:r>
                      <a:endParaRPr/>
                    </a:p>
                  </a:txBody>
                  <a:tcPr marT="91425" marB="91425" marR="91425" marL="91425" anchor="ctr"/>
                </a:tc>
              </a:tr>
            </a:tbl>
          </a:graphicData>
        </a:graphic>
      </p:graphicFrame>
      <p:pic>
        <p:nvPicPr>
          <p:cNvPr id="268" name="Google Shape;268;p31"/>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47" name="Google Shape;847;p7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48" name="Google Shape;848;p7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49" name="Google Shape;849;p7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50" name="Google Shape;850;p7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1" name="Google Shape;851;p76"/>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ctr">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spill house radius can be determined by</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This give us a parachute of a</a:t>
            </a:r>
            <a:r>
              <a:rPr lang="en-US"/>
              <a:t> </a:t>
            </a:r>
            <a:r>
              <a:rPr lang="en-US">
                <a:solidFill>
                  <a:srgbClr val="000000"/>
                </a:solidFill>
              </a:rPr>
              <a:t>190 mm in diameter with a spill house radius of 21,28 mm for the first parachute</a:t>
            </a:r>
            <a:endParaRPr>
              <a:solidFill>
                <a:srgbClr val="000000"/>
              </a:solidFill>
            </a:endParaRPr>
          </a:p>
        </p:txBody>
      </p:sp>
      <p:sp>
        <p:nvSpPr>
          <p:cNvPr id="852" name="Google Shape;852;p76"/>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853" name="Google Shape;853;p76"/>
          <p:cNvPicPr preferRelativeResize="0"/>
          <p:nvPr/>
        </p:nvPicPr>
        <p:blipFill>
          <a:blip r:embed="rId4">
            <a:alphaModFix/>
          </a:blip>
          <a:stretch>
            <a:fillRect/>
          </a:stretch>
        </p:blipFill>
        <p:spPr>
          <a:xfrm>
            <a:off x="133350" y="2484600"/>
            <a:ext cx="8877300" cy="1257300"/>
          </a:xfrm>
          <a:prstGeom prst="rect">
            <a:avLst/>
          </a:prstGeom>
          <a:noFill/>
          <a:ln>
            <a:noFill/>
          </a:ln>
        </p:spPr>
      </p:pic>
      <p:pic>
        <p:nvPicPr>
          <p:cNvPr id="854" name="Google Shape;854;p76"/>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60" name="Google Shape;860;p7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61" name="Google Shape;861;p7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62" name="Google Shape;862;p7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63" name="Google Shape;863;p7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4" name="Google Shape;864;p77"/>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just">
              <a:spcBef>
                <a:spcPts val="480"/>
              </a:spcBef>
              <a:spcAft>
                <a:spcPts val="0"/>
              </a:spcAft>
              <a:buNone/>
            </a:pPr>
            <a:r>
              <a:t/>
            </a:r>
            <a:endParaRPr sz="1200">
              <a:solidFill>
                <a:srgbClr val="000000"/>
              </a:solidFill>
            </a:endParaRPr>
          </a:p>
          <a:p>
            <a:pPr indent="0" lvl="0" marL="457200" rtl="0" algn="just">
              <a:spcBef>
                <a:spcPts val="480"/>
              </a:spcBef>
              <a:spcAft>
                <a:spcPts val="0"/>
              </a:spcAft>
              <a:buNone/>
            </a:pPr>
            <a:r>
              <a:rPr b="1" lang="en-US" sz="1200"/>
              <a:t>                            </a:t>
            </a:r>
            <a:r>
              <a:rPr b="1" lang="en-US" sz="1200">
                <a:solidFill>
                  <a:srgbClr val="000000"/>
                </a:solidFill>
              </a:rPr>
              <a:t>Now we can estimate the descent speed of the container with the payload</a:t>
            </a:r>
            <a:endParaRPr b="1" sz="12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With these result we accomplish the mission requirements for the first stage</a:t>
            </a:r>
            <a:endParaRPr>
              <a:solidFill>
                <a:srgbClr val="000000"/>
              </a:solidFill>
            </a:endParaRPr>
          </a:p>
        </p:txBody>
      </p:sp>
      <p:sp>
        <p:nvSpPr>
          <p:cNvPr id="865" name="Google Shape;865;p77"/>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866" name="Google Shape;866;p77"/>
          <p:cNvPicPr preferRelativeResize="0"/>
          <p:nvPr/>
        </p:nvPicPr>
        <p:blipFill>
          <a:blip r:embed="rId4">
            <a:alphaModFix/>
          </a:blip>
          <a:stretch>
            <a:fillRect/>
          </a:stretch>
        </p:blipFill>
        <p:spPr>
          <a:xfrm>
            <a:off x="1066800" y="2173275"/>
            <a:ext cx="7010400" cy="3028950"/>
          </a:xfrm>
          <a:prstGeom prst="rect">
            <a:avLst/>
          </a:prstGeom>
          <a:noFill/>
          <a:ln>
            <a:noFill/>
          </a:ln>
        </p:spPr>
      </p:pic>
      <p:pic>
        <p:nvPicPr>
          <p:cNvPr id="867" name="Google Shape;867;p77"/>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73" name="Google Shape;873;p7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74" name="Google Shape;874;p7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75" name="Google Shape;875;p7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76" name="Google Shape;876;p7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7" name="Google Shape;877;p78"/>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area formula of </a:t>
            </a:r>
            <a:r>
              <a:rPr lang="en-US"/>
              <a:t>the second </a:t>
            </a:r>
            <a:r>
              <a:rPr lang="en-US">
                <a:solidFill>
                  <a:srgbClr val="000000"/>
                </a:solidFill>
              </a:rPr>
              <a:t>parachute with spill hole is                                                       where</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p:txBody>
      </p:sp>
      <p:pic>
        <p:nvPicPr>
          <p:cNvPr id="878" name="Google Shape;878;p78"/>
          <p:cNvPicPr preferRelativeResize="0"/>
          <p:nvPr/>
        </p:nvPicPr>
        <p:blipFill>
          <a:blip r:embed="rId4">
            <a:alphaModFix/>
          </a:blip>
          <a:stretch>
            <a:fillRect/>
          </a:stretch>
        </p:blipFill>
        <p:spPr>
          <a:xfrm>
            <a:off x="5047975" y="1632575"/>
            <a:ext cx="2324100" cy="1066800"/>
          </a:xfrm>
          <a:prstGeom prst="rect">
            <a:avLst/>
          </a:prstGeom>
          <a:noFill/>
          <a:ln>
            <a:noFill/>
          </a:ln>
        </p:spPr>
      </p:pic>
      <p:sp>
        <p:nvSpPr>
          <p:cNvPr id="879" name="Google Shape;879;p78"/>
          <p:cNvSpPr txBox="1"/>
          <p:nvPr/>
        </p:nvSpPr>
        <p:spPr>
          <a:xfrm>
            <a:off x="351375" y="2554700"/>
            <a:ext cx="63192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a:solidFill>
                  <a:srgbClr val="000000"/>
                </a:solidFill>
              </a:rPr>
              <a:t>𝑆𝑝= Area of the parachute with a spill hole ( 𝑚2 )</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𝐷= The diameter of the parachute 𝑚𝑚</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𝑉= Descent speed 𝑚/𝑠</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𝐶𝐷= 1.5 Drift coefficient of parachute</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𝜌= 1.225 kg/𝑚3(Air density at +15 C from sea level)</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𝑚=0.600kg Container+Payload</a:t>
            </a:r>
            <a:endParaRPr>
              <a:solidFill>
                <a:srgbClr val="000000"/>
              </a:solidFill>
            </a:endParaRPr>
          </a:p>
          <a:p>
            <a:pPr indent="0" lvl="0" marL="0" rtl="0" algn="l">
              <a:lnSpc>
                <a:spcPct val="150000"/>
              </a:lnSpc>
              <a:spcBef>
                <a:spcPts val="0"/>
              </a:spcBef>
              <a:spcAft>
                <a:spcPts val="0"/>
              </a:spcAft>
              <a:buNone/>
            </a:pPr>
            <a:r>
              <a:rPr lang="en-US">
                <a:solidFill>
                  <a:srgbClr val="000000"/>
                </a:solidFill>
              </a:rPr>
              <a:t>𝑔=9.81𝑚/𝑠2</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S_(s_H )  </a:t>
            </a:r>
            <a:r>
              <a:rPr lang="en-US">
                <a:solidFill>
                  <a:srgbClr val="000000"/>
                </a:solidFill>
              </a:rPr>
              <a:t>=Spill hole area</a:t>
            </a:r>
            <a:endParaRPr>
              <a:solidFill>
                <a:srgbClr val="000000"/>
              </a:solidFill>
            </a:endParaRPr>
          </a:p>
          <a:p>
            <a:pPr indent="0" lvl="0" marL="0" rtl="0" algn="l">
              <a:lnSpc>
                <a:spcPct val="150000"/>
              </a:lnSpc>
              <a:spcBef>
                <a:spcPts val="0"/>
              </a:spcBef>
              <a:spcAft>
                <a:spcPts val="0"/>
              </a:spcAft>
              <a:buNone/>
            </a:pPr>
            <a:r>
              <a:rPr lang="en-US" sz="1100">
                <a:solidFill>
                  <a:srgbClr val="000000"/>
                </a:solidFill>
              </a:rPr>
              <a:t>S_Hr  </a:t>
            </a:r>
            <a:r>
              <a:rPr lang="en-US">
                <a:solidFill>
                  <a:srgbClr val="000000"/>
                </a:solidFill>
              </a:rPr>
              <a:t>=Spill hole radius</a:t>
            </a:r>
            <a:endParaRPr>
              <a:solidFill>
                <a:srgbClr val="000000"/>
              </a:solidFill>
            </a:endParaRPr>
          </a:p>
        </p:txBody>
      </p:sp>
      <p:pic>
        <p:nvPicPr>
          <p:cNvPr id="880" name="Google Shape;880;p78"/>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7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886" name="Google Shape;886;p7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87" name="Google Shape;887;p7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88" name="Google Shape;888;p7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89" name="Google Shape;889;p7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90" name="Google Shape;890;p79"/>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rPr lang="en-US">
                <a:solidFill>
                  <a:srgbClr val="000000"/>
                </a:solidFill>
              </a:rPr>
              <a:t>Replacing the data gives the following results</a:t>
            </a:r>
            <a:endParaRPr>
              <a:solidFill>
                <a:srgbClr val="000000"/>
              </a:solidFill>
            </a:endParaRPr>
          </a:p>
          <a:p>
            <a:pPr indent="0" lvl="0" marL="457200" rtl="0" algn="l">
              <a:spcBef>
                <a:spcPts val="480"/>
              </a:spcBef>
              <a:spcAft>
                <a:spcPts val="0"/>
              </a:spcAft>
              <a:buNone/>
            </a:pPr>
            <a:r>
              <a:rPr b="1" lang="en-US" sz="2400">
                <a:solidFill>
                  <a:srgbClr val="000000"/>
                </a:solidFill>
              </a:rPr>
              <a:t>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45720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diameter can be calculated from the formula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p:txBody>
      </p:sp>
      <p:sp>
        <p:nvSpPr>
          <p:cNvPr id="891" name="Google Shape;891;p79"/>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892" name="Google Shape;892;p79"/>
          <p:cNvPicPr preferRelativeResize="0"/>
          <p:nvPr/>
        </p:nvPicPr>
        <p:blipFill>
          <a:blip r:embed="rId4">
            <a:alphaModFix/>
          </a:blip>
          <a:stretch>
            <a:fillRect/>
          </a:stretch>
        </p:blipFill>
        <p:spPr>
          <a:xfrm>
            <a:off x="4247475" y="4296800"/>
            <a:ext cx="1114425" cy="657225"/>
          </a:xfrm>
          <a:prstGeom prst="rect">
            <a:avLst/>
          </a:prstGeom>
          <a:noFill/>
          <a:ln>
            <a:noFill/>
          </a:ln>
        </p:spPr>
      </p:pic>
      <p:pic>
        <p:nvPicPr>
          <p:cNvPr id="893" name="Google Shape;893;p79"/>
          <p:cNvPicPr preferRelativeResize="0"/>
          <p:nvPr/>
        </p:nvPicPr>
        <p:blipFill>
          <a:blip r:embed="rId5">
            <a:alphaModFix/>
          </a:blip>
          <a:stretch>
            <a:fillRect/>
          </a:stretch>
        </p:blipFill>
        <p:spPr>
          <a:xfrm>
            <a:off x="2077200" y="1910650"/>
            <a:ext cx="5294376" cy="1389888"/>
          </a:xfrm>
          <a:prstGeom prst="rect">
            <a:avLst/>
          </a:prstGeom>
          <a:noFill/>
          <a:ln>
            <a:noFill/>
          </a:ln>
        </p:spPr>
      </p:pic>
      <p:pic>
        <p:nvPicPr>
          <p:cNvPr id="894" name="Google Shape;894;p79"/>
          <p:cNvPicPr preferRelativeResize="0"/>
          <p:nvPr/>
        </p:nvPicPr>
        <p:blipFill>
          <a:blip r:embed="rId6">
            <a:alphaModFix/>
          </a:blip>
          <a:stretch>
            <a:fillRect/>
          </a:stretch>
        </p:blipFill>
        <p:spPr>
          <a:xfrm>
            <a:off x="3630168" y="3364992"/>
            <a:ext cx="2258568" cy="429768"/>
          </a:xfrm>
          <a:prstGeom prst="rect">
            <a:avLst/>
          </a:prstGeom>
          <a:noFill/>
          <a:ln>
            <a:noFill/>
          </a:ln>
        </p:spPr>
      </p:pic>
      <p:pic>
        <p:nvPicPr>
          <p:cNvPr id="895" name="Google Shape;895;p79"/>
          <p:cNvPicPr preferRelativeResize="0"/>
          <p:nvPr/>
        </p:nvPicPr>
        <p:blipFill rotWithShape="1">
          <a:blip r:embed="rId7">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01" name="Google Shape;901;p8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02" name="Google Shape;902;p8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903" name="Google Shape;903;p8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04" name="Google Shape;904;p8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05" name="Google Shape;905;p80"/>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0" rtl="0" algn="l">
              <a:spcBef>
                <a:spcPts val="480"/>
              </a:spcBef>
              <a:spcAft>
                <a:spcPts val="0"/>
              </a:spcAft>
              <a:buNone/>
            </a:pPr>
            <a:r>
              <a:t/>
            </a:r>
            <a:endParaRPr b="1" sz="24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Clearing terms and replacing the data give us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The spill house area is chosen to be 5% of the total parachute area </a:t>
            </a:r>
            <a:endParaRPr>
              <a:solidFill>
                <a:srgbClr val="000000"/>
              </a:solidFill>
            </a:endParaRPr>
          </a:p>
        </p:txBody>
      </p:sp>
      <p:sp>
        <p:nvSpPr>
          <p:cNvPr id="906" name="Google Shape;906;p80"/>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907" name="Google Shape;907;p80"/>
          <p:cNvPicPr preferRelativeResize="0"/>
          <p:nvPr/>
        </p:nvPicPr>
        <p:blipFill>
          <a:blip r:embed="rId4">
            <a:alphaModFix/>
          </a:blip>
          <a:stretch>
            <a:fillRect/>
          </a:stretch>
        </p:blipFill>
        <p:spPr>
          <a:xfrm>
            <a:off x="347472" y="2770632"/>
            <a:ext cx="8449056" cy="1325880"/>
          </a:xfrm>
          <a:prstGeom prst="rect">
            <a:avLst/>
          </a:prstGeom>
          <a:noFill/>
          <a:ln>
            <a:noFill/>
          </a:ln>
        </p:spPr>
      </p:pic>
      <p:pic>
        <p:nvPicPr>
          <p:cNvPr id="908" name="Google Shape;908;p80"/>
          <p:cNvPicPr preferRelativeResize="0"/>
          <p:nvPr/>
        </p:nvPicPr>
        <p:blipFill>
          <a:blip r:embed="rId5">
            <a:alphaModFix/>
          </a:blip>
          <a:stretch>
            <a:fillRect/>
          </a:stretch>
        </p:blipFill>
        <p:spPr>
          <a:xfrm>
            <a:off x="612648" y="5065776"/>
            <a:ext cx="7918703" cy="438912"/>
          </a:xfrm>
          <a:prstGeom prst="rect">
            <a:avLst/>
          </a:prstGeom>
          <a:noFill/>
          <a:ln>
            <a:noFill/>
          </a:ln>
        </p:spPr>
      </p:pic>
      <p:pic>
        <p:nvPicPr>
          <p:cNvPr id="909" name="Google Shape;909;p80"/>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15" name="Google Shape;915;p8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16" name="Google Shape;916;p8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917" name="Google Shape;917;p8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18" name="Google Shape;918;p8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19" name="Google Shape;919;p81"/>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ctr">
              <a:spcBef>
                <a:spcPts val="480"/>
              </a:spcBef>
              <a:spcAft>
                <a:spcPts val="0"/>
              </a:spcAft>
              <a:buNone/>
            </a:pPr>
            <a:r>
              <a:t/>
            </a:r>
            <a:endParaRPr b="1" sz="2400">
              <a:solidFill>
                <a:srgbClr val="000000"/>
              </a:solidFill>
            </a:endParaRPr>
          </a:p>
          <a:p>
            <a:pPr indent="0" lvl="0" marL="0" rtl="0" algn="l">
              <a:spcBef>
                <a:spcPts val="480"/>
              </a:spcBef>
              <a:spcAft>
                <a:spcPts val="0"/>
              </a:spcAft>
              <a:buNone/>
            </a:pPr>
            <a:r>
              <a:rPr lang="en-US">
                <a:solidFill>
                  <a:srgbClr val="000000"/>
                </a:solidFill>
              </a:rPr>
              <a:t>The spill house radius can be determined by</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This give us a parachute of a</a:t>
            </a:r>
            <a:r>
              <a:rPr lang="en-US"/>
              <a:t> 571</a:t>
            </a:r>
            <a:r>
              <a:rPr lang="en-US">
                <a:solidFill>
                  <a:srgbClr val="000000"/>
                </a:solidFill>
              </a:rPr>
              <a:t> mm in diameter with a spill house radius of </a:t>
            </a:r>
            <a:r>
              <a:rPr lang="en-US"/>
              <a:t>63</a:t>
            </a:r>
            <a:r>
              <a:rPr lang="en-US">
                <a:solidFill>
                  <a:srgbClr val="000000"/>
                </a:solidFill>
              </a:rPr>
              <a:t>,</a:t>
            </a:r>
            <a:r>
              <a:rPr lang="en-US"/>
              <a:t>86</a:t>
            </a:r>
            <a:r>
              <a:rPr lang="en-US">
                <a:solidFill>
                  <a:srgbClr val="000000"/>
                </a:solidFill>
              </a:rPr>
              <a:t> mm for the</a:t>
            </a:r>
            <a:r>
              <a:rPr lang="en-US"/>
              <a:t> second</a:t>
            </a:r>
            <a:r>
              <a:rPr lang="en-US">
                <a:solidFill>
                  <a:srgbClr val="000000"/>
                </a:solidFill>
              </a:rPr>
              <a:t> parachute</a:t>
            </a:r>
            <a:endParaRPr>
              <a:solidFill>
                <a:srgbClr val="000000"/>
              </a:solidFill>
            </a:endParaRPr>
          </a:p>
        </p:txBody>
      </p:sp>
      <p:sp>
        <p:nvSpPr>
          <p:cNvPr id="920" name="Google Shape;920;p81"/>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921" name="Google Shape;921;p81"/>
          <p:cNvPicPr preferRelativeResize="0"/>
          <p:nvPr/>
        </p:nvPicPr>
        <p:blipFill>
          <a:blip r:embed="rId4">
            <a:alphaModFix/>
          </a:blip>
          <a:stretch>
            <a:fillRect/>
          </a:stretch>
        </p:blipFill>
        <p:spPr>
          <a:xfrm>
            <a:off x="133350" y="2487168"/>
            <a:ext cx="8877300" cy="1261872"/>
          </a:xfrm>
          <a:prstGeom prst="rect">
            <a:avLst/>
          </a:prstGeom>
          <a:noFill/>
          <a:ln>
            <a:noFill/>
          </a:ln>
        </p:spPr>
      </p:pic>
      <p:pic>
        <p:nvPicPr>
          <p:cNvPr id="922" name="Google Shape;922;p81"/>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8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28" name="Google Shape;928;p8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29" name="Google Shape;929;p8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930" name="Google Shape;930;p8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31" name="Google Shape;931;p8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2" name="Google Shape;932;p82"/>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480"/>
              </a:spcBef>
              <a:spcAft>
                <a:spcPts val="0"/>
              </a:spcAft>
              <a:buNone/>
            </a:pPr>
            <a:r>
              <a:rPr b="1" lang="en-US" sz="2400">
                <a:solidFill>
                  <a:srgbClr val="000000"/>
                </a:solidFill>
              </a:rPr>
              <a:t>Container Descent Rate Estimate</a:t>
            </a:r>
            <a:endParaRPr b="1" sz="2400">
              <a:solidFill>
                <a:srgbClr val="000000"/>
              </a:solidFill>
            </a:endParaRPr>
          </a:p>
          <a:p>
            <a:pPr indent="0" lvl="0" marL="457200" rtl="0" algn="just">
              <a:spcBef>
                <a:spcPts val="480"/>
              </a:spcBef>
              <a:spcAft>
                <a:spcPts val="0"/>
              </a:spcAft>
              <a:buNone/>
            </a:pPr>
            <a:r>
              <a:t/>
            </a:r>
            <a:endParaRPr sz="1200">
              <a:solidFill>
                <a:srgbClr val="000000"/>
              </a:solidFill>
            </a:endParaRPr>
          </a:p>
          <a:p>
            <a:pPr indent="0" lvl="0" marL="457200" rtl="0" algn="just">
              <a:spcBef>
                <a:spcPts val="480"/>
              </a:spcBef>
              <a:spcAft>
                <a:spcPts val="0"/>
              </a:spcAft>
              <a:buNone/>
            </a:pPr>
            <a:r>
              <a:rPr b="1" lang="en-US" sz="1200"/>
              <a:t>                            </a:t>
            </a:r>
            <a:r>
              <a:rPr b="1" lang="en-US" sz="1200">
                <a:solidFill>
                  <a:srgbClr val="000000"/>
                </a:solidFill>
              </a:rPr>
              <a:t>Now we can estimate the descent speed of the container with the payload</a:t>
            </a:r>
            <a:endParaRPr b="1" sz="1200">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t/>
            </a:r>
            <a:endParaRPr>
              <a:solidFill>
                <a:srgbClr val="000000"/>
              </a:solidFill>
            </a:endParaRPr>
          </a:p>
          <a:p>
            <a:pPr indent="0" lvl="0" marL="0" rtl="0" algn="l">
              <a:spcBef>
                <a:spcPts val="480"/>
              </a:spcBef>
              <a:spcAft>
                <a:spcPts val="0"/>
              </a:spcAft>
              <a:buNone/>
            </a:pPr>
            <a:r>
              <a:rPr lang="en-US">
                <a:solidFill>
                  <a:srgbClr val="000000"/>
                </a:solidFill>
              </a:rPr>
              <a:t>With these result we accomplish the mission requirements for the</a:t>
            </a:r>
            <a:r>
              <a:rPr lang="en-US"/>
              <a:t> second</a:t>
            </a:r>
            <a:r>
              <a:rPr lang="en-US">
                <a:solidFill>
                  <a:srgbClr val="000000"/>
                </a:solidFill>
              </a:rPr>
              <a:t> stage</a:t>
            </a:r>
            <a:endParaRPr>
              <a:solidFill>
                <a:srgbClr val="000000"/>
              </a:solidFill>
            </a:endParaRPr>
          </a:p>
        </p:txBody>
      </p:sp>
      <p:sp>
        <p:nvSpPr>
          <p:cNvPr id="933" name="Google Shape;933;p82"/>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rgbClr val="000000"/>
              </a:solidFill>
            </a:endParaRPr>
          </a:p>
        </p:txBody>
      </p:sp>
      <p:pic>
        <p:nvPicPr>
          <p:cNvPr id="934" name="Google Shape;934;p82"/>
          <p:cNvPicPr preferRelativeResize="0"/>
          <p:nvPr/>
        </p:nvPicPr>
        <p:blipFill>
          <a:blip r:embed="rId4">
            <a:alphaModFix/>
          </a:blip>
          <a:stretch>
            <a:fillRect/>
          </a:stretch>
        </p:blipFill>
        <p:spPr>
          <a:xfrm>
            <a:off x="1069848" y="2176272"/>
            <a:ext cx="7013448" cy="3026664"/>
          </a:xfrm>
          <a:prstGeom prst="rect">
            <a:avLst/>
          </a:prstGeom>
          <a:noFill/>
          <a:ln>
            <a:noFill/>
          </a:ln>
        </p:spPr>
      </p:pic>
      <p:pic>
        <p:nvPicPr>
          <p:cNvPr id="935" name="Google Shape;935;p82"/>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8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41" name="Google Shape;941;p83"/>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42" name="Google Shape;942;p83"/>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Mechanical Subsystem Design</a:t>
            </a:r>
            <a:endParaRPr/>
          </a:p>
        </p:txBody>
      </p:sp>
      <p:sp>
        <p:nvSpPr>
          <p:cNvPr id="943" name="Google Shape;943;p83"/>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p:txBody>
      </p:sp>
      <p:pic>
        <p:nvPicPr>
          <p:cNvPr id="944" name="Google Shape;944;p8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8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50" name="Google Shape;950;p8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51" name="Google Shape;951;p8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952" name="Google Shape;952;p8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53" name="Google Shape;953;p8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54" name="Google Shape;954;p84"/>
          <p:cNvPicPr preferRelativeResize="0"/>
          <p:nvPr/>
        </p:nvPicPr>
        <p:blipFill>
          <a:blip r:embed="rId4">
            <a:alphaModFix/>
          </a:blip>
          <a:stretch>
            <a:fillRect/>
          </a:stretch>
        </p:blipFill>
        <p:spPr>
          <a:xfrm>
            <a:off x="1441988" y="2624973"/>
            <a:ext cx="6260025" cy="3544474"/>
          </a:xfrm>
          <a:prstGeom prst="rect">
            <a:avLst/>
          </a:prstGeom>
          <a:noFill/>
          <a:ln>
            <a:noFill/>
          </a:ln>
        </p:spPr>
      </p:pic>
      <p:sp>
        <p:nvSpPr>
          <p:cNvPr id="955" name="Google Shape;955;p84"/>
          <p:cNvSpPr txBox="1"/>
          <p:nvPr/>
        </p:nvSpPr>
        <p:spPr>
          <a:xfrm>
            <a:off x="3515250" y="1066800"/>
            <a:ext cx="20502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CONTAINER</a:t>
            </a:r>
            <a:endParaRPr b="1" sz="2400"/>
          </a:p>
        </p:txBody>
      </p:sp>
      <p:sp>
        <p:nvSpPr>
          <p:cNvPr id="956" name="Google Shape;956;p84"/>
          <p:cNvSpPr txBox="1"/>
          <p:nvPr/>
        </p:nvSpPr>
        <p:spPr>
          <a:xfrm>
            <a:off x="276300" y="1670675"/>
            <a:ext cx="5683800" cy="1139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1200">
                <a:solidFill>
                  <a:schemeClr val="dk1"/>
                </a:solidFill>
              </a:rPr>
              <a:t>DESCRIPTION:</a:t>
            </a:r>
            <a:endParaRPr b="1" sz="1200">
              <a:solidFill>
                <a:schemeClr val="dk1"/>
              </a:solidFill>
            </a:endParaRPr>
          </a:p>
          <a:p>
            <a:pPr indent="0" lvl="0" marL="457200" rtl="0" algn="l">
              <a:spcBef>
                <a:spcPts val="0"/>
              </a:spcBef>
              <a:spcAft>
                <a:spcPts val="0"/>
              </a:spcAft>
              <a:buClr>
                <a:schemeClr val="dk1"/>
              </a:buClr>
              <a:buSzPts val="1100"/>
              <a:buFont typeface="Arial"/>
              <a:buNone/>
            </a:pPr>
            <a:r>
              <a:rPr lang="en-US" sz="1200">
                <a:solidFill>
                  <a:schemeClr val="dk1"/>
                </a:solidFill>
              </a:rPr>
              <a:t>•12 cm diameter by 30 cm length</a:t>
            </a:r>
            <a:endParaRPr sz="1200">
              <a:solidFill>
                <a:schemeClr val="dk1"/>
              </a:solidFill>
            </a:endParaRPr>
          </a:p>
          <a:p>
            <a:pPr indent="0" lvl="0" marL="457200" rtl="0" algn="l">
              <a:spcBef>
                <a:spcPts val="0"/>
              </a:spcBef>
              <a:spcAft>
                <a:spcPts val="0"/>
              </a:spcAft>
              <a:buClr>
                <a:schemeClr val="dk1"/>
              </a:buClr>
              <a:buSzPts val="1100"/>
              <a:buFont typeface="Arial"/>
              <a:buNone/>
            </a:pPr>
            <a:r>
              <a:rPr lang="en-US" sz="1200">
                <a:solidFill>
                  <a:schemeClr val="dk1"/>
                </a:solidFill>
              </a:rPr>
              <a:t>•3D printed in pla in thin walls of 0,8mm</a:t>
            </a:r>
            <a:endParaRPr sz="1200">
              <a:solidFill>
                <a:schemeClr val="dk1"/>
              </a:solidFill>
            </a:endParaRPr>
          </a:p>
          <a:p>
            <a:pPr indent="0" lvl="0" marL="457200" rtl="0" algn="l">
              <a:spcBef>
                <a:spcPts val="0"/>
              </a:spcBef>
              <a:spcAft>
                <a:spcPts val="0"/>
              </a:spcAft>
              <a:buClr>
                <a:schemeClr val="dk1"/>
              </a:buClr>
              <a:buSzPts val="1100"/>
              <a:buFont typeface="Arial"/>
              <a:buNone/>
            </a:pPr>
            <a:r>
              <a:rPr lang="en-US" sz="1200">
                <a:solidFill>
                  <a:schemeClr val="dk1"/>
                </a:solidFill>
              </a:rPr>
              <a:t>•Estimate weight of 207,5gr</a:t>
            </a:r>
            <a:endParaRPr sz="1200">
              <a:solidFill>
                <a:schemeClr val="dk1"/>
              </a:solidFill>
            </a:endParaRPr>
          </a:p>
          <a:p>
            <a:pPr indent="0" lvl="0" marL="0" rtl="0" algn="l">
              <a:spcBef>
                <a:spcPts val="0"/>
              </a:spcBef>
              <a:spcAft>
                <a:spcPts val="0"/>
              </a:spcAft>
              <a:buNone/>
            </a:pPr>
            <a:r>
              <a:t/>
            </a:r>
            <a:endParaRPr/>
          </a:p>
        </p:txBody>
      </p:sp>
      <p:pic>
        <p:nvPicPr>
          <p:cNvPr id="957" name="Google Shape;957;p84"/>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63" name="Google Shape;963;p8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64" name="Google Shape;964;p8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965" name="Google Shape;965;p8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66" name="Google Shape;966;p8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67" name="Google Shape;967;p85"/>
          <p:cNvSpPr txBox="1"/>
          <p:nvPr/>
        </p:nvSpPr>
        <p:spPr>
          <a:xfrm>
            <a:off x="3515250" y="1066800"/>
            <a:ext cx="2050200" cy="554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CONTAINER</a:t>
            </a:r>
            <a:endParaRPr b="1" sz="2400"/>
          </a:p>
        </p:txBody>
      </p:sp>
      <p:pic>
        <p:nvPicPr>
          <p:cNvPr id="968" name="Google Shape;968;p85"/>
          <p:cNvPicPr preferRelativeResize="0"/>
          <p:nvPr/>
        </p:nvPicPr>
        <p:blipFill>
          <a:blip r:embed="rId4">
            <a:alphaModFix/>
          </a:blip>
          <a:stretch>
            <a:fillRect/>
          </a:stretch>
        </p:blipFill>
        <p:spPr>
          <a:xfrm>
            <a:off x="2366675" y="1773300"/>
            <a:ext cx="4410655" cy="4551301"/>
          </a:xfrm>
          <a:prstGeom prst="rect">
            <a:avLst/>
          </a:prstGeom>
          <a:noFill/>
          <a:ln>
            <a:noFill/>
          </a:ln>
        </p:spPr>
      </p:pic>
      <p:cxnSp>
        <p:nvCxnSpPr>
          <p:cNvPr id="969" name="Google Shape;969;p85"/>
          <p:cNvCxnSpPr/>
          <p:nvPr/>
        </p:nvCxnSpPr>
        <p:spPr>
          <a:xfrm flipH="1">
            <a:off x="6221650" y="2158825"/>
            <a:ext cx="833700" cy="88800"/>
          </a:xfrm>
          <a:prstGeom prst="straightConnector1">
            <a:avLst/>
          </a:prstGeom>
          <a:noFill/>
          <a:ln cap="flat" cmpd="sng" w="9525">
            <a:solidFill>
              <a:srgbClr val="000000"/>
            </a:solidFill>
            <a:prstDash val="solid"/>
            <a:round/>
            <a:headEnd len="med" w="med" type="none"/>
            <a:tailEnd len="med" w="med" type="triangle"/>
          </a:ln>
        </p:spPr>
      </p:cxnSp>
      <p:sp>
        <p:nvSpPr>
          <p:cNvPr id="970" name="Google Shape;970;p85"/>
          <p:cNvSpPr txBox="1"/>
          <p:nvPr/>
        </p:nvSpPr>
        <p:spPr>
          <a:xfrm>
            <a:off x="6981000" y="20031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FIRST </a:t>
            </a:r>
            <a:r>
              <a:rPr lang="en-US"/>
              <a:t>PARACHUTE</a:t>
            </a:r>
            <a:endParaRPr/>
          </a:p>
        </p:txBody>
      </p:sp>
      <p:cxnSp>
        <p:nvCxnSpPr>
          <p:cNvPr id="971" name="Google Shape;971;p85"/>
          <p:cNvCxnSpPr/>
          <p:nvPr/>
        </p:nvCxnSpPr>
        <p:spPr>
          <a:xfrm rot="10800000">
            <a:off x="5673775" y="4499675"/>
            <a:ext cx="1490100" cy="444000"/>
          </a:xfrm>
          <a:prstGeom prst="straightConnector1">
            <a:avLst/>
          </a:prstGeom>
          <a:noFill/>
          <a:ln cap="flat" cmpd="sng" w="9525">
            <a:solidFill>
              <a:srgbClr val="000000"/>
            </a:solidFill>
            <a:prstDash val="solid"/>
            <a:round/>
            <a:headEnd len="med" w="med" type="none"/>
            <a:tailEnd len="med" w="med" type="triangle"/>
          </a:ln>
        </p:spPr>
      </p:cxnSp>
      <p:sp>
        <p:nvSpPr>
          <p:cNvPr id="972" name="Google Shape;972;p85"/>
          <p:cNvSpPr txBox="1"/>
          <p:nvPr/>
        </p:nvSpPr>
        <p:spPr>
          <a:xfrm>
            <a:off x="7104700" y="47363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Cotton lines</a:t>
            </a:r>
            <a:endParaRPr/>
          </a:p>
        </p:txBody>
      </p:sp>
      <p:cxnSp>
        <p:nvCxnSpPr>
          <p:cNvPr id="973" name="Google Shape;973;p85"/>
          <p:cNvCxnSpPr/>
          <p:nvPr/>
        </p:nvCxnSpPr>
        <p:spPr>
          <a:xfrm>
            <a:off x="2259675" y="5042350"/>
            <a:ext cx="1934100" cy="256500"/>
          </a:xfrm>
          <a:prstGeom prst="straightConnector1">
            <a:avLst/>
          </a:prstGeom>
          <a:noFill/>
          <a:ln cap="flat" cmpd="sng" w="9525">
            <a:solidFill>
              <a:srgbClr val="000000"/>
            </a:solidFill>
            <a:prstDash val="solid"/>
            <a:round/>
            <a:headEnd len="med" w="med" type="none"/>
            <a:tailEnd len="med" w="med" type="triangle"/>
          </a:ln>
        </p:spPr>
      </p:cxnSp>
      <p:sp>
        <p:nvSpPr>
          <p:cNvPr id="974" name="Google Shape;974;p85"/>
          <p:cNvSpPr txBox="1"/>
          <p:nvPr/>
        </p:nvSpPr>
        <p:spPr>
          <a:xfrm>
            <a:off x="228600" y="48153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SECOND PARACHUTE</a:t>
            </a:r>
            <a:endParaRPr/>
          </a:p>
        </p:txBody>
      </p:sp>
      <p:pic>
        <p:nvPicPr>
          <p:cNvPr id="975" name="Google Shape;975;p85"/>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74" name="Google Shape;274;p32"/>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75" name="Google Shape;275;p32"/>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Systems Overview</a:t>
            </a:r>
            <a:endParaRPr/>
          </a:p>
        </p:txBody>
      </p:sp>
      <p:sp>
        <p:nvSpPr>
          <p:cNvPr id="276" name="Google Shape;276;p32"/>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p:txBody>
      </p:sp>
      <p:pic>
        <p:nvPicPr>
          <p:cNvPr id="277" name="Google Shape;277;p3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8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981" name="Google Shape;981;p8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82" name="Google Shape;982;p86"/>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983" name="Google Shape;983;p8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84" name="Google Shape;984;p86"/>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985" name="Google Shape;985;p86"/>
          <p:cNvPicPr preferRelativeResize="0"/>
          <p:nvPr/>
        </p:nvPicPr>
        <p:blipFill>
          <a:blip r:embed="rId4">
            <a:alphaModFix/>
          </a:blip>
          <a:stretch>
            <a:fillRect/>
          </a:stretch>
        </p:blipFill>
        <p:spPr>
          <a:xfrm>
            <a:off x="3630000" y="1688262"/>
            <a:ext cx="1883994" cy="4482100"/>
          </a:xfrm>
          <a:prstGeom prst="rect">
            <a:avLst/>
          </a:prstGeom>
          <a:noFill/>
          <a:ln>
            <a:noFill/>
          </a:ln>
        </p:spPr>
      </p:pic>
      <p:sp>
        <p:nvSpPr>
          <p:cNvPr id="986" name="Google Shape;986;p86"/>
          <p:cNvSpPr txBox="1"/>
          <p:nvPr/>
        </p:nvSpPr>
        <p:spPr>
          <a:xfrm>
            <a:off x="6137650" y="50423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PAYLOAD</a:t>
            </a:r>
            <a:endParaRPr b="1"/>
          </a:p>
        </p:txBody>
      </p:sp>
      <p:cxnSp>
        <p:nvCxnSpPr>
          <p:cNvPr id="987" name="Google Shape;987;p86"/>
          <p:cNvCxnSpPr>
            <a:stCxn id="986" idx="1"/>
          </p:cNvCxnSpPr>
          <p:nvPr/>
        </p:nvCxnSpPr>
        <p:spPr>
          <a:xfrm flipH="1">
            <a:off x="5279050" y="5242450"/>
            <a:ext cx="858600" cy="105900"/>
          </a:xfrm>
          <a:prstGeom prst="straightConnector1">
            <a:avLst/>
          </a:prstGeom>
          <a:noFill/>
          <a:ln cap="flat" cmpd="sng" w="9525">
            <a:solidFill>
              <a:schemeClr val="dk2"/>
            </a:solidFill>
            <a:prstDash val="solid"/>
            <a:round/>
            <a:headEnd len="med" w="med" type="none"/>
            <a:tailEnd len="med" w="med" type="triangle"/>
          </a:ln>
        </p:spPr>
      </p:cxnSp>
      <p:sp>
        <p:nvSpPr>
          <p:cNvPr id="988" name="Google Shape;988;p86"/>
          <p:cNvSpPr txBox="1"/>
          <p:nvPr/>
        </p:nvSpPr>
        <p:spPr>
          <a:xfrm>
            <a:off x="6399201" y="2096325"/>
            <a:ext cx="20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ELECTRONICS BAY</a:t>
            </a:r>
            <a:endParaRPr b="1"/>
          </a:p>
        </p:txBody>
      </p:sp>
      <p:cxnSp>
        <p:nvCxnSpPr>
          <p:cNvPr id="989" name="Google Shape;989;p86"/>
          <p:cNvCxnSpPr>
            <a:stCxn id="988" idx="1"/>
          </p:cNvCxnSpPr>
          <p:nvPr/>
        </p:nvCxnSpPr>
        <p:spPr>
          <a:xfrm flipH="1">
            <a:off x="5575101" y="2296425"/>
            <a:ext cx="824100" cy="141000"/>
          </a:xfrm>
          <a:prstGeom prst="straightConnector1">
            <a:avLst/>
          </a:prstGeom>
          <a:noFill/>
          <a:ln cap="flat" cmpd="sng" w="9525">
            <a:solidFill>
              <a:schemeClr val="dk2"/>
            </a:solidFill>
            <a:prstDash val="solid"/>
            <a:round/>
            <a:headEnd len="med" w="med" type="none"/>
            <a:tailEnd len="med" w="med" type="triangle"/>
          </a:ln>
        </p:spPr>
      </p:cxnSp>
      <p:sp>
        <p:nvSpPr>
          <p:cNvPr id="990" name="Google Shape;990;p86"/>
          <p:cNvSpPr txBox="1"/>
          <p:nvPr/>
        </p:nvSpPr>
        <p:spPr>
          <a:xfrm>
            <a:off x="895180" y="1617175"/>
            <a:ext cx="202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PARACHUTES BAY</a:t>
            </a:r>
            <a:endParaRPr b="1"/>
          </a:p>
        </p:txBody>
      </p:sp>
      <p:cxnSp>
        <p:nvCxnSpPr>
          <p:cNvPr id="991" name="Google Shape;991;p86"/>
          <p:cNvCxnSpPr/>
          <p:nvPr/>
        </p:nvCxnSpPr>
        <p:spPr>
          <a:xfrm>
            <a:off x="2672700" y="1815625"/>
            <a:ext cx="957300" cy="49500"/>
          </a:xfrm>
          <a:prstGeom prst="straightConnector1">
            <a:avLst/>
          </a:prstGeom>
          <a:noFill/>
          <a:ln cap="flat" cmpd="sng" w="9525">
            <a:solidFill>
              <a:schemeClr val="dk2"/>
            </a:solidFill>
            <a:prstDash val="solid"/>
            <a:round/>
            <a:headEnd len="med" w="med" type="none"/>
            <a:tailEnd len="med" w="med" type="triangle"/>
          </a:ln>
        </p:spPr>
      </p:cxnSp>
      <p:sp>
        <p:nvSpPr>
          <p:cNvPr id="992" name="Google Shape;992;p86"/>
          <p:cNvSpPr txBox="1"/>
          <p:nvPr/>
        </p:nvSpPr>
        <p:spPr>
          <a:xfrm>
            <a:off x="4024350" y="1101225"/>
            <a:ext cx="1095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OPTION A</a:t>
            </a:r>
            <a:endParaRPr b="1"/>
          </a:p>
        </p:txBody>
      </p:sp>
      <p:pic>
        <p:nvPicPr>
          <p:cNvPr id="993" name="Google Shape;993;p86"/>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87"/>
          <p:cNvPicPr preferRelativeResize="0"/>
          <p:nvPr/>
        </p:nvPicPr>
        <p:blipFill>
          <a:blip r:embed="rId4">
            <a:alphaModFix/>
          </a:blip>
          <a:stretch>
            <a:fillRect/>
          </a:stretch>
        </p:blipFill>
        <p:spPr>
          <a:xfrm>
            <a:off x="1479613" y="1490350"/>
            <a:ext cx="6184775" cy="3877287"/>
          </a:xfrm>
          <a:prstGeom prst="rect">
            <a:avLst/>
          </a:prstGeom>
          <a:noFill/>
          <a:ln>
            <a:noFill/>
          </a:ln>
        </p:spPr>
      </p:pic>
      <p:sp>
        <p:nvSpPr>
          <p:cNvPr id="999" name="Google Shape;999;p8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00" name="Google Shape;1000;p8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01" name="Google Shape;1001;p8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1002" name="Google Shape;1002;p8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03" name="Google Shape;1003;p8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04" name="Google Shape;1004;p87"/>
          <p:cNvSpPr txBox="1"/>
          <p:nvPr/>
        </p:nvSpPr>
        <p:spPr>
          <a:xfrm>
            <a:off x="83250" y="1435800"/>
            <a:ext cx="145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PARACHUTES BAY</a:t>
            </a:r>
            <a:endParaRPr b="1"/>
          </a:p>
        </p:txBody>
      </p:sp>
      <p:cxnSp>
        <p:nvCxnSpPr>
          <p:cNvPr id="1005" name="Google Shape;1005;p87"/>
          <p:cNvCxnSpPr/>
          <p:nvPr/>
        </p:nvCxnSpPr>
        <p:spPr>
          <a:xfrm>
            <a:off x="1115050" y="1776175"/>
            <a:ext cx="1539600" cy="957000"/>
          </a:xfrm>
          <a:prstGeom prst="straightConnector1">
            <a:avLst/>
          </a:prstGeom>
          <a:noFill/>
          <a:ln cap="flat" cmpd="sng" w="9525">
            <a:solidFill>
              <a:schemeClr val="dk2"/>
            </a:solidFill>
            <a:prstDash val="solid"/>
            <a:round/>
            <a:headEnd len="med" w="med" type="none"/>
            <a:tailEnd len="med" w="med" type="triangle"/>
          </a:ln>
        </p:spPr>
      </p:cxnSp>
      <p:sp>
        <p:nvSpPr>
          <p:cNvPr id="1006" name="Google Shape;1006;p87"/>
          <p:cNvSpPr txBox="1"/>
          <p:nvPr/>
        </p:nvSpPr>
        <p:spPr>
          <a:xfrm>
            <a:off x="83250" y="2970150"/>
            <a:ext cx="131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SECOND </a:t>
            </a:r>
            <a:endParaRPr b="1"/>
          </a:p>
          <a:p>
            <a:pPr indent="0" lvl="0" marL="0" rtl="0" algn="l">
              <a:spcBef>
                <a:spcPts val="0"/>
              </a:spcBef>
              <a:spcAft>
                <a:spcPts val="0"/>
              </a:spcAft>
              <a:buNone/>
            </a:pPr>
            <a:r>
              <a:rPr b="1" lang="en-US"/>
              <a:t>PARACHUTE</a:t>
            </a:r>
            <a:endParaRPr b="1"/>
          </a:p>
        </p:txBody>
      </p:sp>
      <p:cxnSp>
        <p:nvCxnSpPr>
          <p:cNvPr id="1007" name="Google Shape;1007;p87"/>
          <p:cNvCxnSpPr>
            <a:stCxn id="1006" idx="3"/>
          </p:cNvCxnSpPr>
          <p:nvPr/>
        </p:nvCxnSpPr>
        <p:spPr>
          <a:xfrm>
            <a:off x="1401150" y="3277950"/>
            <a:ext cx="1766400" cy="471900"/>
          </a:xfrm>
          <a:prstGeom prst="straightConnector1">
            <a:avLst/>
          </a:prstGeom>
          <a:noFill/>
          <a:ln cap="flat" cmpd="sng" w="9525">
            <a:solidFill>
              <a:schemeClr val="dk2"/>
            </a:solidFill>
            <a:prstDash val="solid"/>
            <a:round/>
            <a:headEnd len="med" w="med" type="none"/>
            <a:tailEnd len="med" w="med" type="triangle"/>
          </a:ln>
        </p:spPr>
      </p:cxnSp>
      <p:sp>
        <p:nvSpPr>
          <p:cNvPr id="1008" name="Google Shape;1008;p87"/>
          <p:cNvSpPr txBox="1"/>
          <p:nvPr/>
        </p:nvSpPr>
        <p:spPr>
          <a:xfrm>
            <a:off x="8180250" y="296030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SERVO</a:t>
            </a:r>
            <a:endParaRPr b="1"/>
          </a:p>
        </p:txBody>
      </p:sp>
      <p:cxnSp>
        <p:nvCxnSpPr>
          <p:cNvPr id="1009" name="Google Shape;1009;p87"/>
          <p:cNvCxnSpPr>
            <a:stCxn id="1008" idx="1"/>
          </p:cNvCxnSpPr>
          <p:nvPr/>
        </p:nvCxnSpPr>
        <p:spPr>
          <a:xfrm flipH="1">
            <a:off x="7173750" y="3160400"/>
            <a:ext cx="1006500" cy="431400"/>
          </a:xfrm>
          <a:prstGeom prst="straightConnector1">
            <a:avLst/>
          </a:prstGeom>
          <a:noFill/>
          <a:ln cap="flat" cmpd="sng" w="9525">
            <a:solidFill>
              <a:schemeClr val="dk2"/>
            </a:solidFill>
            <a:prstDash val="solid"/>
            <a:round/>
            <a:headEnd len="med" w="med" type="none"/>
            <a:tailEnd len="med" w="med" type="triangle"/>
          </a:ln>
        </p:spPr>
      </p:cxnSp>
      <p:sp>
        <p:nvSpPr>
          <p:cNvPr id="1010" name="Google Shape;1010;p87"/>
          <p:cNvSpPr txBox="1"/>
          <p:nvPr/>
        </p:nvSpPr>
        <p:spPr>
          <a:xfrm>
            <a:off x="7726375" y="40062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RUBBER BAND</a:t>
            </a:r>
            <a:endParaRPr b="1"/>
          </a:p>
        </p:txBody>
      </p:sp>
      <p:cxnSp>
        <p:nvCxnSpPr>
          <p:cNvPr id="1011" name="Google Shape;1011;p87"/>
          <p:cNvCxnSpPr>
            <a:stCxn id="1010" idx="1"/>
          </p:cNvCxnSpPr>
          <p:nvPr/>
        </p:nvCxnSpPr>
        <p:spPr>
          <a:xfrm rot="10800000">
            <a:off x="6788875" y="4104950"/>
            <a:ext cx="937500" cy="101400"/>
          </a:xfrm>
          <a:prstGeom prst="straightConnector1">
            <a:avLst/>
          </a:prstGeom>
          <a:noFill/>
          <a:ln cap="flat" cmpd="sng" w="9525">
            <a:solidFill>
              <a:schemeClr val="dk2"/>
            </a:solidFill>
            <a:prstDash val="solid"/>
            <a:round/>
            <a:headEnd len="med" w="med" type="none"/>
            <a:tailEnd len="med" w="med" type="triangle"/>
          </a:ln>
        </p:spPr>
      </p:cxnSp>
      <p:sp>
        <p:nvSpPr>
          <p:cNvPr id="1012" name="Google Shape;1012;p87"/>
          <p:cNvSpPr txBox="1"/>
          <p:nvPr/>
        </p:nvSpPr>
        <p:spPr>
          <a:xfrm>
            <a:off x="4024350" y="1101225"/>
            <a:ext cx="1095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OPTION A</a:t>
            </a:r>
            <a:endParaRPr b="1"/>
          </a:p>
        </p:txBody>
      </p:sp>
      <p:pic>
        <p:nvPicPr>
          <p:cNvPr id="1013" name="Google Shape;1013;p87"/>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19" name="Google Shape;1019;p8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20" name="Google Shape;1020;p8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1021" name="Google Shape;1021;p8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2" name="Google Shape;1022;p8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023" name="Google Shape;1023;p88"/>
          <p:cNvPicPr preferRelativeResize="0"/>
          <p:nvPr/>
        </p:nvPicPr>
        <p:blipFill>
          <a:blip r:embed="rId4">
            <a:alphaModFix/>
          </a:blip>
          <a:stretch>
            <a:fillRect/>
          </a:stretch>
        </p:blipFill>
        <p:spPr>
          <a:xfrm>
            <a:off x="2121938" y="1780275"/>
            <a:ext cx="4900113" cy="4442055"/>
          </a:xfrm>
          <a:prstGeom prst="rect">
            <a:avLst/>
          </a:prstGeom>
          <a:noFill/>
          <a:ln>
            <a:noFill/>
          </a:ln>
        </p:spPr>
      </p:pic>
      <p:sp>
        <p:nvSpPr>
          <p:cNvPr id="1024" name="Google Shape;1024;p88"/>
          <p:cNvSpPr txBox="1"/>
          <p:nvPr/>
        </p:nvSpPr>
        <p:spPr>
          <a:xfrm>
            <a:off x="740100" y="33944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INNER BAY</a:t>
            </a:r>
            <a:endParaRPr b="1"/>
          </a:p>
        </p:txBody>
      </p:sp>
      <p:cxnSp>
        <p:nvCxnSpPr>
          <p:cNvPr id="1025" name="Google Shape;1025;p88"/>
          <p:cNvCxnSpPr/>
          <p:nvPr/>
        </p:nvCxnSpPr>
        <p:spPr>
          <a:xfrm>
            <a:off x="1924200" y="3641150"/>
            <a:ext cx="848700" cy="532800"/>
          </a:xfrm>
          <a:prstGeom prst="straightConnector1">
            <a:avLst/>
          </a:prstGeom>
          <a:noFill/>
          <a:ln cap="flat" cmpd="sng" w="9525">
            <a:solidFill>
              <a:schemeClr val="dk2"/>
            </a:solidFill>
            <a:prstDash val="solid"/>
            <a:round/>
            <a:headEnd len="med" w="med" type="none"/>
            <a:tailEnd len="med" w="med" type="triangle"/>
          </a:ln>
        </p:spPr>
      </p:cxnSp>
      <p:sp>
        <p:nvSpPr>
          <p:cNvPr id="1026" name="Google Shape;1026;p88"/>
          <p:cNvSpPr txBox="1"/>
          <p:nvPr/>
        </p:nvSpPr>
        <p:spPr>
          <a:xfrm>
            <a:off x="740100" y="240770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ARDUINO</a:t>
            </a:r>
            <a:endParaRPr b="1"/>
          </a:p>
        </p:txBody>
      </p:sp>
      <p:cxnSp>
        <p:nvCxnSpPr>
          <p:cNvPr id="1027" name="Google Shape;1027;p88"/>
          <p:cNvCxnSpPr/>
          <p:nvPr/>
        </p:nvCxnSpPr>
        <p:spPr>
          <a:xfrm>
            <a:off x="1697250" y="2713600"/>
            <a:ext cx="1460400" cy="1243200"/>
          </a:xfrm>
          <a:prstGeom prst="straightConnector1">
            <a:avLst/>
          </a:prstGeom>
          <a:noFill/>
          <a:ln cap="flat" cmpd="sng" w="9525">
            <a:solidFill>
              <a:schemeClr val="dk2"/>
            </a:solidFill>
            <a:prstDash val="solid"/>
            <a:round/>
            <a:headEnd len="med" w="med" type="none"/>
            <a:tailEnd len="med" w="med" type="triangle"/>
          </a:ln>
        </p:spPr>
      </p:cxnSp>
      <p:sp>
        <p:nvSpPr>
          <p:cNvPr id="1028" name="Google Shape;1028;p88"/>
          <p:cNvSpPr txBox="1"/>
          <p:nvPr/>
        </p:nvSpPr>
        <p:spPr>
          <a:xfrm>
            <a:off x="7124450" y="18255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GPS</a:t>
            </a:r>
            <a:endParaRPr b="1"/>
          </a:p>
        </p:txBody>
      </p:sp>
      <p:cxnSp>
        <p:nvCxnSpPr>
          <p:cNvPr id="1029" name="Google Shape;1029;p88"/>
          <p:cNvCxnSpPr>
            <a:stCxn id="1028" idx="1"/>
          </p:cNvCxnSpPr>
          <p:nvPr/>
        </p:nvCxnSpPr>
        <p:spPr>
          <a:xfrm flipH="1">
            <a:off x="5052350" y="2025625"/>
            <a:ext cx="2072100" cy="1319400"/>
          </a:xfrm>
          <a:prstGeom prst="straightConnector1">
            <a:avLst/>
          </a:prstGeom>
          <a:noFill/>
          <a:ln cap="flat" cmpd="sng" w="9525">
            <a:solidFill>
              <a:schemeClr val="dk2"/>
            </a:solidFill>
            <a:prstDash val="solid"/>
            <a:round/>
            <a:headEnd len="med" w="med" type="none"/>
            <a:tailEnd len="med" w="med" type="triangle"/>
          </a:ln>
        </p:spPr>
      </p:cxnSp>
      <p:sp>
        <p:nvSpPr>
          <p:cNvPr id="1030" name="Google Shape;1030;p88"/>
          <p:cNvSpPr txBox="1"/>
          <p:nvPr/>
        </p:nvSpPr>
        <p:spPr>
          <a:xfrm>
            <a:off x="7311925" y="34339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XBEE</a:t>
            </a:r>
            <a:endParaRPr b="1"/>
          </a:p>
        </p:txBody>
      </p:sp>
      <p:cxnSp>
        <p:nvCxnSpPr>
          <p:cNvPr id="1031" name="Google Shape;1031;p88"/>
          <p:cNvCxnSpPr>
            <a:stCxn id="1030" idx="1"/>
          </p:cNvCxnSpPr>
          <p:nvPr/>
        </p:nvCxnSpPr>
        <p:spPr>
          <a:xfrm flipH="1">
            <a:off x="6127825" y="3634025"/>
            <a:ext cx="1184100" cy="125400"/>
          </a:xfrm>
          <a:prstGeom prst="straightConnector1">
            <a:avLst/>
          </a:prstGeom>
          <a:noFill/>
          <a:ln cap="flat" cmpd="sng" w="9525">
            <a:solidFill>
              <a:schemeClr val="dk2"/>
            </a:solidFill>
            <a:prstDash val="solid"/>
            <a:round/>
            <a:headEnd len="med" w="med" type="none"/>
            <a:tailEnd len="med" w="med" type="triangle"/>
          </a:ln>
        </p:spPr>
      </p:cxnSp>
      <p:sp>
        <p:nvSpPr>
          <p:cNvPr id="1032" name="Google Shape;1032;p88"/>
          <p:cNvSpPr txBox="1"/>
          <p:nvPr/>
        </p:nvSpPr>
        <p:spPr>
          <a:xfrm>
            <a:off x="7124450" y="4568700"/>
            <a:ext cx="211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WAVESHARE SENSORS BOARD</a:t>
            </a:r>
            <a:endParaRPr b="1"/>
          </a:p>
        </p:txBody>
      </p:sp>
      <p:cxnSp>
        <p:nvCxnSpPr>
          <p:cNvPr id="1033" name="Google Shape;1033;p88"/>
          <p:cNvCxnSpPr>
            <a:stCxn id="1032" idx="1"/>
          </p:cNvCxnSpPr>
          <p:nvPr/>
        </p:nvCxnSpPr>
        <p:spPr>
          <a:xfrm flipH="1">
            <a:off x="5673950" y="4876500"/>
            <a:ext cx="1450500" cy="195600"/>
          </a:xfrm>
          <a:prstGeom prst="straightConnector1">
            <a:avLst/>
          </a:prstGeom>
          <a:noFill/>
          <a:ln cap="flat" cmpd="sng" w="9525">
            <a:solidFill>
              <a:schemeClr val="dk2"/>
            </a:solidFill>
            <a:prstDash val="solid"/>
            <a:round/>
            <a:headEnd len="med" w="med" type="none"/>
            <a:tailEnd len="med" w="med" type="triangle"/>
          </a:ln>
        </p:spPr>
      </p:cxnSp>
      <p:sp>
        <p:nvSpPr>
          <p:cNvPr id="1034" name="Google Shape;1034;p88"/>
          <p:cNvSpPr txBox="1"/>
          <p:nvPr/>
        </p:nvSpPr>
        <p:spPr>
          <a:xfrm>
            <a:off x="769700" y="53383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RTC CLOCK</a:t>
            </a:r>
            <a:endParaRPr b="1"/>
          </a:p>
        </p:txBody>
      </p:sp>
      <p:cxnSp>
        <p:nvCxnSpPr>
          <p:cNvPr id="1035" name="Google Shape;1035;p88"/>
          <p:cNvCxnSpPr/>
          <p:nvPr/>
        </p:nvCxnSpPr>
        <p:spPr>
          <a:xfrm>
            <a:off x="2013025" y="5535725"/>
            <a:ext cx="2141400" cy="118500"/>
          </a:xfrm>
          <a:prstGeom prst="straightConnector1">
            <a:avLst/>
          </a:prstGeom>
          <a:noFill/>
          <a:ln cap="flat" cmpd="sng" w="9525">
            <a:solidFill>
              <a:schemeClr val="dk2"/>
            </a:solidFill>
            <a:prstDash val="solid"/>
            <a:round/>
            <a:headEnd len="med" w="med" type="none"/>
            <a:tailEnd len="med" w="med" type="triangle"/>
          </a:ln>
        </p:spPr>
      </p:cxnSp>
      <p:sp>
        <p:nvSpPr>
          <p:cNvPr id="1036" name="Google Shape;1036;p88"/>
          <p:cNvSpPr txBox="1"/>
          <p:nvPr/>
        </p:nvSpPr>
        <p:spPr>
          <a:xfrm>
            <a:off x="572350" y="45884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BUZZER</a:t>
            </a:r>
            <a:endParaRPr b="1"/>
          </a:p>
        </p:txBody>
      </p:sp>
      <p:cxnSp>
        <p:nvCxnSpPr>
          <p:cNvPr id="1037" name="Google Shape;1037;p88"/>
          <p:cNvCxnSpPr/>
          <p:nvPr/>
        </p:nvCxnSpPr>
        <p:spPr>
          <a:xfrm>
            <a:off x="1549100" y="4815475"/>
            <a:ext cx="1884900" cy="473700"/>
          </a:xfrm>
          <a:prstGeom prst="straightConnector1">
            <a:avLst/>
          </a:prstGeom>
          <a:noFill/>
          <a:ln cap="flat" cmpd="sng" w="9525">
            <a:solidFill>
              <a:schemeClr val="dk2"/>
            </a:solidFill>
            <a:prstDash val="solid"/>
            <a:round/>
            <a:headEnd len="med" w="med" type="none"/>
            <a:tailEnd len="med" w="med" type="triangle"/>
          </a:ln>
        </p:spPr>
      </p:cxnSp>
      <p:sp>
        <p:nvSpPr>
          <p:cNvPr id="1038" name="Google Shape;1038;p88"/>
          <p:cNvSpPr txBox="1"/>
          <p:nvPr/>
        </p:nvSpPr>
        <p:spPr>
          <a:xfrm>
            <a:off x="4024350" y="1097280"/>
            <a:ext cx="1095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OPTION A</a:t>
            </a:r>
            <a:endParaRPr b="1"/>
          </a:p>
        </p:txBody>
      </p:sp>
      <p:pic>
        <p:nvPicPr>
          <p:cNvPr id="1039" name="Google Shape;1039;p88"/>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id="1044" name="Google Shape;1044;p89"/>
          <p:cNvPicPr preferRelativeResize="0"/>
          <p:nvPr/>
        </p:nvPicPr>
        <p:blipFill>
          <a:blip r:embed="rId4">
            <a:alphaModFix/>
          </a:blip>
          <a:stretch>
            <a:fillRect/>
          </a:stretch>
        </p:blipFill>
        <p:spPr>
          <a:xfrm>
            <a:off x="2368296" y="1764792"/>
            <a:ext cx="4416551" cy="4379976"/>
          </a:xfrm>
          <a:prstGeom prst="rect">
            <a:avLst/>
          </a:prstGeom>
          <a:noFill/>
          <a:ln>
            <a:noFill/>
          </a:ln>
        </p:spPr>
      </p:pic>
      <p:sp>
        <p:nvSpPr>
          <p:cNvPr id="1045" name="Google Shape;1045;p8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46" name="Google Shape;1046;p8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47" name="Google Shape;1047;p8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1048" name="Google Shape;1048;p8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49" name="Google Shape;1049;p8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50" name="Google Shape;1050;p89"/>
          <p:cNvSpPr txBox="1"/>
          <p:nvPr/>
        </p:nvSpPr>
        <p:spPr>
          <a:xfrm>
            <a:off x="404575" y="2920825"/>
            <a:ext cx="10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BATTERY</a:t>
            </a:r>
            <a:endParaRPr b="1"/>
          </a:p>
        </p:txBody>
      </p:sp>
      <p:cxnSp>
        <p:nvCxnSpPr>
          <p:cNvPr id="1051" name="Google Shape;1051;p89"/>
          <p:cNvCxnSpPr/>
          <p:nvPr/>
        </p:nvCxnSpPr>
        <p:spPr>
          <a:xfrm>
            <a:off x="1450550" y="3177375"/>
            <a:ext cx="1223700" cy="49500"/>
          </a:xfrm>
          <a:prstGeom prst="straightConnector1">
            <a:avLst/>
          </a:prstGeom>
          <a:noFill/>
          <a:ln cap="flat" cmpd="sng" w="9525">
            <a:solidFill>
              <a:schemeClr val="dk2"/>
            </a:solidFill>
            <a:prstDash val="solid"/>
            <a:round/>
            <a:headEnd len="med" w="med" type="none"/>
            <a:tailEnd len="med" w="med" type="triangle"/>
          </a:ln>
        </p:spPr>
      </p:cxnSp>
      <p:sp>
        <p:nvSpPr>
          <p:cNvPr id="1052" name="Google Shape;1052;p89"/>
          <p:cNvSpPr txBox="1"/>
          <p:nvPr/>
        </p:nvSpPr>
        <p:spPr>
          <a:xfrm>
            <a:off x="7474175" y="3002025"/>
            <a:ext cx="11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BATTERY</a:t>
            </a:r>
            <a:endParaRPr b="1"/>
          </a:p>
        </p:txBody>
      </p:sp>
      <p:cxnSp>
        <p:nvCxnSpPr>
          <p:cNvPr id="1053" name="Google Shape;1053;p89"/>
          <p:cNvCxnSpPr/>
          <p:nvPr/>
        </p:nvCxnSpPr>
        <p:spPr>
          <a:xfrm flipH="1">
            <a:off x="6275675" y="3226875"/>
            <a:ext cx="1198500" cy="86100"/>
          </a:xfrm>
          <a:prstGeom prst="straightConnector1">
            <a:avLst/>
          </a:prstGeom>
          <a:noFill/>
          <a:ln cap="flat" cmpd="sng" w="9525">
            <a:solidFill>
              <a:schemeClr val="dk2"/>
            </a:solidFill>
            <a:prstDash val="solid"/>
            <a:round/>
            <a:headEnd len="med" w="med" type="none"/>
            <a:tailEnd len="med" w="med" type="triangle"/>
          </a:ln>
        </p:spPr>
      </p:cxnSp>
      <p:sp>
        <p:nvSpPr>
          <p:cNvPr id="1054" name="Google Shape;1054;p89"/>
          <p:cNvSpPr txBox="1"/>
          <p:nvPr/>
        </p:nvSpPr>
        <p:spPr>
          <a:xfrm>
            <a:off x="7094975" y="15873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VOLTAGE REGULATOR</a:t>
            </a:r>
            <a:endParaRPr b="1"/>
          </a:p>
        </p:txBody>
      </p:sp>
      <p:cxnSp>
        <p:nvCxnSpPr>
          <p:cNvPr id="1055" name="Google Shape;1055;p89"/>
          <p:cNvCxnSpPr>
            <a:stCxn id="1054" idx="1"/>
          </p:cNvCxnSpPr>
          <p:nvPr/>
        </p:nvCxnSpPr>
        <p:spPr>
          <a:xfrm flipH="1">
            <a:off x="5358275" y="1787475"/>
            <a:ext cx="1736700" cy="263700"/>
          </a:xfrm>
          <a:prstGeom prst="straightConnector1">
            <a:avLst/>
          </a:prstGeom>
          <a:noFill/>
          <a:ln cap="flat" cmpd="sng" w="9525">
            <a:solidFill>
              <a:schemeClr val="dk2"/>
            </a:solidFill>
            <a:prstDash val="solid"/>
            <a:round/>
            <a:headEnd len="med" w="med" type="none"/>
            <a:tailEnd len="med" w="med" type="triangle"/>
          </a:ln>
        </p:spPr>
      </p:cxnSp>
      <p:sp>
        <p:nvSpPr>
          <p:cNvPr id="1056" name="Google Shape;1056;p89"/>
          <p:cNvSpPr txBox="1"/>
          <p:nvPr/>
        </p:nvSpPr>
        <p:spPr>
          <a:xfrm>
            <a:off x="7686875" y="45983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SERVO WINCH</a:t>
            </a:r>
            <a:endParaRPr b="1"/>
          </a:p>
        </p:txBody>
      </p:sp>
      <p:cxnSp>
        <p:nvCxnSpPr>
          <p:cNvPr id="1057" name="Google Shape;1057;p89"/>
          <p:cNvCxnSpPr>
            <a:stCxn id="1056" idx="1"/>
          </p:cNvCxnSpPr>
          <p:nvPr/>
        </p:nvCxnSpPr>
        <p:spPr>
          <a:xfrm flipH="1">
            <a:off x="5358275" y="4798425"/>
            <a:ext cx="2328600" cy="46500"/>
          </a:xfrm>
          <a:prstGeom prst="straightConnector1">
            <a:avLst/>
          </a:prstGeom>
          <a:noFill/>
          <a:ln cap="flat" cmpd="sng" w="9525">
            <a:solidFill>
              <a:schemeClr val="dk2"/>
            </a:solidFill>
            <a:prstDash val="solid"/>
            <a:round/>
            <a:headEnd len="med" w="med" type="none"/>
            <a:tailEnd len="med" w="med" type="triangle"/>
          </a:ln>
        </p:spPr>
      </p:cxnSp>
      <p:sp>
        <p:nvSpPr>
          <p:cNvPr id="1058" name="Google Shape;1058;p89"/>
          <p:cNvSpPr txBox="1"/>
          <p:nvPr/>
        </p:nvSpPr>
        <p:spPr>
          <a:xfrm>
            <a:off x="4024350" y="1101225"/>
            <a:ext cx="1095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OPTION A</a:t>
            </a:r>
            <a:endParaRPr b="1"/>
          </a:p>
        </p:txBody>
      </p:sp>
      <p:pic>
        <p:nvPicPr>
          <p:cNvPr id="1059" name="Google Shape;1059;p89"/>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
        <p:nvSpPr>
          <p:cNvPr id="1060" name="Google Shape;1060;p89"/>
          <p:cNvSpPr txBox="1"/>
          <p:nvPr/>
        </p:nvSpPr>
        <p:spPr>
          <a:xfrm>
            <a:off x="621650" y="4398225"/>
            <a:ext cx="97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BONUS CAMERA</a:t>
            </a:r>
            <a:endParaRPr b="1"/>
          </a:p>
        </p:txBody>
      </p:sp>
      <p:cxnSp>
        <p:nvCxnSpPr>
          <p:cNvPr id="1061" name="Google Shape;1061;p89"/>
          <p:cNvCxnSpPr/>
          <p:nvPr/>
        </p:nvCxnSpPr>
        <p:spPr>
          <a:xfrm flipH="1" rot="10800000">
            <a:off x="1593075" y="3650975"/>
            <a:ext cx="2146800" cy="100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9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67" name="Google Shape;1067;p9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68" name="Google Shape;1068;p9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1069" name="Google Shape;1069;p9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0" name="Google Shape;1070;p9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71" name="Google Shape;1071;p90"/>
          <p:cNvSpPr txBox="1"/>
          <p:nvPr/>
        </p:nvSpPr>
        <p:spPr>
          <a:xfrm>
            <a:off x="4024350" y="1101225"/>
            <a:ext cx="1095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OPTION B</a:t>
            </a:r>
            <a:endParaRPr b="1"/>
          </a:p>
        </p:txBody>
      </p:sp>
      <p:pic>
        <p:nvPicPr>
          <p:cNvPr id="1072" name="Google Shape;1072;p90"/>
          <p:cNvPicPr preferRelativeResize="0"/>
          <p:nvPr/>
        </p:nvPicPr>
        <p:blipFill>
          <a:blip r:embed="rId4">
            <a:alphaModFix/>
          </a:blip>
          <a:stretch>
            <a:fillRect/>
          </a:stretch>
        </p:blipFill>
        <p:spPr>
          <a:xfrm>
            <a:off x="3630175" y="1688250"/>
            <a:ext cx="1883663" cy="4480560"/>
          </a:xfrm>
          <a:prstGeom prst="rect">
            <a:avLst/>
          </a:prstGeom>
          <a:noFill/>
          <a:ln>
            <a:noFill/>
          </a:ln>
        </p:spPr>
      </p:pic>
      <p:sp>
        <p:nvSpPr>
          <p:cNvPr id="1073" name="Google Shape;1073;p90"/>
          <p:cNvSpPr txBox="1"/>
          <p:nvPr/>
        </p:nvSpPr>
        <p:spPr>
          <a:xfrm>
            <a:off x="799275" y="2101800"/>
            <a:ext cx="269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SAME COMPONENTS OF OPTION A</a:t>
            </a:r>
            <a:endParaRPr b="1"/>
          </a:p>
        </p:txBody>
      </p:sp>
      <p:pic>
        <p:nvPicPr>
          <p:cNvPr id="1074" name="Google Shape;1074;p90"/>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9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80" name="Google Shape;1080;p9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81" name="Google Shape;1081;p9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1082" name="Google Shape;1082;p9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3" name="Google Shape;1083;p9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84" name="Google Shape;1084;p91"/>
          <p:cNvSpPr txBox="1"/>
          <p:nvPr/>
        </p:nvSpPr>
        <p:spPr>
          <a:xfrm>
            <a:off x="4024350" y="1101225"/>
            <a:ext cx="1095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OPTION B</a:t>
            </a:r>
            <a:endParaRPr b="1"/>
          </a:p>
        </p:txBody>
      </p:sp>
      <p:pic>
        <p:nvPicPr>
          <p:cNvPr id="1085" name="Google Shape;1085;p91"/>
          <p:cNvPicPr preferRelativeResize="0"/>
          <p:nvPr/>
        </p:nvPicPr>
        <p:blipFill>
          <a:blip r:embed="rId4">
            <a:alphaModFix/>
          </a:blip>
          <a:stretch>
            <a:fillRect/>
          </a:stretch>
        </p:blipFill>
        <p:spPr>
          <a:xfrm>
            <a:off x="2705125" y="1643975"/>
            <a:ext cx="3733750" cy="3482925"/>
          </a:xfrm>
          <a:prstGeom prst="rect">
            <a:avLst/>
          </a:prstGeom>
          <a:noFill/>
          <a:ln>
            <a:noFill/>
          </a:ln>
        </p:spPr>
      </p:pic>
      <p:sp>
        <p:nvSpPr>
          <p:cNvPr id="1086" name="Google Shape;1086;p91"/>
          <p:cNvSpPr txBox="1"/>
          <p:nvPr/>
        </p:nvSpPr>
        <p:spPr>
          <a:xfrm>
            <a:off x="228600" y="5614675"/>
            <a:ext cx="853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INSTEAD OF USING AN ELECTRONIC BAY WE CONSIDER TO GLUE THE COMPONENTS TO THE CONTAINER WALLS</a:t>
            </a:r>
            <a:endParaRPr b="1"/>
          </a:p>
        </p:txBody>
      </p:sp>
      <p:pic>
        <p:nvPicPr>
          <p:cNvPr id="1087" name="Google Shape;1087;p91"/>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9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093" name="Google Shape;1093;p9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94" name="Google Shape;1094;p9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1095" name="Google Shape;1095;p9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6" name="Google Shape;1096;p9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97" name="Google Shape;1097;p92"/>
          <p:cNvSpPr txBox="1"/>
          <p:nvPr/>
        </p:nvSpPr>
        <p:spPr>
          <a:xfrm>
            <a:off x="228600" y="1077150"/>
            <a:ext cx="8686800" cy="27453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sz="2400">
                <a:solidFill>
                  <a:srgbClr val="000000"/>
                </a:solidFill>
              </a:rPr>
              <a:t>Container Design</a:t>
            </a:r>
            <a:endParaRPr b="1" sz="2400">
              <a:solidFill>
                <a:srgbClr val="000000"/>
              </a:solidFill>
            </a:endParaRPr>
          </a:p>
        </p:txBody>
      </p:sp>
      <p:graphicFrame>
        <p:nvGraphicFramePr>
          <p:cNvPr id="1098" name="Google Shape;1098;p92"/>
          <p:cNvGraphicFramePr/>
          <p:nvPr/>
        </p:nvGraphicFramePr>
        <p:xfrm>
          <a:off x="228600" y="1619400"/>
          <a:ext cx="3000000" cy="3000000"/>
        </p:xfrm>
        <a:graphic>
          <a:graphicData uri="http://schemas.openxmlformats.org/drawingml/2006/table">
            <a:tbl>
              <a:tblPr>
                <a:noFill/>
                <a:tableStyleId>{DEA16444-F34E-4804-BBA8-A53AC711FF5E}</a:tableStyleId>
              </a:tblPr>
              <a:tblGrid>
                <a:gridCol w="2895600"/>
                <a:gridCol w="2895600"/>
                <a:gridCol w="2895600"/>
              </a:tblGrid>
              <a:tr h="396200">
                <a:tc>
                  <a:txBody>
                    <a:bodyPr/>
                    <a:lstStyle/>
                    <a:p>
                      <a:pPr indent="0" lvl="0" marL="0" rtl="0" algn="ctr">
                        <a:spcBef>
                          <a:spcPts val="0"/>
                        </a:spcBef>
                        <a:spcAft>
                          <a:spcPts val="0"/>
                        </a:spcAft>
                        <a:buNone/>
                      </a:pPr>
                      <a:r>
                        <a:rPr lang="en-US"/>
                        <a:t>OPTION</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Pros</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Cons</a:t>
                      </a:r>
                      <a:endParaRPr/>
                    </a:p>
                  </a:txBody>
                  <a:tcPr marT="91425" marB="91425" marR="91425" marL="91425" anchor="ctr">
                    <a:solidFill>
                      <a:srgbClr val="FFFF00"/>
                    </a:solidFill>
                  </a:tcPr>
                </a:tc>
              </a:tr>
              <a:tr h="396200">
                <a:tc rowSpan="3">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A</a:t>
                      </a:r>
                      <a:endParaRPr>
                        <a:solidFill>
                          <a:srgbClr val="FF0000"/>
                        </a:solidFill>
                      </a:endParaRPr>
                    </a:p>
                  </a:txBody>
                  <a:tcPr marT="91425" marB="91425" marR="91425" marL="91425" anchor="ctr"/>
                </a:tc>
                <a:tc rowSpan="3">
                  <a:txBody>
                    <a:bodyPr/>
                    <a:lstStyle/>
                    <a:p>
                      <a:pPr indent="0" lvl="0" marL="0" rtl="0" algn="ctr">
                        <a:spcBef>
                          <a:spcPts val="0"/>
                        </a:spcBef>
                        <a:spcAft>
                          <a:spcPts val="0"/>
                        </a:spcAft>
                        <a:buNone/>
                      </a:pPr>
                      <a:r>
                        <a:rPr lang="en-US"/>
                        <a:t>Simple design</a:t>
                      </a:r>
                      <a:endParaRPr/>
                    </a:p>
                    <a:p>
                      <a:pPr indent="0" lvl="0" marL="0" rtl="0" algn="ctr">
                        <a:spcBef>
                          <a:spcPts val="0"/>
                        </a:spcBef>
                        <a:spcAft>
                          <a:spcPts val="0"/>
                        </a:spcAft>
                        <a:buNone/>
                      </a:pPr>
                      <a:r>
                        <a:rPr lang="en-US"/>
                        <a:t>Easy to manipulate electronics</a:t>
                      </a:r>
                      <a:endParaRPr/>
                    </a:p>
                  </a:txBody>
                  <a:tcPr marT="91425" marB="91425" marR="91425" marL="91425" anchor="ctr"/>
                </a:tc>
                <a:tc>
                  <a:txBody>
                    <a:bodyPr/>
                    <a:lstStyle/>
                    <a:p>
                      <a:pPr indent="0" lvl="0" marL="0" rtl="0" algn="ctr">
                        <a:spcBef>
                          <a:spcPts val="0"/>
                        </a:spcBef>
                        <a:spcAft>
                          <a:spcPts val="0"/>
                        </a:spcAft>
                        <a:buNone/>
                      </a:pPr>
                      <a:r>
                        <a:rPr lang="en-US"/>
                        <a:t>Heavier</a:t>
                      </a:r>
                      <a:endParaRPr/>
                    </a:p>
                  </a:txBody>
                  <a:tcPr marT="91425" marB="91425" marR="91425" marL="91425" anchor="ctr"/>
                </a:tc>
              </a:tr>
              <a:tr h="396200">
                <a:tc vMerge="1"/>
                <a:tc vMerge="1"/>
                <a:tc>
                  <a:txBody>
                    <a:bodyPr/>
                    <a:lstStyle/>
                    <a:p>
                      <a:pPr indent="0" lvl="0" marL="0" rtl="0" algn="ctr">
                        <a:spcBef>
                          <a:spcPts val="0"/>
                        </a:spcBef>
                        <a:spcAft>
                          <a:spcPts val="0"/>
                        </a:spcAft>
                        <a:buNone/>
                      </a:pPr>
                      <a:r>
                        <a:rPr lang="en-US"/>
                        <a:t>Takes more time</a:t>
                      </a:r>
                      <a:endParaRPr/>
                    </a:p>
                  </a:txBody>
                  <a:tcPr marT="91425" marB="91425" marR="91425" marL="91425" anchor="ctr"/>
                </a:tc>
              </a:tr>
              <a:tr h="396200">
                <a:tc vMerge="1"/>
                <a:tc vMerge="1"/>
                <a:tc>
                  <a:txBody>
                    <a:bodyPr/>
                    <a:lstStyle/>
                    <a:p>
                      <a:pPr indent="0" lvl="0" marL="0" rtl="0" algn="ctr">
                        <a:spcBef>
                          <a:spcPts val="0"/>
                        </a:spcBef>
                        <a:spcAft>
                          <a:spcPts val="0"/>
                        </a:spcAft>
                        <a:buNone/>
                      </a:pPr>
                      <a:r>
                        <a:rPr lang="en-US"/>
                        <a:t>Need to </a:t>
                      </a:r>
                      <a:r>
                        <a:rPr lang="en-US"/>
                        <a:t>design</a:t>
                      </a:r>
                      <a:r>
                        <a:rPr lang="en-US"/>
                        <a:t> a second bay</a:t>
                      </a:r>
                      <a:endParaRPr/>
                    </a:p>
                  </a:txBody>
                  <a:tcPr marT="91425" marB="91425" marR="91425" marL="91425" anchor="ctr"/>
                </a:tc>
              </a:tr>
              <a:tr h="396200">
                <a:tc rowSpan="2">
                  <a:txBody>
                    <a:bodyPr/>
                    <a:lstStyle/>
                    <a:p>
                      <a:pPr indent="0" lvl="0" marL="0" rtl="0" algn="ctr">
                        <a:spcBef>
                          <a:spcPts val="0"/>
                        </a:spcBef>
                        <a:spcAft>
                          <a:spcPts val="0"/>
                        </a:spcAft>
                        <a:buNone/>
                      </a:pPr>
                      <a:r>
                        <a:rPr lang="en-US"/>
                        <a:t>B</a:t>
                      </a:r>
                      <a:endParaRPr/>
                    </a:p>
                  </a:txBody>
                  <a:tcPr marT="91425" marB="91425" marR="91425" marL="91425" anchor="ctr"/>
                </a:tc>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One bay for the parachutes</a:t>
                      </a:r>
                      <a:endParaRPr/>
                    </a:p>
                  </a:txBody>
                  <a:tcPr marT="91425" marB="91425" marR="91425" marL="91425" anchor="ctr"/>
                </a:tc>
                <a:tc>
                  <a:txBody>
                    <a:bodyPr/>
                    <a:lstStyle/>
                    <a:p>
                      <a:pPr indent="0" lvl="0" marL="0" rtl="0" algn="ctr">
                        <a:spcBef>
                          <a:spcPts val="0"/>
                        </a:spcBef>
                        <a:spcAft>
                          <a:spcPts val="0"/>
                        </a:spcAft>
                        <a:buNone/>
                      </a:pPr>
                      <a:r>
                        <a:rPr lang="en-US"/>
                        <a:t>Need extra glue</a:t>
                      </a:r>
                      <a:endParaRPr/>
                    </a:p>
                  </a:txBody>
                  <a:tcPr marT="91425" marB="91425" marR="91425" marL="91425" anchor="ctr"/>
                </a:tc>
              </a:tr>
              <a:tr h="396200">
                <a:tc vMerge="1"/>
                <a:tc vMerge="1"/>
                <a:tc>
                  <a:txBody>
                    <a:bodyPr/>
                    <a:lstStyle/>
                    <a:p>
                      <a:pPr indent="0" lvl="0" marL="0" rtl="0" algn="ctr">
                        <a:spcBef>
                          <a:spcPts val="0"/>
                        </a:spcBef>
                        <a:spcAft>
                          <a:spcPts val="0"/>
                        </a:spcAft>
                        <a:buClr>
                          <a:schemeClr val="dk1"/>
                        </a:buClr>
                        <a:buSzPts val="1100"/>
                        <a:buFont typeface="Arial"/>
                        <a:buNone/>
                      </a:pPr>
                      <a:r>
                        <a:rPr lang="en-US"/>
                        <a:t>Electronics are hard to manipulate</a:t>
                      </a:r>
                      <a:endParaRPr/>
                    </a:p>
                  </a:txBody>
                  <a:tcPr marT="91425" marB="91425" marR="91425" marL="91425" anchor="ctr"/>
                </a:tc>
              </a:tr>
            </a:tbl>
          </a:graphicData>
        </a:graphic>
      </p:graphicFrame>
      <p:sp>
        <p:nvSpPr>
          <p:cNvPr id="1099" name="Google Shape;1099;p92"/>
          <p:cNvSpPr txBox="1"/>
          <p:nvPr/>
        </p:nvSpPr>
        <p:spPr>
          <a:xfrm>
            <a:off x="228600" y="4656425"/>
            <a:ext cx="868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We choose design A because electronics are agrupated and easy to manipulate</a:t>
            </a:r>
            <a:endParaRPr sz="2400"/>
          </a:p>
        </p:txBody>
      </p:sp>
      <p:pic>
        <p:nvPicPr>
          <p:cNvPr id="1100" name="Google Shape;1100;p9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9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06" name="Google Shape;1106;p9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07" name="Google Shape;1107;p9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1108" name="Google Shape;1108;p9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9" name="Google Shape;1109;p9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10" name="Google Shape;1110;p93"/>
          <p:cNvSpPr txBox="1"/>
          <p:nvPr/>
        </p:nvSpPr>
        <p:spPr>
          <a:xfrm>
            <a:off x="2654400" y="1037525"/>
            <a:ext cx="3835200" cy="542400"/>
          </a:xfrm>
          <a:prstGeom prst="rect">
            <a:avLst/>
          </a:prstGeom>
          <a:solidFill>
            <a:srgbClr val="FFFF00"/>
          </a:solidFill>
          <a:ln>
            <a:noFill/>
          </a:ln>
        </p:spPr>
        <p:txBody>
          <a:bodyPr anchorCtr="0" anchor="t" bIns="45700" lIns="91425" spcFirstLastPara="1" rIns="91425" wrap="square" tIns="45700">
            <a:noAutofit/>
          </a:bodyPr>
          <a:lstStyle/>
          <a:p>
            <a:pPr indent="0" lvl="0" marL="0" rtl="0" algn="ctr">
              <a:spcBef>
                <a:spcPts val="480"/>
              </a:spcBef>
              <a:spcAft>
                <a:spcPts val="0"/>
              </a:spcAft>
              <a:buNone/>
            </a:pPr>
            <a:r>
              <a:rPr b="1" lang="en-US" sz="2400"/>
              <a:t>CONTAINER MATERIALS</a:t>
            </a:r>
            <a:endParaRPr b="1" sz="2400">
              <a:solidFill>
                <a:srgbClr val="000000"/>
              </a:solidFill>
            </a:endParaRPr>
          </a:p>
        </p:txBody>
      </p:sp>
      <p:graphicFrame>
        <p:nvGraphicFramePr>
          <p:cNvPr id="1111" name="Google Shape;1111;p93"/>
          <p:cNvGraphicFramePr/>
          <p:nvPr/>
        </p:nvGraphicFramePr>
        <p:xfrm>
          <a:off x="228600" y="1619400"/>
          <a:ext cx="3000000" cy="3000000"/>
        </p:xfrm>
        <a:graphic>
          <a:graphicData uri="http://schemas.openxmlformats.org/drawingml/2006/table">
            <a:tbl>
              <a:tblPr>
                <a:noFill/>
                <a:tableStyleId>{DEA16444-F34E-4804-BBA8-A53AC711FF5E}</a:tableStyleId>
              </a:tblPr>
              <a:tblGrid>
                <a:gridCol w="1543700"/>
                <a:gridCol w="4247500"/>
                <a:gridCol w="2895600"/>
              </a:tblGrid>
              <a:tr h="396200">
                <a:tc>
                  <a:txBody>
                    <a:bodyPr/>
                    <a:lstStyle/>
                    <a:p>
                      <a:pPr indent="0" lvl="0" marL="0" rtl="0" algn="ctr">
                        <a:spcBef>
                          <a:spcPts val="0"/>
                        </a:spcBef>
                        <a:spcAft>
                          <a:spcPts val="0"/>
                        </a:spcAft>
                        <a:buNone/>
                      </a:pPr>
                      <a:r>
                        <a:rPr lang="en-US"/>
                        <a:t>MATERIAL</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PROS</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CONS</a:t>
                      </a:r>
                      <a:endParaRPr/>
                    </a:p>
                  </a:txBody>
                  <a:tcPr marT="91425" marB="91425" marR="91425" marL="91425" anchor="ctr">
                    <a:solidFill>
                      <a:srgbClr val="FFFF00"/>
                    </a:solidFill>
                  </a:tcPr>
                </a:tc>
              </a:tr>
              <a:tr h="396200">
                <a:tc rowSpan="2">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PLA</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a:t>Easy to print</a:t>
                      </a:r>
                      <a:endParaRPr/>
                    </a:p>
                  </a:txBody>
                  <a:tcPr marT="91425" marB="91425" marR="91425" marL="91425" anchor="ctr"/>
                </a:tc>
                <a:tc>
                  <a:txBody>
                    <a:bodyPr/>
                    <a:lstStyle/>
                    <a:p>
                      <a:pPr indent="0" lvl="0" marL="0" rtl="0" algn="ctr">
                        <a:spcBef>
                          <a:spcPts val="0"/>
                        </a:spcBef>
                        <a:spcAft>
                          <a:spcPts val="0"/>
                        </a:spcAft>
                        <a:buNone/>
                      </a:pPr>
                      <a:r>
                        <a:rPr lang="en-US"/>
                        <a:t>Heavy</a:t>
                      </a:r>
                      <a:endParaRPr/>
                    </a:p>
                  </a:txBody>
                  <a:tcPr marT="91425" marB="91425" marR="91425" marL="91425" anchor="ctr"/>
                </a:tc>
              </a:tr>
              <a:tr h="396200">
                <a:tc vMerge="1"/>
                <a:tc>
                  <a:txBody>
                    <a:bodyPr/>
                    <a:lstStyle/>
                    <a:p>
                      <a:pPr indent="0" lvl="0" marL="0" rtl="0" algn="ctr">
                        <a:spcBef>
                          <a:spcPts val="0"/>
                        </a:spcBef>
                        <a:spcAft>
                          <a:spcPts val="0"/>
                        </a:spcAft>
                        <a:buNone/>
                      </a:pPr>
                      <a:r>
                        <a:rPr lang="en-US"/>
                        <a:t>3D printed, tight tolerances is easy to achieve</a:t>
                      </a:r>
                      <a:endParaRPr/>
                    </a:p>
                  </a:txBody>
                  <a:tcPr marT="91425" marB="91425" marR="91425" marL="91425" anchor="ctr"/>
                </a:tc>
                <a:tc>
                  <a:txBody>
                    <a:bodyPr/>
                    <a:lstStyle/>
                    <a:p>
                      <a:pPr indent="0" lvl="0" marL="0" rtl="0" algn="ctr">
                        <a:spcBef>
                          <a:spcPts val="0"/>
                        </a:spcBef>
                        <a:spcAft>
                          <a:spcPts val="0"/>
                        </a:spcAft>
                        <a:buNone/>
                      </a:pPr>
                      <a:r>
                        <a:rPr lang="en-US"/>
                        <a:t>Relative weak</a:t>
                      </a:r>
                      <a:endParaRPr/>
                    </a:p>
                  </a:txBody>
                  <a:tcPr marT="91425" marB="91425" marR="91425" marL="91425" anchor="ctr"/>
                </a:tc>
              </a:tr>
              <a:tr h="396200">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ABS</a:t>
                      </a:r>
                      <a:endParaRPr/>
                    </a:p>
                  </a:txBody>
                  <a:tcPr marT="91425" marB="91425" marR="91425" marL="91425" anchor="ctr"/>
                </a:tc>
                <a:tc>
                  <a:txBody>
                    <a:bodyPr/>
                    <a:lstStyle/>
                    <a:p>
                      <a:pPr indent="0" lvl="0" marL="0" rtl="0" algn="ctr">
                        <a:spcBef>
                          <a:spcPts val="0"/>
                        </a:spcBef>
                        <a:spcAft>
                          <a:spcPts val="0"/>
                        </a:spcAft>
                        <a:buNone/>
                      </a:pPr>
                      <a:r>
                        <a:rPr lang="en-US"/>
                        <a:t>Hard to print</a:t>
                      </a:r>
                      <a:endParaRPr/>
                    </a:p>
                  </a:txBody>
                  <a:tcPr marT="91425" marB="91425" marR="91425" marL="91425" anchor="ctr"/>
                </a:tc>
                <a:tc>
                  <a:txBody>
                    <a:bodyPr/>
                    <a:lstStyle/>
                    <a:p>
                      <a:pPr indent="0" lvl="0" marL="0" rtl="0" algn="ctr">
                        <a:spcBef>
                          <a:spcPts val="0"/>
                        </a:spcBef>
                        <a:spcAft>
                          <a:spcPts val="0"/>
                        </a:spcAft>
                        <a:buNone/>
                      </a:pPr>
                      <a:r>
                        <a:rPr lang="en-US"/>
                        <a:t>Must be printed in parts due vertical warping in printing process</a:t>
                      </a:r>
                      <a:endParaRPr/>
                    </a:p>
                  </a:txBody>
                  <a:tcPr marT="91425" marB="91425" marR="91425" marL="91425" anchor="ctr"/>
                </a:tc>
              </a:tr>
              <a:tr h="396200">
                <a:tc vMerge="1"/>
                <a:tc>
                  <a:txBody>
                    <a:bodyPr/>
                    <a:lstStyle/>
                    <a:p>
                      <a:pPr indent="0" lvl="0" marL="0" rtl="0" algn="ctr">
                        <a:spcBef>
                          <a:spcPts val="0"/>
                        </a:spcBef>
                        <a:spcAft>
                          <a:spcPts val="0"/>
                        </a:spcAft>
                        <a:buNone/>
                      </a:pPr>
                      <a:r>
                        <a:rPr lang="en-US">
                          <a:solidFill>
                            <a:srgbClr val="000000"/>
                          </a:solidFill>
                        </a:rPr>
                        <a:t>3D printed, tight tolerances is easy to achieve</a:t>
                      </a:r>
                      <a:endParaRPr/>
                    </a:p>
                  </a:txBody>
                  <a:tcPr marT="91425" marB="91425" marR="91425" marL="91425" anchor="ctr"/>
                </a:tc>
                <a:tc>
                  <a:txBody>
                    <a:bodyPr/>
                    <a:lstStyle/>
                    <a:p>
                      <a:pPr indent="0" lvl="0" marL="0" rtl="0" algn="ctr">
                        <a:spcBef>
                          <a:spcPts val="0"/>
                        </a:spcBef>
                        <a:spcAft>
                          <a:spcPts val="0"/>
                        </a:spcAft>
                        <a:buNone/>
                      </a:pPr>
                      <a:r>
                        <a:rPr lang="en-US"/>
                        <a:t>Acceptable strenght</a:t>
                      </a:r>
                      <a:endParaRPr/>
                    </a:p>
                  </a:txBody>
                  <a:tcPr marT="91425" marB="91425" marR="91425" marL="91425" anchor="ctr"/>
                </a:tc>
              </a:tr>
              <a:tr h="396200">
                <a:tc rowSpan="2">
                  <a:txBody>
                    <a:bodyPr/>
                    <a:lstStyle/>
                    <a:p>
                      <a:pPr indent="0" lvl="0" marL="0" rtl="0" algn="l">
                        <a:spcBef>
                          <a:spcPts val="0"/>
                        </a:spcBef>
                        <a:spcAft>
                          <a:spcPts val="0"/>
                        </a:spcAft>
                        <a:buNone/>
                      </a:pPr>
                      <a:r>
                        <a:t/>
                      </a:r>
                      <a:endParaRPr/>
                    </a:p>
                    <a:p>
                      <a:pPr indent="0" lvl="0" marL="0" rtl="0" algn="ctr">
                        <a:spcBef>
                          <a:spcPts val="0"/>
                        </a:spcBef>
                        <a:spcAft>
                          <a:spcPts val="0"/>
                        </a:spcAft>
                        <a:buNone/>
                      </a:pPr>
                      <a:r>
                        <a:rPr lang="en-US"/>
                        <a:t>Carbon fiber</a:t>
                      </a:r>
                      <a:endParaRPr/>
                    </a:p>
                  </a:txBody>
                  <a:tcPr marT="91425" marB="91425" marR="91425" marL="91425" anchor="ctr"/>
                </a:tc>
                <a:tc>
                  <a:txBody>
                    <a:bodyPr/>
                    <a:lstStyle/>
                    <a:p>
                      <a:pPr indent="0" lvl="0" marL="0" rtl="0" algn="ctr">
                        <a:spcBef>
                          <a:spcPts val="0"/>
                        </a:spcBef>
                        <a:spcAft>
                          <a:spcPts val="0"/>
                        </a:spcAft>
                        <a:buNone/>
                      </a:pPr>
                      <a:r>
                        <a:rPr lang="en-US"/>
                        <a:t>Extreme lightweight</a:t>
                      </a:r>
                      <a:endParaRPr/>
                    </a:p>
                  </a:txBody>
                  <a:tcPr marT="91425" marB="91425" marR="91425" marL="91425" anchor="ctr"/>
                </a:tc>
                <a:tc>
                  <a:txBody>
                    <a:bodyPr/>
                    <a:lstStyle/>
                    <a:p>
                      <a:pPr indent="0" lvl="0" marL="0" rtl="0" algn="ctr">
                        <a:spcBef>
                          <a:spcPts val="0"/>
                        </a:spcBef>
                        <a:spcAft>
                          <a:spcPts val="0"/>
                        </a:spcAft>
                        <a:buNone/>
                      </a:pPr>
                      <a:r>
                        <a:rPr lang="en-US"/>
                        <a:t>expensive</a:t>
                      </a:r>
                      <a:endParaRPr/>
                    </a:p>
                  </a:txBody>
                  <a:tcPr marT="91425" marB="91425" marR="91425" marL="91425" anchor="ctr"/>
                </a:tc>
              </a:tr>
              <a:tr h="396200">
                <a:tc vMerge="1"/>
                <a:tc>
                  <a:txBody>
                    <a:bodyPr/>
                    <a:lstStyle/>
                    <a:p>
                      <a:pPr indent="0" lvl="0" marL="0" rtl="0" algn="ctr">
                        <a:spcBef>
                          <a:spcPts val="0"/>
                        </a:spcBef>
                        <a:spcAft>
                          <a:spcPts val="0"/>
                        </a:spcAft>
                        <a:buNone/>
                      </a:pPr>
                      <a:r>
                        <a:rPr lang="en-US"/>
                        <a:t>Strong</a:t>
                      </a:r>
                      <a:endParaRPr/>
                    </a:p>
                  </a:txBody>
                  <a:tcPr marT="91425" marB="91425" marR="91425" marL="91425" anchor="ctr"/>
                </a:tc>
                <a:tc>
                  <a:txBody>
                    <a:bodyPr/>
                    <a:lstStyle/>
                    <a:p>
                      <a:pPr indent="0" lvl="0" marL="0" rtl="0" algn="ctr">
                        <a:spcBef>
                          <a:spcPts val="0"/>
                        </a:spcBef>
                        <a:spcAft>
                          <a:spcPts val="0"/>
                        </a:spcAft>
                        <a:buNone/>
                      </a:pPr>
                      <a:r>
                        <a:rPr lang="en-US"/>
                        <a:t>Hard to work it</a:t>
                      </a:r>
                      <a:endParaRPr/>
                    </a:p>
                  </a:txBody>
                  <a:tcPr marT="91425" marB="91425" marR="91425" marL="91425" anchor="ctr"/>
                </a:tc>
              </a:tr>
            </a:tbl>
          </a:graphicData>
        </a:graphic>
      </p:graphicFrame>
      <p:sp>
        <p:nvSpPr>
          <p:cNvPr id="1112" name="Google Shape;1112;p93"/>
          <p:cNvSpPr txBox="1"/>
          <p:nvPr/>
        </p:nvSpPr>
        <p:spPr>
          <a:xfrm>
            <a:off x="345375" y="5437050"/>
            <a:ext cx="8570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We choose pla for the advantages of </a:t>
            </a:r>
            <a:r>
              <a:rPr lang="en-US" sz="2400"/>
              <a:t>manufacturing</a:t>
            </a:r>
            <a:r>
              <a:rPr lang="en-US" sz="2400"/>
              <a:t> and the ability to </a:t>
            </a:r>
            <a:r>
              <a:rPr lang="en-US" sz="2400"/>
              <a:t>achieve</a:t>
            </a:r>
            <a:r>
              <a:rPr lang="en-US" sz="2400"/>
              <a:t> tight tolerances</a:t>
            </a:r>
            <a:endParaRPr sz="2400"/>
          </a:p>
        </p:txBody>
      </p:sp>
      <p:pic>
        <p:nvPicPr>
          <p:cNvPr id="1113" name="Google Shape;1113;p9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19" name="Google Shape;1119;p9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20" name="Google Shape;1120;p9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1121" name="Google Shape;1121;p94"/>
          <p:cNvSpPr txBox="1"/>
          <p:nvPr>
            <p:ph idx="1" type="body"/>
          </p:nvPr>
        </p:nvSpPr>
        <p:spPr>
          <a:xfrm>
            <a:off x="3709350" y="1037200"/>
            <a:ext cx="1725300" cy="403500"/>
          </a:xfrm>
          <a:prstGeom prst="rect">
            <a:avLst/>
          </a:prstGeom>
          <a:solidFill>
            <a:srgbClr val="FFFF00"/>
          </a:solid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None/>
            </a:pPr>
            <a:r>
              <a:rPr lang="en-US"/>
              <a:t>OPTION A</a:t>
            </a:r>
            <a:endParaRPr/>
          </a:p>
        </p:txBody>
      </p:sp>
      <p:sp>
        <p:nvSpPr>
          <p:cNvPr id="1122" name="Google Shape;1122;p9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3" name="Google Shape;1123;p9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124" name="Google Shape;1124;p94"/>
          <p:cNvPicPr preferRelativeResize="0"/>
          <p:nvPr/>
        </p:nvPicPr>
        <p:blipFill>
          <a:blip r:embed="rId4">
            <a:alphaModFix/>
          </a:blip>
          <a:stretch>
            <a:fillRect/>
          </a:stretch>
        </p:blipFill>
        <p:spPr>
          <a:xfrm>
            <a:off x="2430588" y="1593100"/>
            <a:ext cx="4282823" cy="4731500"/>
          </a:xfrm>
          <a:prstGeom prst="rect">
            <a:avLst/>
          </a:prstGeom>
          <a:noFill/>
          <a:ln>
            <a:noFill/>
          </a:ln>
        </p:spPr>
      </p:pic>
      <p:sp>
        <p:nvSpPr>
          <p:cNvPr id="1125" name="Google Shape;1125;p94"/>
          <p:cNvSpPr txBox="1"/>
          <p:nvPr/>
        </p:nvSpPr>
        <p:spPr>
          <a:xfrm>
            <a:off x="937425" y="4854875"/>
            <a:ext cx="1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CAMERA</a:t>
            </a:r>
            <a:endParaRPr b="1"/>
          </a:p>
        </p:txBody>
      </p:sp>
      <p:cxnSp>
        <p:nvCxnSpPr>
          <p:cNvPr id="1126" name="Google Shape;1126;p94"/>
          <p:cNvCxnSpPr>
            <a:stCxn id="1125" idx="3"/>
          </p:cNvCxnSpPr>
          <p:nvPr/>
        </p:nvCxnSpPr>
        <p:spPr>
          <a:xfrm>
            <a:off x="1973625" y="5054975"/>
            <a:ext cx="1549200" cy="86100"/>
          </a:xfrm>
          <a:prstGeom prst="straightConnector1">
            <a:avLst/>
          </a:prstGeom>
          <a:noFill/>
          <a:ln cap="flat" cmpd="sng" w="9525">
            <a:solidFill>
              <a:schemeClr val="dk2"/>
            </a:solidFill>
            <a:prstDash val="solid"/>
            <a:round/>
            <a:headEnd len="med" w="med" type="none"/>
            <a:tailEnd len="med" w="med" type="triangle"/>
          </a:ln>
        </p:spPr>
      </p:cxnSp>
      <p:sp>
        <p:nvSpPr>
          <p:cNvPr id="1127" name="Google Shape;1127;p94"/>
          <p:cNvSpPr txBox="1"/>
          <p:nvPr/>
        </p:nvSpPr>
        <p:spPr>
          <a:xfrm>
            <a:off x="6713400" y="2822150"/>
            <a:ext cx="23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ANTI VIBRATION</a:t>
            </a:r>
            <a:r>
              <a:rPr b="1" lang="en-US"/>
              <a:t> MOUNT</a:t>
            </a:r>
            <a:endParaRPr b="1"/>
          </a:p>
        </p:txBody>
      </p:sp>
      <p:cxnSp>
        <p:nvCxnSpPr>
          <p:cNvPr id="1128" name="Google Shape;1128;p94"/>
          <p:cNvCxnSpPr>
            <a:stCxn id="1127" idx="1"/>
          </p:cNvCxnSpPr>
          <p:nvPr/>
        </p:nvCxnSpPr>
        <p:spPr>
          <a:xfrm rot="10800000">
            <a:off x="6078600" y="2989850"/>
            <a:ext cx="634800" cy="32400"/>
          </a:xfrm>
          <a:prstGeom prst="straightConnector1">
            <a:avLst/>
          </a:prstGeom>
          <a:noFill/>
          <a:ln cap="flat" cmpd="sng" w="9525">
            <a:solidFill>
              <a:schemeClr val="dk2"/>
            </a:solidFill>
            <a:prstDash val="solid"/>
            <a:round/>
            <a:headEnd len="med" w="med" type="none"/>
            <a:tailEnd len="med" w="med" type="triangle"/>
          </a:ln>
        </p:spPr>
      </p:cxnSp>
      <p:sp>
        <p:nvSpPr>
          <p:cNvPr id="1129" name="Google Shape;1129;p94"/>
          <p:cNvSpPr txBox="1"/>
          <p:nvPr/>
        </p:nvSpPr>
        <p:spPr>
          <a:xfrm>
            <a:off x="597000" y="1707100"/>
            <a:ext cx="154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TETHER AND POWER CABLE</a:t>
            </a:r>
            <a:endParaRPr b="1"/>
          </a:p>
        </p:txBody>
      </p:sp>
      <p:cxnSp>
        <p:nvCxnSpPr>
          <p:cNvPr id="1130" name="Google Shape;1130;p94"/>
          <p:cNvCxnSpPr>
            <a:stCxn id="1129" idx="3"/>
          </p:cNvCxnSpPr>
          <p:nvPr/>
        </p:nvCxnSpPr>
        <p:spPr>
          <a:xfrm flipH="1" rot="10800000">
            <a:off x="2146200" y="1934200"/>
            <a:ext cx="2215200" cy="80700"/>
          </a:xfrm>
          <a:prstGeom prst="straightConnector1">
            <a:avLst/>
          </a:prstGeom>
          <a:noFill/>
          <a:ln cap="flat" cmpd="sng" w="9525">
            <a:solidFill>
              <a:schemeClr val="dk2"/>
            </a:solidFill>
            <a:prstDash val="solid"/>
            <a:round/>
            <a:headEnd len="med" w="med" type="none"/>
            <a:tailEnd len="med" w="med" type="triangle"/>
          </a:ln>
        </p:spPr>
      </p:cxnSp>
      <p:sp>
        <p:nvSpPr>
          <p:cNvPr id="1131" name="Google Shape;1131;p94"/>
          <p:cNvSpPr txBox="1"/>
          <p:nvPr/>
        </p:nvSpPr>
        <p:spPr>
          <a:xfrm>
            <a:off x="0" y="3222350"/>
            <a:ext cx="2422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ELECTRONICS BAY WITH STORM CONTROLLER BOARD AND WAVESHARE IMU SENSOR</a:t>
            </a:r>
            <a:endParaRPr b="1"/>
          </a:p>
        </p:txBody>
      </p:sp>
      <p:cxnSp>
        <p:nvCxnSpPr>
          <p:cNvPr id="1132" name="Google Shape;1132;p94"/>
          <p:cNvCxnSpPr/>
          <p:nvPr/>
        </p:nvCxnSpPr>
        <p:spPr>
          <a:xfrm flipH="1" rot="10800000">
            <a:off x="1924175" y="3730050"/>
            <a:ext cx="1805700" cy="157800"/>
          </a:xfrm>
          <a:prstGeom prst="straightConnector1">
            <a:avLst/>
          </a:prstGeom>
          <a:noFill/>
          <a:ln cap="flat" cmpd="sng" w="9525">
            <a:solidFill>
              <a:schemeClr val="dk2"/>
            </a:solidFill>
            <a:prstDash val="solid"/>
            <a:round/>
            <a:headEnd len="med" w="med" type="none"/>
            <a:tailEnd len="med" w="med" type="triangle"/>
          </a:ln>
        </p:spPr>
      </p:cxnSp>
      <p:sp>
        <p:nvSpPr>
          <p:cNvPr id="1133" name="Google Shape;1133;p94"/>
          <p:cNvSpPr txBox="1"/>
          <p:nvPr/>
        </p:nvSpPr>
        <p:spPr>
          <a:xfrm>
            <a:off x="7331650" y="18649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XBEE</a:t>
            </a:r>
            <a:endParaRPr b="1"/>
          </a:p>
        </p:txBody>
      </p:sp>
      <p:cxnSp>
        <p:nvCxnSpPr>
          <p:cNvPr id="1134" name="Google Shape;1134;p94"/>
          <p:cNvCxnSpPr>
            <a:stCxn id="1133" idx="1"/>
          </p:cNvCxnSpPr>
          <p:nvPr/>
        </p:nvCxnSpPr>
        <p:spPr>
          <a:xfrm flipH="1">
            <a:off x="5062150" y="2065075"/>
            <a:ext cx="2269500" cy="618900"/>
          </a:xfrm>
          <a:prstGeom prst="straightConnector1">
            <a:avLst/>
          </a:prstGeom>
          <a:noFill/>
          <a:ln cap="flat" cmpd="sng" w="9525">
            <a:solidFill>
              <a:schemeClr val="dk2"/>
            </a:solidFill>
            <a:prstDash val="solid"/>
            <a:round/>
            <a:headEnd len="med" w="med" type="none"/>
            <a:tailEnd len="med" w="med" type="triangle"/>
          </a:ln>
        </p:spPr>
      </p:cxnSp>
      <p:sp>
        <p:nvSpPr>
          <p:cNvPr id="1135" name="Google Shape;1135;p94"/>
          <p:cNvSpPr txBox="1"/>
          <p:nvPr/>
        </p:nvSpPr>
        <p:spPr>
          <a:xfrm>
            <a:off x="6877750" y="47408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STABILIZATION MOTOR</a:t>
            </a:r>
            <a:endParaRPr b="1"/>
          </a:p>
        </p:txBody>
      </p:sp>
      <p:cxnSp>
        <p:nvCxnSpPr>
          <p:cNvPr id="1136" name="Google Shape;1136;p94"/>
          <p:cNvCxnSpPr>
            <a:stCxn id="1135" idx="1"/>
          </p:cNvCxnSpPr>
          <p:nvPr/>
        </p:nvCxnSpPr>
        <p:spPr>
          <a:xfrm flipH="1">
            <a:off x="6364750" y="4940975"/>
            <a:ext cx="513000" cy="32400"/>
          </a:xfrm>
          <a:prstGeom prst="straightConnector1">
            <a:avLst/>
          </a:prstGeom>
          <a:noFill/>
          <a:ln cap="flat" cmpd="sng" w="9525">
            <a:solidFill>
              <a:schemeClr val="dk2"/>
            </a:solidFill>
            <a:prstDash val="solid"/>
            <a:round/>
            <a:headEnd len="med" w="med" type="none"/>
            <a:tailEnd len="med" w="med" type="triangle"/>
          </a:ln>
        </p:spPr>
      </p:cxnSp>
      <p:cxnSp>
        <p:nvCxnSpPr>
          <p:cNvPr id="1137" name="Google Shape;1137;p94"/>
          <p:cNvCxnSpPr>
            <a:stCxn id="1135" idx="1"/>
          </p:cNvCxnSpPr>
          <p:nvPr/>
        </p:nvCxnSpPr>
        <p:spPr>
          <a:xfrm rot="10800000">
            <a:off x="4953550" y="4253075"/>
            <a:ext cx="1924200" cy="687900"/>
          </a:xfrm>
          <a:prstGeom prst="straightConnector1">
            <a:avLst/>
          </a:prstGeom>
          <a:noFill/>
          <a:ln cap="flat" cmpd="sng" w="9525">
            <a:solidFill>
              <a:schemeClr val="dk2"/>
            </a:solidFill>
            <a:prstDash val="solid"/>
            <a:round/>
            <a:headEnd len="med" w="med" type="none"/>
            <a:tailEnd len="med" w="med" type="triangle"/>
          </a:ln>
        </p:spPr>
      </p:cxnSp>
      <p:pic>
        <p:nvPicPr>
          <p:cNvPr id="1138" name="Google Shape;1138;p94"/>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p95"/>
          <p:cNvPicPr preferRelativeResize="0"/>
          <p:nvPr/>
        </p:nvPicPr>
        <p:blipFill>
          <a:blip r:embed="rId4">
            <a:alphaModFix/>
          </a:blip>
          <a:stretch>
            <a:fillRect/>
          </a:stretch>
        </p:blipFill>
        <p:spPr>
          <a:xfrm>
            <a:off x="2432300" y="1563496"/>
            <a:ext cx="4279392" cy="4727448"/>
          </a:xfrm>
          <a:prstGeom prst="rect">
            <a:avLst/>
          </a:prstGeom>
          <a:noFill/>
          <a:ln>
            <a:noFill/>
          </a:ln>
        </p:spPr>
      </p:pic>
      <p:sp>
        <p:nvSpPr>
          <p:cNvPr id="1144" name="Google Shape;1144;p9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45" name="Google Shape;1145;p9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46" name="Google Shape;1146;p9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1147" name="Google Shape;1147;p95"/>
          <p:cNvSpPr txBox="1"/>
          <p:nvPr>
            <p:ph idx="1" type="body"/>
          </p:nvPr>
        </p:nvSpPr>
        <p:spPr>
          <a:xfrm>
            <a:off x="3709350" y="1037200"/>
            <a:ext cx="1725300" cy="403500"/>
          </a:xfrm>
          <a:prstGeom prst="rect">
            <a:avLst/>
          </a:prstGeom>
          <a:solidFill>
            <a:srgbClr val="FFFF00"/>
          </a:solid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None/>
            </a:pPr>
            <a:r>
              <a:rPr lang="en-US"/>
              <a:t>OPTION B</a:t>
            </a:r>
            <a:endParaRPr/>
          </a:p>
        </p:txBody>
      </p:sp>
      <p:sp>
        <p:nvSpPr>
          <p:cNvPr id="1148" name="Google Shape;1148;p9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9" name="Google Shape;1149;p9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50" name="Google Shape;1150;p95"/>
          <p:cNvSpPr txBox="1"/>
          <p:nvPr/>
        </p:nvSpPr>
        <p:spPr>
          <a:xfrm>
            <a:off x="937425" y="4854875"/>
            <a:ext cx="10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CAMERA</a:t>
            </a:r>
            <a:endParaRPr b="1"/>
          </a:p>
        </p:txBody>
      </p:sp>
      <p:cxnSp>
        <p:nvCxnSpPr>
          <p:cNvPr id="1151" name="Google Shape;1151;p95"/>
          <p:cNvCxnSpPr>
            <a:stCxn id="1150" idx="3"/>
          </p:cNvCxnSpPr>
          <p:nvPr/>
        </p:nvCxnSpPr>
        <p:spPr>
          <a:xfrm>
            <a:off x="1973625" y="5054975"/>
            <a:ext cx="1549200" cy="86100"/>
          </a:xfrm>
          <a:prstGeom prst="straightConnector1">
            <a:avLst/>
          </a:prstGeom>
          <a:noFill/>
          <a:ln cap="flat" cmpd="sng" w="9525">
            <a:solidFill>
              <a:schemeClr val="dk2"/>
            </a:solidFill>
            <a:prstDash val="solid"/>
            <a:round/>
            <a:headEnd len="med" w="med" type="none"/>
            <a:tailEnd len="med" w="med" type="triangle"/>
          </a:ln>
        </p:spPr>
      </p:cxnSp>
      <p:sp>
        <p:nvSpPr>
          <p:cNvPr id="1152" name="Google Shape;1152;p95"/>
          <p:cNvSpPr txBox="1"/>
          <p:nvPr/>
        </p:nvSpPr>
        <p:spPr>
          <a:xfrm>
            <a:off x="6713400" y="2822150"/>
            <a:ext cx="23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ANTI VIBRATION MOUNT</a:t>
            </a:r>
            <a:endParaRPr b="1"/>
          </a:p>
        </p:txBody>
      </p:sp>
      <p:cxnSp>
        <p:nvCxnSpPr>
          <p:cNvPr id="1153" name="Google Shape;1153;p95"/>
          <p:cNvCxnSpPr>
            <a:stCxn id="1152" idx="1"/>
          </p:cNvCxnSpPr>
          <p:nvPr/>
        </p:nvCxnSpPr>
        <p:spPr>
          <a:xfrm rot="10800000">
            <a:off x="6078600" y="2989850"/>
            <a:ext cx="634800" cy="32400"/>
          </a:xfrm>
          <a:prstGeom prst="straightConnector1">
            <a:avLst/>
          </a:prstGeom>
          <a:noFill/>
          <a:ln cap="flat" cmpd="sng" w="9525">
            <a:solidFill>
              <a:schemeClr val="dk2"/>
            </a:solidFill>
            <a:prstDash val="solid"/>
            <a:round/>
            <a:headEnd len="med" w="med" type="none"/>
            <a:tailEnd len="med" w="med" type="triangle"/>
          </a:ln>
        </p:spPr>
      </p:cxnSp>
      <p:sp>
        <p:nvSpPr>
          <p:cNvPr id="1154" name="Google Shape;1154;p95"/>
          <p:cNvSpPr txBox="1"/>
          <p:nvPr/>
        </p:nvSpPr>
        <p:spPr>
          <a:xfrm>
            <a:off x="597000" y="1707100"/>
            <a:ext cx="154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TETHER AND POWER CABLE</a:t>
            </a:r>
            <a:endParaRPr b="1"/>
          </a:p>
        </p:txBody>
      </p:sp>
      <p:cxnSp>
        <p:nvCxnSpPr>
          <p:cNvPr id="1155" name="Google Shape;1155;p95"/>
          <p:cNvCxnSpPr>
            <a:stCxn id="1154" idx="3"/>
          </p:cNvCxnSpPr>
          <p:nvPr/>
        </p:nvCxnSpPr>
        <p:spPr>
          <a:xfrm flipH="1" rot="10800000">
            <a:off x="2146200" y="1934200"/>
            <a:ext cx="2215200" cy="80700"/>
          </a:xfrm>
          <a:prstGeom prst="straightConnector1">
            <a:avLst/>
          </a:prstGeom>
          <a:noFill/>
          <a:ln cap="flat" cmpd="sng" w="9525">
            <a:solidFill>
              <a:schemeClr val="dk2"/>
            </a:solidFill>
            <a:prstDash val="solid"/>
            <a:round/>
            <a:headEnd len="med" w="med" type="none"/>
            <a:tailEnd len="med" w="med" type="triangle"/>
          </a:ln>
        </p:spPr>
      </p:cxnSp>
      <p:cxnSp>
        <p:nvCxnSpPr>
          <p:cNvPr id="1156" name="Google Shape;1156;p95"/>
          <p:cNvCxnSpPr/>
          <p:nvPr/>
        </p:nvCxnSpPr>
        <p:spPr>
          <a:xfrm flipH="1" rot="10800000">
            <a:off x="1914325" y="3907450"/>
            <a:ext cx="1884900" cy="128400"/>
          </a:xfrm>
          <a:prstGeom prst="straightConnector1">
            <a:avLst/>
          </a:prstGeom>
          <a:noFill/>
          <a:ln cap="flat" cmpd="sng" w="9525">
            <a:solidFill>
              <a:schemeClr val="dk2"/>
            </a:solidFill>
            <a:prstDash val="solid"/>
            <a:round/>
            <a:headEnd len="med" w="med" type="none"/>
            <a:tailEnd len="med" w="med" type="triangle"/>
          </a:ln>
        </p:spPr>
      </p:cxnSp>
      <p:sp>
        <p:nvSpPr>
          <p:cNvPr id="1157" name="Google Shape;1157;p95"/>
          <p:cNvSpPr txBox="1"/>
          <p:nvPr/>
        </p:nvSpPr>
        <p:spPr>
          <a:xfrm>
            <a:off x="7252700" y="20650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XBEE</a:t>
            </a:r>
            <a:endParaRPr b="1"/>
          </a:p>
        </p:txBody>
      </p:sp>
      <p:cxnSp>
        <p:nvCxnSpPr>
          <p:cNvPr id="1158" name="Google Shape;1158;p95"/>
          <p:cNvCxnSpPr>
            <a:stCxn id="1157" idx="1"/>
          </p:cNvCxnSpPr>
          <p:nvPr/>
        </p:nvCxnSpPr>
        <p:spPr>
          <a:xfrm flipH="1">
            <a:off x="4983200" y="2265175"/>
            <a:ext cx="2269500" cy="618900"/>
          </a:xfrm>
          <a:prstGeom prst="straightConnector1">
            <a:avLst/>
          </a:prstGeom>
          <a:noFill/>
          <a:ln cap="flat" cmpd="sng" w="9525">
            <a:solidFill>
              <a:schemeClr val="dk2"/>
            </a:solidFill>
            <a:prstDash val="solid"/>
            <a:round/>
            <a:headEnd len="med" w="med" type="none"/>
            <a:tailEnd len="med" w="med" type="triangle"/>
          </a:ln>
        </p:spPr>
      </p:cxnSp>
      <p:sp>
        <p:nvSpPr>
          <p:cNvPr id="1159" name="Google Shape;1159;p95"/>
          <p:cNvSpPr txBox="1"/>
          <p:nvPr/>
        </p:nvSpPr>
        <p:spPr>
          <a:xfrm>
            <a:off x="6877750" y="47408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STABILIZATION MOTOR</a:t>
            </a:r>
            <a:endParaRPr b="1"/>
          </a:p>
        </p:txBody>
      </p:sp>
      <p:cxnSp>
        <p:nvCxnSpPr>
          <p:cNvPr id="1160" name="Google Shape;1160;p95"/>
          <p:cNvCxnSpPr>
            <a:stCxn id="1159" idx="1"/>
          </p:cNvCxnSpPr>
          <p:nvPr/>
        </p:nvCxnSpPr>
        <p:spPr>
          <a:xfrm flipH="1">
            <a:off x="6364750" y="4940975"/>
            <a:ext cx="513000" cy="32400"/>
          </a:xfrm>
          <a:prstGeom prst="straightConnector1">
            <a:avLst/>
          </a:prstGeom>
          <a:noFill/>
          <a:ln cap="flat" cmpd="sng" w="9525">
            <a:solidFill>
              <a:schemeClr val="dk2"/>
            </a:solidFill>
            <a:prstDash val="solid"/>
            <a:round/>
            <a:headEnd len="med" w="med" type="none"/>
            <a:tailEnd len="med" w="med" type="triangle"/>
          </a:ln>
        </p:spPr>
      </p:cxnSp>
      <p:cxnSp>
        <p:nvCxnSpPr>
          <p:cNvPr id="1161" name="Google Shape;1161;p95"/>
          <p:cNvCxnSpPr>
            <a:stCxn id="1159" idx="1"/>
          </p:cNvCxnSpPr>
          <p:nvPr/>
        </p:nvCxnSpPr>
        <p:spPr>
          <a:xfrm rot="10800000">
            <a:off x="4953550" y="4253075"/>
            <a:ext cx="1924200" cy="687900"/>
          </a:xfrm>
          <a:prstGeom prst="straightConnector1">
            <a:avLst/>
          </a:prstGeom>
          <a:noFill/>
          <a:ln cap="flat" cmpd="sng" w="9525">
            <a:solidFill>
              <a:schemeClr val="dk2"/>
            </a:solidFill>
            <a:prstDash val="solid"/>
            <a:round/>
            <a:headEnd len="med" w="med" type="none"/>
            <a:tailEnd len="med" w="med" type="triangle"/>
          </a:ln>
        </p:spPr>
      </p:cxnSp>
      <p:sp>
        <p:nvSpPr>
          <p:cNvPr id="1162" name="Google Shape;1162;p95"/>
          <p:cNvSpPr txBox="1"/>
          <p:nvPr/>
        </p:nvSpPr>
        <p:spPr>
          <a:xfrm>
            <a:off x="7400700" y="156350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BUNGEE</a:t>
            </a:r>
            <a:endParaRPr b="1"/>
          </a:p>
        </p:txBody>
      </p:sp>
      <p:cxnSp>
        <p:nvCxnSpPr>
          <p:cNvPr id="1163" name="Google Shape;1163;p95"/>
          <p:cNvCxnSpPr>
            <a:stCxn id="1162" idx="1"/>
          </p:cNvCxnSpPr>
          <p:nvPr/>
        </p:nvCxnSpPr>
        <p:spPr>
          <a:xfrm flipH="1">
            <a:off x="5348400" y="1763600"/>
            <a:ext cx="2052300" cy="377700"/>
          </a:xfrm>
          <a:prstGeom prst="straightConnector1">
            <a:avLst/>
          </a:prstGeom>
          <a:noFill/>
          <a:ln cap="flat" cmpd="sng" w="9525">
            <a:solidFill>
              <a:schemeClr val="dk2"/>
            </a:solidFill>
            <a:prstDash val="solid"/>
            <a:round/>
            <a:headEnd len="med" w="med" type="none"/>
            <a:tailEnd len="med" w="med" type="triangle"/>
          </a:ln>
        </p:spPr>
      </p:cxnSp>
      <p:pic>
        <p:nvPicPr>
          <p:cNvPr id="1164" name="Google Shape;1164;p95"/>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
        <p:nvSpPr>
          <p:cNvPr id="1165" name="Google Shape;1165;p95"/>
          <p:cNvSpPr txBox="1"/>
          <p:nvPr/>
        </p:nvSpPr>
        <p:spPr>
          <a:xfrm>
            <a:off x="0" y="3478775"/>
            <a:ext cx="2422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ELECTRONICS BAY WITH STORM CONTROLLER BOARD AND WAVESHARE IMU SENSOR</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83" name="Google Shape;283;p3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84" name="Google Shape;284;p3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Mission Summary</a:t>
            </a:r>
            <a:endParaRPr/>
          </a:p>
        </p:txBody>
      </p:sp>
      <p:sp>
        <p:nvSpPr>
          <p:cNvPr id="285" name="Google Shape;285;p3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80"/>
              </a:spcBef>
              <a:spcAft>
                <a:spcPts val="0"/>
              </a:spcAft>
              <a:buNone/>
            </a:pPr>
            <a:r>
              <a:t/>
            </a:r>
            <a:endParaRPr sz="1700"/>
          </a:p>
          <a:p>
            <a:pPr indent="0" lvl="0" marL="0" marR="0" rtl="0" algn="ctr">
              <a:lnSpc>
                <a:spcPct val="100000"/>
              </a:lnSpc>
              <a:spcBef>
                <a:spcPts val="480"/>
              </a:spcBef>
              <a:spcAft>
                <a:spcPts val="0"/>
              </a:spcAft>
              <a:buNone/>
            </a:pPr>
            <a:r>
              <a:rPr lang="en-US" sz="1700"/>
              <a:t>MAIN OBJECTIVES</a:t>
            </a:r>
            <a:endParaRPr sz="1700"/>
          </a:p>
          <a:p>
            <a:pPr indent="0" lvl="0" marL="0" marR="0" rtl="0" algn="l">
              <a:lnSpc>
                <a:spcPct val="100000"/>
              </a:lnSpc>
              <a:spcBef>
                <a:spcPts val="480"/>
              </a:spcBef>
              <a:spcAft>
                <a:spcPts val="0"/>
              </a:spcAft>
              <a:buNone/>
            </a:pPr>
            <a:r>
              <a:rPr lang="en-US" sz="1700"/>
              <a:t>Design a Cansat that shall consist of a container and a payload. The Cansat shall be launched to an altitude ranging from 670 meters to 725 meters above the launch site and deployed near apogee (peak altitude). </a:t>
            </a:r>
            <a:endParaRPr sz="1700"/>
          </a:p>
          <a:p>
            <a:pPr indent="-336550" lvl="0" marL="457200" marR="0" rtl="0" algn="l">
              <a:lnSpc>
                <a:spcPct val="100000"/>
              </a:lnSpc>
              <a:spcBef>
                <a:spcPts val="480"/>
              </a:spcBef>
              <a:spcAft>
                <a:spcPts val="0"/>
              </a:spcAft>
              <a:buSzPts val="1700"/>
              <a:buChar char="●"/>
            </a:pPr>
            <a:r>
              <a:rPr lang="en-US" sz="1700"/>
              <a:t>The Cansat must survive the forces incurred at launch and deployment. </a:t>
            </a:r>
            <a:endParaRPr sz="1700"/>
          </a:p>
          <a:p>
            <a:pPr indent="-336550" lvl="0" marL="457200" marR="0" rtl="0" algn="l">
              <a:lnSpc>
                <a:spcPct val="100000"/>
              </a:lnSpc>
              <a:spcBef>
                <a:spcPts val="0"/>
              </a:spcBef>
              <a:spcAft>
                <a:spcPts val="0"/>
              </a:spcAft>
              <a:buSzPts val="1700"/>
              <a:buChar char="●"/>
            </a:pPr>
            <a:r>
              <a:rPr lang="en-US" sz="1700"/>
              <a:t>The Cansat shall descend using a parachute at a rate of 15 m/s. </a:t>
            </a:r>
            <a:endParaRPr sz="1700"/>
          </a:p>
          <a:p>
            <a:pPr indent="-336550" lvl="0" marL="457200" marR="0" rtl="0" algn="l">
              <a:lnSpc>
                <a:spcPct val="100000"/>
              </a:lnSpc>
              <a:spcBef>
                <a:spcPts val="0"/>
              </a:spcBef>
              <a:spcAft>
                <a:spcPts val="0"/>
              </a:spcAft>
              <a:buSzPts val="1700"/>
              <a:buChar char="●"/>
            </a:pPr>
            <a:r>
              <a:rPr lang="en-US" sz="1700"/>
              <a:t>At 400 meters, the Cansat shall deploy a larger parachute to reduce the descent rate to 5 m/s. </a:t>
            </a:r>
            <a:endParaRPr sz="1700"/>
          </a:p>
          <a:p>
            <a:pPr indent="-336550" lvl="0" marL="457200" marR="0" rtl="0" algn="l">
              <a:lnSpc>
                <a:spcPct val="100000"/>
              </a:lnSpc>
              <a:spcBef>
                <a:spcPts val="0"/>
              </a:spcBef>
              <a:spcAft>
                <a:spcPts val="0"/>
              </a:spcAft>
              <a:buSzPts val="1700"/>
              <a:buChar char="●"/>
            </a:pPr>
            <a:r>
              <a:rPr lang="en-US" sz="1700"/>
              <a:t>At 300 meters, the Cansat shall release a tethered payload to a distance of 10 meters in 20 seconds. </a:t>
            </a:r>
            <a:endParaRPr sz="1700"/>
          </a:p>
          <a:p>
            <a:pPr indent="-336550" lvl="0" marL="457200" marR="0" rtl="0" algn="l">
              <a:lnSpc>
                <a:spcPct val="100000"/>
              </a:lnSpc>
              <a:spcBef>
                <a:spcPts val="0"/>
              </a:spcBef>
              <a:spcAft>
                <a:spcPts val="0"/>
              </a:spcAft>
              <a:buSzPts val="1700"/>
              <a:buChar char="●"/>
            </a:pPr>
            <a:r>
              <a:rPr lang="en-US" sz="1700"/>
              <a:t>During that time, the payload shall maintain the orientation of a video camera pointing in the south direction. </a:t>
            </a:r>
            <a:endParaRPr sz="1700"/>
          </a:p>
          <a:p>
            <a:pPr indent="-336550" lvl="0" marL="457200" marR="0" rtl="0" algn="l">
              <a:lnSpc>
                <a:spcPct val="100000"/>
              </a:lnSpc>
              <a:spcBef>
                <a:spcPts val="0"/>
              </a:spcBef>
              <a:spcAft>
                <a:spcPts val="0"/>
              </a:spcAft>
              <a:buSzPts val="1700"/>
              <a:buChar char="●"/>
            </a:pPr>
            <a:r>
              <a:rPr lang="en-US" sz="1700"/>
              <a:t>The video camera shall be pointed 45 degrees downward to assure terrain is in the video. </a:t>
            </a:r>
            <a:endParaRPr sz="1700"/>
          </a:p>
        </p:txBody>
      </p:sp>
      <p:sp>
        <p:nvSpPr>
          <p:cNvPr id="286" name="Google Shape;286;p3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287" name="Google Shape;287;p3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88" name="Google Shape;288;p3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9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71" name="Google Shape;1171;p9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72" name="Google Shape;1172;p9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1173" name="Google Shape;1173;p9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4" name="Google Shape;1174;p9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75" name="Google Shape;1175;p96"/>
          <p:cNvSpPr txBox="1"/>
          <p:nvPr/>
        </p:nvSpPr>
        <p:spPr>
          <a:xfrm>
            <a:off x="228600" y="1077150"/>
            <a:ext cx="8686800" cy="27453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sz="2400"/>
              <a:t>Payload</a:t>
            </a:r>
            <a:r>
              <a:rPr b="1" lang="en-US" sz="2400">
                <a:solidFill>
                  <a:srgbClr val="000000"/>
                </a:solidFill>
              </a:rPr>
              <a:t> Design</a:t>
            </a:r>
            <a:endParaRPr b="1" sz="2400">
              <a:solidFill>
                <a:srgbClr val="000000"/>
              </a:solidFill>
            </a:endParaRPr>
          </a:p>
        </p:txBody>
      </p:sp>
      <p:graphicFrame>
        <p:nvGraphicFramePr>
          <p:cNvPr id="1176" name="Google Shape;1176;p96"/>
          <p:cNvGraphicFramePr/>
          <p:nvPr/>
        </p:nvGraphicFramePr>
        <p:xfrm>
          <a:off x="228600" y="1619400"/>
          <a:ext cx="3000000" cy="3000000"/>
        </p:xfrm>
        <a:graphic>
          <a:graphicData uri="http://schemas.openxmlformats.org/drawingml/2006/table">
            <a:tbl>
              <a:tblPr>
                <a:noFill/>
                <a:tableStyleId>{DEA16444-F34E-4804-BBA8-A53AC711FF5E}</a:tableStyleId>
              </a:tblPr>
              <a:tblGrid>
                <a:gridCol w="2895600"/>
                <a:gridCol w="2895600"/>
                <a:gridCol w="2895600"/>
              </a:tblGrid>
              <a:tr h="396200">
                <a:tc>
                  <a:txBody>
                    <a:bodyPr/>
                    <a:lstStyle/>
                    <a:p>
                      <a:pPr indent="0" lvl="0" marL="0" rtl="0" algn="ctr">
                        <a:spcBef>
                          <a:spcPts val="0"/>
                        </a:spcBef>
                        <a:spcAft>
                          <a:spcPts val="0"/>
                        </a:spcAft>
                        <a:buNone/>
                      </a:pPr>
                      <a:r>
                        <a:rPr lang="en-US"/>
                        <a:t>OPTION</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Pros</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Cons</a:t>
                      </a:r>
                      <a:endParaRPr/>
                    </a:p>
                  </a:txBody>
                  <a:tcPr marT="91425" marB="91425" marR="91425" marL="91425" anchor="ctr">
                    <a:solidFill>
                      <a:srgbClr val="FFFF00"/>
                    </a:solidFill>
                  </a:tcPr>
                </a:tc>
              </a:tr>
              <a:tr h="396200">
                <a:tc>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A</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a:t>Simple design</a:t>
                      </a:r>
                      <a:endParaRPr/>
                    </a:p>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en-US"/>
                        <a:t>more unstable</a:t>
                      </a:r>
                      <a:endParaRPr/>
                    </a:p>
                  </a:txBody>
                  <a:tcPr marT="91425" marB="91425" marR="91425" marL="91425" anchor="ctr"/>
                </a:tc>
              </a:tr>
              <a:tr h="396200">
                <a:tc rowSpan="4">
                  <a:txBody>
                    <a:bodyPr/>
                    <a:lstStyle/>
                    <a:p>
                      <a:pPr indent="0" lvl="0" marL="0" rtl="0" algn="ctr">
                        <a:spcBef>
                          <a:spcPts val="0"/>
                        </a:spcBef>
                        <a:spcAft>
                          <a:spcPts val="0"/>
                        </a:spcAft>
                        <a:buNone/>
                      </a:pPr>
                      <a:r>
                        <a:rPr lang="en-US"/>
                        <a:t>B</a:t>
                      </a:r>
                      <a:endParaRPr/>
                    </a:p>
                  </a:txBody>
                  <a:tcPr marT="91425" marB="91425" marR="91425" marL="91425" anchor="ctr"/>
                </a:tc>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Two bays for the electronics</a:t>
                      </a:r>
                      <a:endParaRPr/>
                    </a:p>
                  </a:txBody>
                  <a:tcPr marT="91425" marB="91425" marR="91425" marL="91425" anchor="ctr"/>
                </a:tc>
                <a:tc rowSpan="3">
                  <a:txBody>
                    <a:bodyPr/>
                    <a:lstStyle/>
                    <a:p>
                      <a:pPr indent="0" lvl="0" marL="0" rtl="0" algn="ctr">
                        <a:spcBef>
                          <a:spcPts val="0"/>
                        </a:spcBef>
                        <a:spcAft>
                          <a:spcPts val="0"/>
                        </a:spcAft>
                        <a:buNone/>
                      </a:pPr>
                      <a:r>
                        <a:rPr lang="en-US"/>
                        <a:t>Need a 3d printed bungee for attach the tether</a:t>
                      </a:r>
                      <a:endParaRPr/>
                    </a:p>
                  </a:txBody>
                  <a:tcPr marT="91425" marB="91425" marR="91425" marL="91425" anchor="ctr"/>
                </a:tc>
              </a:tr>
              <a:tr h="396200">
                <a:tc vMerge="1"/>
                <a:tc vMerge="1"/>
                <a:tc vMerge="1"/>
              </a:tr>
              <a:tr h="396200">
                <a:tc vMerge="1"/>
                <a:tc rowSpan="2">
                  <a:txBody>
                    <a:bodyPr/>
                    <a:lstStyle/>
                    <a:p>
                      <a:pPr indent="0" lvl="0" marL="0" rtl="0" algn="ctr">
                        <a:spcBef>
                          <a:spcPts val="0"/>
                        </a:spcBef>
                        <a:spcAft>
                          <a:spcPts val="0"/>
                        </a:spcAft>
                        <a:buNone/>
                      </a:pPr>
                      <a:r>
                        <a:rPr lang="en-US">
                          <a:solidFill>
                            <a:schemeClr val="dk1"/>
                          </a:solidFill>
                        </a:rPr>
                        <a:t>Electronics are hard to manipulate</a:t>
                      </a:r>
                      <a:endParaRPr/>
                    </a:p>
                  </a:txBody>
                  <a:tcPr marT="91425" marB="91425" marR="91425" marL="91425" anchor="ctr"/>
                </a:tc>
                <a:tc vMerge="1"/>
              </a:tr>
              <a:tr h="609575">
                <a:tc vMerge="1"/>
                <a:tc vMerge="1"/>
                <a:tc>
                  <a:txBody>
                    <a:bodyPr/>
                    <a:lstStyle/>
                    <a:p>
                      <a:pPr indent="0" lvl="0" marL="0" rtl="0" algn="ctr">
                        <a:spcBef>
                          <a:spcPts val="0"/>
                        </a:spcBef>
                        <a:spcAft>
                          <a:spcPts val="0"/>
                        </a:spcAft>
                        <a:buNone/>
                      </a:pPr>
                      <a:r>
                        <a:rPr lang="en-US"/>
                        <a:t>Chance to get stuck inside the container</a:t>
                      </a:r>
                      <a:endParaRPr/>
                    </a:p>
                  </a:txBody>
                  <a:tcPr marT="91425" marB="91425" marR="91425" marL="91425" anchor="ctr"/>
                </a:tc>
              </a:tr>
            </a:tbl>
          </a:graphicData>
        </a:graphic>
      </p:graphicFrame>
      <p:sp>
        <p:nvSpPr>
          <p:cNvPr id="1177" name="Google Shape;1177;p96"/>
          <p:cNvSpPr txBox="1"/>
          <p:nvPr/>
        </p:nvSpPr>
        <p:spPr>
          <a:xfrm>
            <a:off x="228600" y="4656425"/>
            <a:ext cx="868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We choose design A because option B has more risk to the payload get stuck inside the container</a:t>
            </a:r>
            <a:endParaRPr sz="2400"/>
          </a:p>
        </p:txBody>
      </p:sp>
      <p:pic>
        <p:nvPicPr>
          <p:cNvPr id="1178" name="Google Shape;1178;p96"/>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9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84" name="Google Shape;1184;p9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85" name="Google Shape;1185;p9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Mechanical Layout of Components Trade &amp; Selection</a:t>
            </a:r>
            <a:endParaRPr/>
          </a:p>
        </p:txBody>
      </p:sp>
      <p:sp>
        <p:nvSpPr>
          <p:cNvPr id="1186" name="Google Shape;1186;p9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87" name="Google Shape;1187;p9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88" name="Google Shape;1188;p97"/>
          <p:cNvSpPr txBox="1"/>
          <p:nvPr/>
        </p:nvSpPr>
        <p:spPr>
          <a:xfrm>
            <a:off x="228600" y="1077150"/>
            <a:ext cx="8686800" cy="27453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sz="2400"/>
              <a:t>Payload</a:t>
            </a:r>
            <a:r>
              <a:rPr b="1" lang="en-US" sz="2400">
                <a:solidFill>
                  <a:srgbClr val="000000"/>
                </a:solidFill>
              </a:rPr>
              <a:t> </a:t>
            </a:r>
            <a:r>
              <a:rPr b="1" lang="en-US" sz="2400"/>
              <a:t>Materials</a:t>
            </a:r>
            <a:endParaRPr b="1" sz="2400">
              <a:solidFill>
                <a:srgbClr val="000000"/>
              </a:solidFill>
            </a:endParaRPr>
          </a:p>
        </p:txBody>
      </p:sp>
      <p:graphicFrame>
        <p:nvGraphicFramePr>
          <p:cNvPr id="1189" name="Google Shape;1189;p97"/>
          <p:cNvGraphicFramePr/>
          <p:nvPr/>
        </p:nvGraphicFramePr>
        <p:xfrm>
          <a:off x="228600" y="1619400"/>
          <a:ext cx="3000000" cy="3000000"/>
        </p:xfrm>
        <a:graphic>
          <a:graphicData uri="http://schemas.openxmlformats.org/drawingml/2006/table">
            <a:tbl>
              <a:tblPr>
                <a:noFill/>
                <a:tableStyleId>{DEA16444-F34E-4804-BBA8-A53AC711FF5E}</a:tableStyleId>
              </a:tblPr>
              <a:tblGrid>
                <a:gridCol w="2895600"/>
                <a:gridCol w="2895600"/>
                <a:gridCol w="2895600"/>
              </a:tblGrid>
              <a:tr h="396200">
                <a:tc>
                  <a:txBody>
                    <a:bodyPr/>
                    <a:lstStyle/>
                    <a:p>
                      <a:pPr indent="0" lvl="0" marL="0" rtl="0" algn="ctr">
                        <a:spcBef>
                          <a:spcPts val="0"/>
                        </a:spcBef>
                        <a:spcAft>
                          <a:spcPts val="0"/>
                        </a:spcAft>
                        <a:buNone/>
                      </a:pPr>
                      <a:r>
                        <a:rPr lang="en-US"/>
                        <a:t>OPTION</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Pros</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Cons</a:t>
                      </a:r>
                      <a:endParaRPr/>
                    </a:p>
                  </a:txBody>
                  <a:tcPr marT="91425" marB="91425" marR="91425" marL="91425" anchor="ctr">
                    <a:solidFill>
                      <a:srgbClr val="FFFF00"/>
                    </a:solidFill>
                  </a:tcPr>
                </a:tc>
              </a:tr>
              <a:tr h="396200">
                <a:tc rowSpan="2">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ALUMINIUM</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a:t>STRONG</a:t>
                      </a:r>
                      <a:endParaRPr/>
                    </a:p>
                    <a:p>
                      <a:pPr indent="0" lvl="0" marL="0" rtl="0" algn="ctr">
                        <a:spcBef>
                          <a:spcPts val="0"/>
                        </a:spcBef>
                        <a:spcAft>
                          <a:spcPts val="0"/>
                        </a:spcAft>
                        <a:buNone/>
                      </a:pPr>
                      <a:r>
                        <a:t/>
                      </a:r>
                      <a:endParaRPr/>
                    </a:p>
                  </a:txBody>
                  <a:tcPr marT="91425" marB="91425" marR="91425" marL="91425" anchor="ctr"/>
                </a:tc>
                <a:tc rowSpan="2">
                  <a:txBody>
                    <a:bodyPr/>
                    <a:lstStyle/>
                    <a:p>
                      <a:pPr indent="0" lvl="0" marL="0" rtl="0" algn="ctr">
                        <a:spcBef>
                          <a:spcPts val="0"/>
                        </a:spcBef>
                        <a:spcAft>
                          <a:spcPts val="0"/>
                        </a:spcAft>
                        <a:buNone/>
                      </a:pPr>
                      <a:r>
                        <a:rPr lang="en-US"/>
                        <a:t>Expensive machining process</a:t>
                      </a:r>
                      <a:endParaRPr/>
                    </a:p>
                  </a:txBody>
                  <a:tcPr marT="91425" marB="91425" marR="91425" marL="91425" anchor="ctr"/>
                </a:tc>
              </a:tr>
              <a:tr h="396200">
                <a:tc vMerge="1"/>
                <a:tc>
                  <a:txBody>
                    <a:bodyPr/>
                    <a:lstStyle/>
                    <a:p>
                      <a:pPr indent="0" lvl="0" marL="0" rtl="0" algn="ctr">
                        <a:spcBef>
                          <a:spcPts val="0"/>
                        </a:spcBef>
                        <a:spcAft>
                          <a:spcPts val="0"/>
                        </a:spcAft>
                        <a:buNone/>
                      </a:pPr>
                      <a:r>
                        <a:rPr lang="en-US"/>
                        <a:t>LIGHTWEIGHT</a:t>
                      </a:r>
                      <a:endParaRPr/>
                    </a:p>
                  </a:txBody>
                  <a:tcPr marT="91425" marB="91425" marR="91425" marL="91425" anchor="ctr"/>
                </a:tc>
                <a:tc vMerge="1"/>
              </a:tr>
              <a:tr h="396200">
                <a:tc rowSpan="3">
                  <a:txBody>
                    <a:bodyPr/>
                    <a:lstStyle/>
                    <a:p>
                      <a:pPr indent="0" lvl="0" marL="0" rtl="0" algn="ctr">
                        <a:spcBef>
                          <a:spcPts val="0"/>
                        </a:spcBef>
                        <a:spcAft>
                          <a:spcPts val="0"/>
                        </a:spcAft>
                        <a:buNone/>
                      </a:pPr>
                      <a:r>
                        <a:rPr lang="en-US"/>
                        <a:t>3D PRINTED</a:t>
                      </a:r>
                      <a:endParaRPr/>
                    </a:p>
                  </a:txBody>
                  <a:tcPr marT="91425" marB="91425" marR="91425" marL="91425" anchor="ctr"/>
                </a:tc>
                <a:tc rowSpan="3">
                  <a:txBody>
                    <a:bodyPr/>
                    <a:lstStyle/>
                    <a:p>
                      <a:pPr indent="0" lvl="0" marL="0" rtl="0" algn="l">
                        <a:spcBef>
                          <a:spcPts val="0"/>
                        </a:spcBef>
                        <a:spcAft>
                          <a:spcPts val="0"/>
                        </a:spcAft>
                        <a:buNone/>
                      </a:pPr>
                      <a:r>
                        <a:t/>
                      </a:r>
                      <a:endParaRPr/>
                    </a:p>
                    <a:p>
                      <a:pPr indent="0" lvl="0" marL="0" rtl="0" algn="ctr">
                        <a:spcBef>
                          <a:spcPts val="0"/>
                        </a:spcBef>
                        <a:spcAft>
                          <a:spcPts val="0"/>
                        </a:spcAft>
                        <a:buNone/>
                      </a:pPr>
                      <a:r>
                        <a:rPr lang="en-US"/>
                        <a:t>Cheap</a:t>
                      </a:r>
                      <a:endParaRPr/>
                    </a:p>
                  </a:txBody>
                  <a:tcPr marT="91425" marB="91425" marR="91425" marL="91425" anchor="ctr"/>
                </a:tc>
                <a:tc rowSpan="3">
                  <a:txBody>
                    <a:bodyPr/>
                    <a:lstStyle/>
                    <a:p>
                      <a:pPr indent="0" lvl="0" marL="0" rtl="0" algn="ctr">
                        <a:spcBef>
                          <a:spcPts val="0"/>
                        </a:spcBef>
                        <a:spcAft>
                          <a:spcPts val="0"/>
                        </a:spcAft>
                        <a:buNone/>
                      </a:pPr>
                      <a:r>
                        <a:rPr lang="en-US"/>
                        <a:t>Weak, can break in a violent move</a:t>
                      </a:r>
                      <a:endParaRPr/>
                    </a:p>
                  </a:txBody>
                  <a:tcPr marT="91425" marB="91425" marR="91425" marL="91425" anchor="ctr"/>
                </a:tc>
              </a:tr>
              <a:tr h="396200">
                <a:tc vMerge="1"/>
                <a:tc vMerge="1"/>
                <a:tc vMerge="1"/>
              </a:tr>
              <a:tr h="396200">
                <a:tc vMerge="1"/>
                <a:tc vMerge="1"/>
                <a:tc vMerge="1"/>
              </a:tr>
            </a:tbl>
          </a:graphicData>
        </a:graphic>
      </p:graphicFrame>
      <p:sp>
        <p:nvSpPr>
          <p:cNvPr id="1190" name="Google Shape;1190;p97"/>
          <p:cNvSpPr txBox="1"/>
          <p:nvPr/>
        </p:nvSpPr>
        <p:spPr>
          <a:xfrm>
            <a:off x="228600" y="4680088"/>
            <a:ext cx="868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We option A because is stronger and lightweight</a:t>
            </a:r>
            <a:endParaRPr sz="2400"/>
          </a:p>
        </p:txBody>
      </p:sp>
      <p:pic>
        <p:nvPicPr>
          <p:cNvPr id="1191" name="Google Shape;1191;p97"/>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9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197" name="Google Shape;1197;p9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98" name="Google Shape;1198;p9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Pre Deployment</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Configuration Trade &amp; Selection</a:t>
            </a:r>
            <a:endParaRPr/>
          </a:p>
        </p:txBody>
      </p:sp>
      <p:sp>
        <p:nvSpPr>
          <p:cNvPr id="1199" name="Google Shape;1199;p9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00" name="Google Shape;1200;p98"/>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201" name="Google Shape;1201;p98"/>
          <p:cNvPicPr preferRelativeResize="0"/>
          <p:nvPr/>
        </p:nvPicPr>
        <p:blipFill>
          <a:blip r:embed="rId4">
            <a:alphaModFix/>
          </a:blip>
          <a:stretch>
            <a:fillRect/>
          </a:stretch>
        </p:blipFill>
        <p:spPr>
          <a:xfrm>
            <a:off x="3630000" y="1533325"/>
            <a:ext cx="1883994" cy="4482100"/>
          </a:xfrm>
          <a:prstGeom prst="rect">
            <a:avLst/>
          </a:prstGeom>
          <a:noFill/>
          <a:ln>
            <a:noFill/>
          </a:ln>
        </p:spPr>
      </p:pic>
      <p:sp>
        <p:nvSpPr>
          <p:cNvPr id="1202" name="Google Shape;1202;p98"/>
          <p:cNvSpPr txBox="1"/>
          <p:nvPr/>
        </p:nvSpPr>
        <p:spPr>
          <a:xfrm>
            <a:off x="228600" y="1766300"/>
            <a:ext cx="3323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DESCRIPTION:</a:t>
            </a:r>
            <a:endParaRPr b="1"/>
          </a:p>
          <a:p>
            <a:pPr indent="-317500" lvl="0" marL="457200" rtl="0" algn="l">
              <a:spcBef>
                <a:spcPts val="0"/>
              </a:spcBef>
              <a:spcAft>
                <a:spcPts val="0"/>
              </a:spcAft>
              <a:buSzPts val="1400"/>
              <a:buChar char="●"/>
            </a:pPr>
            <a:r>
              <a:rPr lang="en-US"/>
              <a:t>Payload is stowed via a tether that is attach to a winch in a servo that spin in 360°</a:t>
            </a:r>
            <a:endParaRPr/>
          </a:p>
        </p:txBody>
      </p:sp>
      <p:sp>
        <p:nvSpPr>
          <p:cNvPr id="1203" name="Google Shape;1203;p98"/>
          <p:cNvSpPr txBox="1"/>
          <p:nvPr>
            <p:ph idx="1" type="body"/>
          </p:nvPr>
        </p:nvSpPr>
        <p:spPr>
          <a:xfrm>
            <a:off x="3709350" y="1022113"/>
            <a:ext cx="1725300" cy="403500"/>
          </a:xfrm>
          <a:prstGeom prst="rect">
            <a:avLst/>
          </a:prstGeom>
          <a:solidFill>
            <a:srgbClr val="FFFF00"/>
          </a:solid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None/>
            </a:pPr>
            <a:r>
              <a:rPr lang="en-US"/>
              <a:t>OPTION A</a:t>
            </a:r>
            <a:endParaRPr/>
          </a:p>
        </p:txBody>
      </p:sp>
      <p:pic>
        <p:nvPicPr>
          <p:cNvPr id="1204" name="Google Shape;1204;p98"/>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9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10" name="Google Shape;1210;p9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11" name="Google Shape;1211;p9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Pre Deployment</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Configuration Trade &amp; Selection</a:t>
            </a:r>
            <a:endParaRPr/>
          </a:p>
        </p:txBody>
      </p:sp>
      <p:sp>
        <p:nvSpPr>
          <p:cNvPr id="1212" name="Google Shape;1212;p9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13" name="Google Shape;1213;p9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14" name="Google Shape;1214;p99"/>
          <p:cNvSpPr txBox="1"/>
          <p:nvPr/>
        </p:nvSpPr>
        <p:spPr>
          <a:xfrm>
            <a:off x="228600" y="1766300"/>
            <a:ext cx="3323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DESCRIPTION:</a:t>
            </a:r>
            <a:endParaRPr b="1"/>
          </a:p>
          <a:p>
            <a:pPr indent="-317500" lvl="0" marL="457200" rtl="0" algn="l">
              <a:spcBef>
                <a:spcPts val="0"/>
              </a:spcBef>
              <a:spcAft>
                <a:spcPts val="0"/>
              </a:spcAft>
              <a:buSzPts val="1400"/>
              <a:buChar char="●"/>
            </a:pPr>
            <a:r>
              <a:rPr lang="en-US"/>
              <a:t>Payload is stowed via a tether that is attach to a winch in a servo that spin in 360° and with balsa block to guide it and prevent it from bouncing</a:t>
            </a:r>
            <a:endParaRPr/>
          </a:p>
        </p:txBody>
      </p:sp>
      <p:sp>
        <p:nvSpPr>
          <p:cNvPr id="1215" name="Google Shape;1215;p99"/>
          <p:cNvSpPr txBox="1"/>
          <p:nvPr>
            <p:ph idx="1" type="body"/>
          </p:nvPr>
        </p:nvSpPr>
        <p:spPr>
          <a:xfrm>
            <a:off x="3709350" y="1022113"/>
            <a:ext cx="1725300" cy="403500"/>
          </a:xfrm>
          <a:prstGeom prst="rect">
            <a:avLst/>
          </a:prstGeom>
          <a:solidFill>
            <a:srgbClr val="FFFF00"/>
          </a:solid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None/>
            </a:pPr>
            <a:r>
              <a:rPr lang="en-US"/>
              <a:t>OPTION B</a:t>
            </a:r>
            <a:endParaRPr/>
          </a:p>
        </p:txBody>
      </p:sp>
      <p:pic>
        <p:nvPicPr>
          <p:cNvPr id="1216" name="Google Shape;1216;p99"/>
          <p:cNvPicPr preferRelativeResize="0"/>
          <p:nvPr/>
        </p:nvPicPr>
        <p:blipFill>
          <a:blip r:embed="rId4">
            <a:alphaModFix/>
          </a:blip>
          <a:stretch>
            <a:fillRect/>
          </a:stretch>
        </p:blipFill>
        <p:spPr>
          <a:xfrm>
            <a:off x="3630163" y="1533350"/>
            <a:ext cx="1883664" cy="4480560"/>
          </a:xfrm>
          <a:prstGeom prst="rect">
            <a:avLst/>
          </a:prstGeom>
          <a:noFill/>
          <a:ln>
            <a:noFill/>
          </a:ln>
        </p:spPr>
      </p:pic>
      <p:pic>
        <p:nvPicPr>
          <p:cNvPr id="1217" name="Google Shape;1217;p99"/>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0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23" name="Google Shape;1223;p10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24" name="Google Shape;1224;p10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Pre Deployment</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Configuration Trade &amp; Selection</a:t>
            </a:r>
            <a:endParaRPr/>
          </a:p>
        </p:txBody>
      </p:sp>
      <p:sp>
        <p:nvSpPr>
          <p:cNvPr id="1225" name="Google Shape;1225;p10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6" name="Google Shape;1226;p10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27" name="Google Shape;1227;p100"/>
          <p:cNvSpPr txBox="1"/>
          <p:nvPr/>
        </p:nvSpPr>
        <p:spPr>
          <a:xfrm>
            <a:off x="228600" y="1077150"/>
            <a:ext cx="8686800" cy="27453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sz="2400"/>
              <a:t>Payload</a:t>
            </a:r>
            <a:r>
              <a:rPr b="1" lang="en-US" sz="2400">
                <a:solidFill>
                  <a:srgbClr val="000000"/>
                </a:solidFill>
              </a:rPr>
              <a:t> </a:t>
            </a:r>
            <a:r>
              <a:rPr b="1" lang="en-US" sz="2400"/>
              <a:t>Materials</a:t>
            </a:r>
            <a:endParaRPr b="1" sz="2400">
              <a:solidFill>
                <a:srgbClr val="000000"/>
              </a:solidFill>
            </a:endParaRPr>
          </a:p>
        </p:txBody>
      </p:sp>
      <p:graphicFrame>
        <p:nvGraphicFramePr>
          <p:cNvPr id="1228" name="Google Shape;1228;p100"/>
          <p:cNvGraphicFramePr/>
          <p:nvPr/>
        </p:nvGraphicFramePr>
        <p:xfrm>
          <a:off x="228600" y="1619400"/>
          <a:ext cx="3000000" cy="3000000"/>
        </p:xfrm>
        <a:graphic>
          <a:graphicData uri="http://schemas.openxmlformats.org/drawingml/2006/table">
            <a:tbl>
              <a:tblPr>
                <a:noFill/>
                <a:tableStyleId>{DEA16444-F34E-4804-BBA8-A53AC711FF5E}</a:tableStyleId>
              </a:tblPr>
              <a:tblGrid>
                <a:gridCol w="2895600"/>
                <a:gridCol w="2895600"/>
                <a:gridCol w="2895600"/>
              </a:tblGrid>
              <a:tr h="396200">
                <a:tc>
                  <a:txBody>
                    <a:bodyPr/>
                    <a:lstStyle/>
                    <a:p>
                      <a:pPr indent="0" lvl="0" marL="0" rtl="0" algn="ctr">
                        <a:spcBef>
                          <a:spcPts val="0"/>
                        </a:spcBef>
                        <a:spcAft>
                          <a:spcPts val="0"/>
                        </a:spcAft>
                        <a:buNone/>
                      </a:pPr>
                      <a:r>
                        <a:rPr lang="en-US"/>
                        <a:t>OPTION</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Pros</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Cons</a:t>
                      </a:r>
                      <a:endParaRPr/>
                    </a:p>
                  </a:txBody>
                  <a:tcPr marT="91425" marB="91425" marR="91425" marL="91425" anchor="ctr">
                    <a:solidFill>
                      <a:srgbClr val="FFFF00"/>
                    </a:solidFill>
                  </a:tcPr>
                </a:tc>
              </a:tr>
              <a:tr h="396200">
                <a:tc rowSpan="2">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A</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a:t>Easy to stow and deploy</a:t>
                      </a:r>
                      <a:endParaRPr/>
                    </a:p>
                    <a:p>
                      <a:pPr indent="0" lvl="0" marL="0" rtl="0" algn="ctr">
                        <a:spcBef>
                          <a:spcPts val="0"/>
                        </a:spcBef>
                        <a:spcAft>
                          <a:spcPts val="0"/>
                        </a:spcAft>
                        <a:buNone/>
                      </a:pPr>
                      <a:r>
                        <a:t/>
                      </a:r>
                      <a:endParaRPr/>
                    </a:p>
                  </a:txBody>
                  <a:tcPr marT="91425" marB="91425" marR="91425" marL="91425" anchor="ctr"/>
                </a:tc>
                <a:tc rowSpan="2">
                  <a:txBody>
                    <a:bodyPr/>
                    <a:lstStyle/>
                    <a:p>
                      <a:pPr indent="0" lvl="0" marL="0" rtl="0" algn="ctr">
                        <a:spcBef>
                          <a:spcPts val="0"/>
                        </a:spcBef>
                        <a:spcAft>
                          <a:spcPts val="0"/>
                        </a:spcAft>
                        <a:buNone/>
                      </a:pPr>
                      <a:r>
                        <a:rPr lang="en-US"/>
                        <a:t>Payload can bounce inside the container</a:t>
                      </a:r>
                      <a:endParaRPr/>
                    </a:p>
                  </a:txBody>
                  <a:tcPr marT="91425" marB="91425" marR="91425" marL="91425" anchor="ctr"/>
                </a:tc>
              </a:tr>
              <a:tr h="396200">
                <a:tc vMerge="1"/>
                <a:tc>
                  <a:txBody>
                    <a:bodyPr/>
                    <a:lstStyle/>
                    <a:p>
                      <a:pPr indent="0" lvl="0" marL="0" rtl="0" algn="ctr">
                        <a:spcBef>
                          <a:spcPts val="0"/>
                        </a:spcBef>
                        <a:spcAft>
                          <a:spcPts val="0"/>
                        </a:spcAft>
                        <a:buNone/>
                      </a:pPr>
                      <a:r>
                        <a:rPr lang="en-US"/>
                        <a:t>LIGHTWEIGHT</a:t>
                      </a:r>
                      <a:endParaRPr/>
                    </a:p>
                  </a:txBody>
                  <a:tcPr marT="91425" marB="91425" marR="91425" marL="91425" anchor="ctr"/>
                </a:tc>
                <a:tc vMerge="1"/>
              </a:tr>
              <a:tr h="396200">
                <a:tc rowSpan="3">
                  <a:txBody>
                    <a:bodyPr/>
                    <a:lstStyle/>
                    <a:p>
                      <a:pPr indent="0" lvl="0" marL="0" rtl="0" algn="ctr">
                        <a:spcBef>
                          <a:spcPts val="0"/>
                        </a:spcBef>
                        <a:spcAft>
                          <a:spcPts val="0"/>
                        </a:spcAft>
                        <a:buNone/>
                      </a:pPr>
                      <a:r>
                        <a:rPr lang="en-US"/>
                        <a:t>B</a:t>
                      </a:r>
                      <a:endParaRPr/>
                    </a:p>
                  </a:txBody>
                  <a:tcPr marT="91425" marB="91425" marR="91425" marL="91425" anchor="ctr"/>
                </a:tc>
                <a:tc rowSpan="3">
                  <a:txBody>
                    <a:bodyPr/>
                    <a:lstStyle/>
                    <a:p>
                      <a:pPr indent="0" lvl="0" marL="0" rtl="0" algn="l">
                        <a:spcBef>
                          <a:spcPts val="0"/>
                        </a:spcBef>
                        <a:spcAft>
                          <a:spcPts val="0"/>
                        </a:spcAft>
                        <a:buNone/>
                      </a:pPr>
                      <a:r>
                        <a:t/>
                      </a:r>
                      <a:endParaRPr/>
                    </a:p>
                    <a:p>
                      <a:pPr indent="0" lvl="0" marL="0" rtl="0" algn="ctr">
                        <a:spcBef>
                          <a:spcPts val="0"/>
                        </a:spcBef>
                        <a:spcAft>
                          <a:spcPts val="0"/>
                        </a:spcAft>
                        <a:buNone/>
                      </a:pPr>
                      <a:r>
                        <a:rPr lang="en-US"/>
                        <a:t>Prevent bouncing inside the container</a:t>
                      </a:r>
                      <a:endParaRPr/>
                    </a:p>
                  </a:txBody>
                  <a:tcPr marT="91425" marB="91425" marR="91425" marL="91425" anchor="ctr"/>
                </a:tc>
                <a:tc rowSpan="3">
                  <a:txBody>
                    <a:bodyPr/>
                    <a:lstStyle/>
                    <a:p>
                      <a:pPr indent="0" lvl="0" marL="0" rtl="0" algn="ctr">
                        <a:spcBef>
                          <a:spcPts val="0"/>
                        </a:spcBef>
                        <a:spcAft>
                          <a:spcPts val="0"/>
                        </a:spcAft>
                        <a:buNone/>
                      </a:pPr>
                      <a:r>
                        <a:rPr lang="en-US"/>
                        <a:t>Can stuck in deployment</a:t>
                      </a:r>
                      <a:endParaRPr/>
                    </a:p>
                  </a:txBody>
                  <a:tcPr marT="91425" marB="91425" marR="91425" marL="91425" anchor="ctr"/>
                </a:tc>
              </a:tr>
              <a:tr h="396200">
                <a:tc vMerge="1"/>
                <a:tc vMerge="1"/>
                <a:tc vMerge="1"/>
              </a:tr>
              <a:tr h="396200">
                <a:tc vMerge="1"/>
                <a:tc vMerge="1"/>
                <a:tc vMerge="1"/>
              </a:tr>
            </a:tbl>
          </a:graphicData>
        </a:graphic>
      </p:graphicFrame>
      <p:sp>
        <p:nvSpPr>
          <p:cNvPr id="1229" name="Google Shape;1229;p100"/>
          <p:cNvSpPr txBox="1"/>
          <p:nvPr/>
        </p:nvSpPr>
        <p:spPr>
          <a:xfrm>
            <a:off x="228600" y="4680088"/>
            <a:ext cx="868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We option A </a:t>
            </a:r>
            <a:r>
              <a:rPr lang="en-US" sz="2400"/>
              <a:t>because</a:t>
            </a:r>
            <a:r>
              <a:rPr lang="en-US" sz="2400"/>
              <a:t> exist risk of stuck in option B</a:t>
            </a:r>
            <a:endParaRPr sz="2400"/>
          </a:p>
        </p:txBody>
      </p:sp>
      <p:pic>
        <p:nvPicPr>
          <p:cNvPr id="1230" name="Google Shape;1230;p100"/>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0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36" name="Google Shape;1236;p10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37" name="Google Shape;1237;p10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Deployment </a:t>
            </a:r>
            <a:endParaRPr b="1" i="0" sz="24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Configuration Trade &amp; Selection</a:t>
            </a:r>
            <a:endParaRPr/>
          </a:p>
        </p:txBody>
      </p:sp>
      <p:sp>
        <p:nvSpPr>
          <p:cNvPr id="1238" name="Google Shape;1238;p10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9" name="Google Shape;1239;p10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240" name="Google Shape;1240;p101"/>
          <p:cNvPicPr preferRelativeResize="0"/>
          <p:nvPr/>
        </p:nvPicPr>
        <p:blipFill>
          <a:blip r:embed="rId4">
            <a:alphaModFix/>
          </a:blip>
          <a:stretch>
            <a:fillRect/>
          </a:stretch>
        </p:blipFill>
        <p:spPr>
          <a:xfrm>
            <a:off x="4262800" y="1525637"/>
            <a:ext cx="2167128" cy="4482100"/>
          </a:xfrm>
          <a:prstGeom prst="rect">
            <a:avLst/>
          </a:prstGeom>
          <a:noFill/>
          <a:ln>
            <a:noFill/>
          </a:ln>
        </p:spPr>
      </p:pic>
      <p:sp>
        <p:nvSpPr>
          <p:cNvPr id="1241" name="Google Shape;1241;p101"/>
          <p:cNvSpPr txBox="1"/>
          <p:nvPr/>
        </p:nvSpPr>
        <p:spPr>
          <a:xfrm>
            <a:off x="396825" y="1253175"/>
            <a:ext cx="3522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DESCRIPTION:</a:t>
            </a:r>
            <a:endParaRPr b="1"/>
          </a:p>
          <a:p>
            <a:pPr indent="-317500" lvl="0" marL="457200" rtl="0" algn="l">
              <a:spcBef>
                <a:spcPts val="0"/>
              </a:spcBef>
              <a:spcAft>
                <a:spcPts val="0"/>
              </a:spcAft>
              <a:buSzPts val="1400"/>
              <a:buChar char="●"/>
            </a:pPr>
            <a:r>
              <a:rPr lang="en-US"/>
              <a:t>The payload is attached to one end of the tether with a 3D printed bulb of TPU, the same material of the tether and locked with glue and a servo with a </a:t>
            </a:r>
            <a:r>
              <a:rPr lang="en-US"/>
              <a:t>spool</a:t>
            </a:r>
            <a:r>
              <a:rPr lang="en-US"/>
              <a:t> rolls to tangle or </a:t>
            </a:r>
            <a:r>
              <a:rPr lang="en-US"/>
              <a:t>untangle</a:t>
            </a:r>
            <a:r>
              <a:rPr lang="en-US"/>
              <a:t> the tether so the payload be deployed or retracted as wish</a:t>
            </a:r>
            <a:endParaRPr/>
          </a:p>
        </p:txBody>
      </p:sp>
      <p:pic>
        <p:nvPicPr>
          <p:cNvPr id="1242" name="Google Shape;1242;p101"/>
          <p:cNvPicPr preferRelativeResize="0"/>
          <p:nvPr/>
        </p:nvPicPr>
        <p:blipFill>
          <a:blip r:embed="rId5">
            <a:alphaModFix/>
          </a:blip>
          <a:stretch>
            <a:fillRect/>
          </a:stretch>
        </p:blipFill>
        <p:spPr>
          <a:xfrm>
            <a:off x="300425" y="3225750"/>
            <a:ext cx="3715700" cy="3015525"/>
          </a:xfrm>
          <a:prstGeom prst="rect">
            <a:avLst/>
          </a:prstGeom>
          <a:noFill/>
          <a:ln>
            <a:noFill/>
          </a:ln>
        </p:spPr>
      </p:pic>
      <p:pic>
        <p:nvPicPr>
          <p:cNvPr id="1243" name="Google Shape;1243;p101"/>
          <p:cNvPicPr preferRelativeResize="0"/>
          <p:nvPr/>
        </p:nvPicPr>
        <p:blipFill>
          <a:blip r:embed="rId6">
            <a:alphaModFix/>
          </a:blip>
          <a:stretch>
            <a:fillRect/>
          </a:stretch>
        </p:blipFill>
        <p:spPr>
          <a:xfrm>
            <a:off x="6517428" y="3766680"/>
            <a:ext cx="2167128" cy="2240280"/>
          </a:xfrm>
          <a:prstGeom prst="rect">
            <a:avLst/>
          </a:prstGeom>
          <a:noFill/>
          <a:ln>
            <a:noFill/>
          </a:ln>
        </p:spPr>
      </p:pic>
      <p:pic>
        <p:nvPicPr>
          <p:cNvPr id="1244" name="Google Shape;1244;p101"/>
          <p:cNvPicPr preferRelativeResize="0"/>
          <p:nvPr/>
        </p:nvPicPr>
        <p:blipFill rotWithShape="1">
          <a:blip r:embed="rId7">
            <a:alphaModFix/>
          </a:blip>
          <a:srcRect b="21313" l="0" r="0" t="18032"/>
          <a:stretch/>
        </p:blipFill>
        <p:spPr>
          <a:xfrm>
            <a:off x="0" y="0"/>
            <a:ext cx="1582451" cy="931475"/>
          </a:xfrm>
          <a:prstGeom prst="rect">
            <a:avLst/>
          </a:prstGeom>
          <a:noFill/>
          <a:ln>
            <a:noFill/>
          </a:ln>
        </p:spPr>
      </p:pic>
      <p:pic>
        <p:nvPicPr>
          <p:cNvPr id="1245" name="Google Shape;1245;p101"/>
          <p:cNvPicPr preferRelativeResize="0"/>
          <p:nvPr/>
        </p:nvPicPr>
        <p:blipFill>
          <a:blip r:embed="rId8">
            <a:alphaModFix/>
          </a:blip>
          <a:stretch>
            <a:fillRect/>
          </a:stretch>
        </p:blipFill>
        <p:spPr>
          <a:xfrm>
            <a:off x="6519672" y="1527048"/>
            <a:ext cx="2167129" cy="224028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0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51" name="Google Shape;1251;p10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52" name="Google Shape;1252;p10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Tether Design</a:t>
            </a:r>
            <a:r>
              <a:rPr b="1" i="0" lang="en-US" sz="2400" u="none" cap="none" strike="noStrike">
                <a:solidFill>
                  <a:schemeClr val="accent2"/>
                </a:solidFill>
                <a:latin typeface="Arial"/>
                <a:ea typeface="Arial"/>
                <a:cs typeface="Arial"/>
                <a:sym typeface="Arial"/>
              </a:rPr>
              <a:t> Trade &amp; Selection</a:t>
            </a:r>
            <a:endParaRPr/>
          </a:p>
        </p:txBody>
      </p:sp>
      <p:sp>
        <p:nvSpPr>
          <p:cNvPr id="1253" name="Google Shape;1253;p10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54" name="Google Shape;1254;p10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255" name="Google Shape;1255;p102"/>
          <p:cNvPicPr preferRelativeResize="0"/>
          <p:nvPr/>
        </p:nvPicPr>
        <p:blipFill>
          <a:blip r:embed="rId4">
            <a:alphaModFix/>
          </a:blip>
          <a:stretch>
            <a:fillRect/>
          </a:stretch>
        </p:blipFill>
        <p:spPr>
          <a:xfrm>
            <a:off x="6121500" y="1119200"/>
            <a:ext cx="2642575" cy="3474928"/>
          </a:xfrm>
          <a:prstGeom prst="rect">
            <a:avLst/>
          </a:prstGeom>
          <a:noFill/>
          <a:ln>
            <a:noFill/>
          </a:ln>
        </p:spPr>
      </p:pic>
      <p:pic>
        <p:nvPicPr>
          <p:cNvPr id="1256" name="Google Shape;1256;p102"/>
          <p:cNvPicPr preferRelativeResize="0"/>
          <p:nvPr/>
        </p:nvPicPr>
        <p:blipFill>
          <a:blip r:embed="rId5">
            <a:alphaModFix/>
          </a:blip>
          <a:stretch>
            <a:fillRect/>
          </a:stretch>
        </p:blipFill>
        <p:spPr>
          <a:xfrm>
            <a:off x="3447638" y="1119313"/>
            <a:ext cx="2642616" cy="3474720"/>
          </a:xfrm>
          <a:prstGeom prst="rect">
            <a:avLst/>
          </a:prstGeom>
          <a:noFill/>
          <a:ln>
            <a:noFill/>
          </a:ln>
        </p:spPr>
      </p:pic>
      <p:sp>
        <p:nvSpPr>
          <p:cNvPr id="1257" name="Google Shape;1257;p102"/>
          <p:cNvSpPr txBox="1"/>
          <p:nvPr/>
        </p:nvSpPr>
        <p:spPr>
          <a:xfrm>
            <a:off x="228600" y="1064513"/>
            <a:ext cx="31878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Description:</a:t>
            </a:r>
            <a:endParaRPr b="1" sz="1200"/>
          </a:p>
          <a:p>
            <a:pPr indent="-304800" lvl="0" marL="457200" rtl="0" algn="l">
              <a:spcBef>
                <a:spcPts val="0"/>
              </a:spcBef>
              <a:spcAft>
                <a:spcPts val="0"/>
              </a:spcAft>
              <a:buSzPts val="1200"/>
              <a:buChar char="●"/>
            </a:pPr>
            <a:r>
              <a:rPr b="1" lang="en-US" sz="1200"/>
              <a:t>A </a:t>
            </a:r>
            <a:r>
              <a:rPr b="1" lang="en-US" sz="1200"/>
              <a:t>special</a:t>
            </a:r>
            <a:r>
              <a:rPr b="1" lang="en-US" sz="1200"/>
              <a:t> designed spool is used as servo arm on a modified servo that spins in </a:t>
            </a:r>
            <a:r>
              <a:rPr b="1" lang="en-US" sz="1200"/>
              <a:t>continuous</a:t>
            </a:r>
            <a:r>
              <a:rPr b="1" lang="en-US" sz="1200"/>
              <a:t> rotation in both directions that allows the tether to be tangled or </a:t>
            </a:r>
            <a:r>
              <a:rPr b="1" lang="en-US" sz="1200"/>
              <a:t>untangled. A tiny and very flexible awg 35 cable with shrink tube will be used to give power to the payload, and for the tether material will choose TPU printing filament because is very flexible and can withstand high forces before fail</a:t>
            </a:r>
            <a:endParaRPr b="1" sz="1200"/>
          </a:p>
        </p:txBody>
      </p:sp>
      <p:pic>
        <p:nvPicPr>
          <p:cNvPr id="1258" name="Google Shape;1258;p102"/>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pic>
        <p:nvPicPr>
          <p:cNvPr id="1259" name="Google Shape;1259;p102"/>
          <p:cNvPicPr preferRelativeResize="0"/>
          <p:nvPr/>
        </p:nvPicPr>
        <p:blipFill>
          <a:blip r:embed="rId7">
            <a:alphaModFix/>
          </a:blip>
          <a:stretch>
            <a:fillRect/>
          </a:stretch>
        </p:blipFill>
        <p:spPr>
          <a:xfrm>
            <a:off x="152400" y="3752650"/>
            <a:ext cx="3174075" cy="2380556"/>
          </a:xfrm>
          <a:prstGeom prst="rect">
            <a:avLst/>
          </a:prstGeom>
          <a:noFill/>
          <a:ln>
            <a:noFill/>
          </a:ln>
        </p:spPr>
      </p:pic>
      <p:pic>
        <p:nvPicPr>
          <p:cNvPr id="1260" name="Google Shape;1260;p102"/>
          <p:cNvPicPr preferRelativeResize="0"/>
          <p:nvPr/>
        </p:nvPicPr>
        <p:blipFill>
          <a:blip r:embed="rId8">
            <a:alphaModFix/>
          </a:blip>
          <a:stretch>
            <a:fillRect/>
          </a:stretch>
        </p:blipFill>
        <p:spPr>
          <a:xfrm>
            <a:off x="3447650" y="4594150"/>
            <a:ext cx="2642600" cy="1539050"/>
          </a:xfrm>
          <a:prstGeom prst="rect">
            <a:avLst/>
          </a:prstGeom>
          <a:noFill/>
          <a:ln>
            <a:noFill/>
          </a:ln>
        </p:spPr>
      </p:pic>
      <p:pic>
        <p:nvPicPr>
          <p:cNvPr id="1261" name="Google Shape;1261;p102"/>
          <p:cNvPicPr preferRelativeResize="0"/>
          <p:nvPr/>
        </p:nvPicPr>
        <p:blipFill>
          <a:blip r:embed="rId9">
            <a:alphaModFix/>
          </a:blip>
          <a:stretch>
            <a:fillRect/>
          </a:stretch>
        </p:blipFill>
        <p:spPr>
          <a:xfrm>
            <a:off x="6121500" y="4594150"/>
            <a:ext cx="2642600" cy="15390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0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67" name="Google Shape;1267;p10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68" name="Google Shape;1268;p10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Tether Design</a:t>
            </a:r>
            <a:r>
              <a:rPr b="1" i="0" lang="en-US" sz="2400" u="none" cap="none" strike="noStrike">
                <a:solidFill>
                  <a:schemeClr val="accent2"/>
                </a:solidFill>
                <a:latin typeface="Arial"/>
                <a:ea typeface="Arial"/>
                <a:cs typeface="Arial"/>
                <a:sym typeface="Arial"/>
              </a:rPr>
              <a:t> Trade &amp; Selection</a:t>
            </a:r>
            <a:endParaRPr/>
          </a:p>
        </p:txBody>
      </p:sp>
      <p:sp>
        <p:nvSpPr>
          <p:cNvPr id="1269" name="Google Shape;1269;p10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0" name="Google Shape;1270;p10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71" name="Google Shape;1271;p103"/>
          <p:cNvSpPr txBox="1"/>
          <p:nvPr/>
        </p:nvSpPr>
        <p:spPr>
          <a:xfrm>
            <a:off x="228600" y="1691650"/>
            <a:ext cx="3187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Description:</a:t>
            </a:r>
            <a:endParaRPr b="1"/>
          </a:p>
          <a:p>
            <a:pPr indent="-317500" lvl="0" marL="457200" rtl="0" algn="l">
              <a:spcBef>
                <a:spcPts val="0"/>
              </a:spcBef>
              <a:spcAft>
                <a:spcPts val="0"/>
              </a:spcAft>
              <a:buSzPts val="1400"/>
              <a:buChar char="●"/>
            </a:pPr>
            <a:r>
              <a:rPr b="1" lang="en-US"/>
              <a:t>For keeping the descent speed of the payload to the mission requirement in the camera gimbal is a Waveshare IMU sensor board </a:t>
            </a:r>
            <a:r>
              <a:rPr b="1" lang="en-US"/>
              <a:t>which</a:t>
            </a:r>
            <a:r>
              <a:rPr b="1" lang="en-US"/>
              <a:t> can </a:t>
            </a:r>
            <a:r>
              <a:rPr b="1" lang="en-US"/>
              <a:t>measure</a:t>
            </a:r>
            <a:r>
              <a:rPr b="1" lang="en-US"/>
              <a:t> the altitude very </a:t>
            </a:r>
            <a:r>
              <a:rPr b="1" lang="en-US"/>
              <a:t>precisely</a:t>
            </a:r>
            <a:r>
              <a:rPr b="1" lang="en-US"/>
              <a:t> and with a PID algorithm in the arduino we can </a:t>
            </a:r>
            <a:r>
              <a:rPr b="1" lang="en-US"/>
              <a:t>achieve</a:t>
            </a:r>
            <a:r>
              <a:rPr b="1" lang="en-US"/>
              <a:t> precise speed under all </a:t>
            </a:r>
            <a:r>
              <a:rPr b="1" lang="en-US"/>
              <a:t>circumstances accelerating or decelerating the servo rotation</a:t>
            </a:r>
            <a:endParaRPr b="1"/>
          </a:p>
        </p:txBody>
      </p:sp>
      <p:pic>
        <p:nvPicPr>
          <p:cNvPr id="1272" name="Google Shape;1272;p10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pic>
        <p:nvPicPr>
          <p:cNvPr id="1273" name="Google Shape;1273;p103"/>
          <p:cNvPicPr preferRelativeResize="0"/>
          <p:nvPr/>
        </p:nvPicPr>
        <p:blipFill>
          <a:blip r:embed="rId5">
            <a:alphaModFix/>
          </a:blip>
          <a:stretch>
            <a:fillRect/>
          </a:stretch>
        </p:blipFill>
        <p:spPr>
          <a:xfrm>
            <a:off x="3428999" y="1176525"/>
            <a:ext cx="5181600" cy="50383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0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79" name="Google Shape;1279;p10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80" name="Google Shape;1280;p10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Tether Material</a:t>
            </a:r>
            <a:r>
              <a:rPr b="1" i="0" lang="en-US" sz="2400" u="none" cap="none" strike="noStrike">
                <a:solidFill>
                  <a:schemeClr val="accent2"/>
                </a:solidFill>
                <a:latin typeface="Arial"/>
                <a:ea typeface="Arial"/>
                <a:cs typeface="Arial"/>
                <a:sym typeface="Arial"/>
              </a:rPr>
              <a:t> Trade &amp; Selection</a:t>
            </a:r>
            <a:endParaRPr/>
          </a:p>
        </p:txBody>
      </p:sp>
      <p:sp>
        <p:nvSpPr>
          <p:cNvPr id="1281" name="Google Shape;1281;p10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82" name="Google Shape;1282;p10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83" name="Google Shape;1283;p104"/>
          <p:cNvSpPr txBox="1"/>
          <p:nvPr/>
        </p:nvSpPr>
        <p:spPr>
          <a:xfrm>
            <a:off x="228600" y="1077150"/>
            <a:ext cx="8686800" cy="27453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sz="2400"/>
              <a:t>Tether</a:t>
            </a:r>
            <a:r>
              <a:rPr b="1" lang="en-US" sz="2400">
                <a:solidFill>
                  <a:srgbClr val="000000"/>
                </a:solidFill>
              </a:rPr>
              <a:t> </a:t>
            </a:r>
            <a:r>
              <a:rPr b="1" lang="en-US" sz="2400"/>
              <a:t>Materials</a:t>
            </a:r>
            <a:endParaRPr b="1" sz="2400">
              <a:solidFill>
                <a:srgbClr val="000000"/>
              </a:solidFill>
            </a:endParaRPr>
          </a:p>
        </p:txBody>
      </p:sp>
      <p:graphicFrame>
        <p:nvGraphicFramePr>
          <p:cNvPr id="1284" name="Google Shape;1284;p104"/>
          <p:cNvGraphicFramePr/>
          <p:nvPr/>
        </p:nvGraphicFramePr>
        <p:xfrm>
          <a:off x="228600" y="1619400"/>
          <a:ext cx="3000000" cy="3000000"/>
        </p:xfrm>
        <a:graphic>
          <a:graphicData uri="http://schemas.openxmlformats.org/drawingml/2006/table">
            <a:tbl>
              <a:tblPr>
                <a:noFill/>
                <a:tableStyleId>{DEA16444-F34E-4804-BBA8-A53AC711FF5E}</a:tableStyleId>
              </a:tblPr>
              <a:tblGrid>
                <a:gridCol w="2895600"/>
                <a:gridCol w="2895600"/>
                <a:gridCol w="2895600"/>
              </a:tblGrid>
              <a:tr h="396200">
                <a:tc>
                  <a:txBody>
                    <a:bodyPr/>
                    <a:lstStyle/>
                    <a:p>
                      <a:pPr indent="0" lvl="0" marL="0" rtl="0" algn="ctr">
                        <a:spcBef>
                          <a:spcPts val="0"/>
                        </a:spcBef>
                        <a:spcAft>
                          <a:spcPts val="0"/>
                        </a:spcAft>
                        <a:buNone/>
                      </a:pPr>
                      <a:r>
                        <a:rPr lang="en-US"/>
                        <a:t>OPTION</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Pros</a:t>
                      </a:r>
                      <a:endParaRPr/>
                    </a:p>
                  </a:txBody>
                  <a:tcPr marT="91425" marB="91425" marR="91425" marL="91425" anchor="ctr">
                    <a:solidFill>
                      <a:srgbClr val="FFFF00"/>
                    </a:solidFill>
                  </a:tcPr>
                </a:tc>
                <a:tc>
                  <a:txBody>
                    <a:bodyPr/>
                    <a:lstStyle/>
                    <a:p>
                      <a:pPr indent="0" lvl="0" marL="0" rtl="0" algn="ctr">
                        <a:spcBef>
                          <a:spcPts val="0"/>
                        </a:spcBef>
                        <a:spcAft>
                          <a:spcPts val="0"/>
                        </a:spcAft>
                        <a:buNone/>
                      </a:pPr>
                      <a:r>
                        <a:rPr lang="en-US"/>
                        <a:t>Cons</a:t>
                      </a:r>
                      <a:endParaRPr/>
                    </a:p>
                  </a:txBody>
                  <a:tcPr marT="91425" marB="91425" marR="91425" marL="91425" anchor="ctr">
                    <a:solidFill>
                      <a:srgbClr val="FFFF00"/>
                    </a:solidFill>
                  </a:tcPr>
                </a:tc>
              </a:tr>
              <a:tr h="396200">
                <a:tc rowSpan="2">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3D Printer TPU filament</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a:t>Easy to stow and deploy due his flexibility</a:t>
                      </a:r>
                      <a:endParaRPr/>
                    </a:p>
                  </a:txBody>
                  <a:tcPr marT="91425" marB="91425" marR="91425" marL="91425" anchor="ctr"/>
                </a:tc>
                <a:tc rowSpan="2">
                  <a:txBody>
                    <a:bodyPr/>
                    <a:lstStyle/>
                    <a:p>
                      <a:pPr indent="0" lvl="0" marL="0" rtl="0" algn="ctr">
                        <a:spcBef>
                          <a:spcPts val="0"/>
                        </a:spcBef>
                        <a:spcAft>
                          <a:spcPts val="0"/>
                        </a:spcAft>
                        <a:buNone/>
                      </a:pPr>
                      <a:r>
                        <a:rPr lang="en-US"/>
                        <a:t>Expensive</a:t>
                      </a:r>
                      <a:endParaRPr/>
                    </a:p>
                  </a:txBody>
                  <a:tcPr marT="91425" marB="91425" marR="91425" marL="91425" anchor="ctr"/>
                </a:tc>
              </a:tr>
              <a:tr h="396200">
                <a:tc vMerge="1"/>
                <a:tc>
                  <a:txBody>
                    <a:bodyPr/>
                    <a:lstStyle/>
                    <a:p>
                      <a:pPr indent="0" lvl="0" marL="0" rtl="0" algn="ctr">
                        <a:spcBef>
                          <a:spcPts val="0"/>
                        </a:spcBef>
                        <a:spcAft>
                          <a:spcPts val="0"/>
                        </a:spcAft>
                        <a:buNone/>
                      </a:pPr>
                      <a:r>
                        <a:rPr lang="en-US"/>
                        <a:t>Strong</a:t>
                      </a:r>
                      <a:endParaRPr/>
                    </a:p>
                  </a:txBody>
                  <a:tcPr marT="91425" marB="91425" marR="91425" marL="91425" anchor="ctr"/>
                </a:tc>
                <a:tc vMerge="1"/>
              </a:tr>
              <a:tr h="396200">
                <a:tc rowSpan="4">
                  <a:txBody>
                    <a:bodyPr/>
                    <a:lstStyle/>
                    <a:p>
                      <a:pPr indent="0" lvl="0" marL="0" rtl="0" algn="ctr">
                        <a:spcBef>
                          <a:spcPts val="0"/>
                        </a:spcBef>
                        <a:spcAft>
                          <a:spcPts val="0"/>
                        </a:spcAft>
                        <a:buNone/>
                      </a:pPr>
                      <a:r>
                        <a:rPr lang="en-US"/>
                        <a:t>Carbon Fiber</a:t>
                      </a:r>
                      <a:endParaRPr/>
                    </a:p>
                  </a:txBody>
                  <a:tcPr marT="91425" marB="91425" marR="91425" marL="91425" anchor="ctr"/>
                </a:tc>
                <a:tc rowSpan="3">
                  <a:txBody>
                    <a:bodyPr/>
                    <a:lstStyle/>
                    <a:p>
                      <a:pPr indent="0" lvl="0" marL="0" rtl="0" algn="ctr">
                        <a:spcBef>
                          <a:spcPts val="0"/>
                        </a:spcBef>
                        <a:spcAft>
                          <a:spcPts val="0"/>
                        </a:spcAft>
                        <a:buNone/>
                      </a:pPr>
                      <a:r>
                        <a:rPr lang="en-US"/>
                        <a:t>Extremely</a:t>
                      </a:r>
                      <a:r>
                        <a:rPr lang="en-US"/>
                        <a:t> strong</a:t>
                      </a:r>
                      <a:endParaRPr/>
                    </a:p>
                  </a:txBody>
                  <a:tcPr marT="91425" marB="91425" marR="91425" marL="91425" anchor="ctr"/>
                </a:tc>
                <a:tc rowSpan="3">
                  <a:txBody>
                    <a:bodyPr/>
                    <a:lstStyle/>
                    <a:p>
                      <a:pPr indent="0" lvl="0" marL="0" rtl="0" algn="ctr">
                        <a:spcBef>
                          <a:spcPts val="0"/>
                        </a:spcBef>
                        <a:spcAft>
                          <a:spcPts val="0"/>
                        </a:spcAft>
                        <a:buNone/>
                      </a:pPr>
                      <a:r>
                        <a:rPr lang="en-US"/>
                        <a:t>Expensive</a:t>
                      </a:r>
                      <a:endParaRPr/>
                    </a:p>
                  </a:txBody>
                  <a:tcPr marT="91425" marB="91425" marR="91425" marL="91425" anchor="ctr"/>
                </a:tc>
              </a:tr>
              <a:tr h="396200">
                <a:tc vMerge="1"/>
                <a:tc vMerge="1"/>
                <a:tc vMerge="1"/>
              </a:tr>
              <a:tr h="100000">
                <a:tc vMerge="1"/>
                <a:tc vMerge="1"/>
                <a:tc vMerge="1"/>
              </a:tr>
              <a:tr h="396200">
                <a:tc vMerge="1"/>
                <a:tc>
                  <a:txBody>
                    <a:bodyPr/>
                    <a:lstStyle/>
                    <a:p>
                      <a:pPr indent="0" lvl="0" marL="0" rtl="0" algn="ctr">
                        <a:spcBef>
                          <a:spcPts val="0"/>
                        </a:spcBef>
                        <a:spcAft>
                          <a:spcPts val="0"/>
                        </a:spcAft>
                        <a:buNone/>
                      </a:pPr>
                      <a:r>
                        <a:rPr lang="en-US"/>
                        <a:t>lightweight</a:t>
                      </a:r>
                      <a:endParaRPr/>
                    </a:p>
                  </a:txBody>
                  <a:tcPr marT="91425" marB="91425" marR="91425" marL="91425" anchor="ctr"/>
                </a:tc>
                <a:tc>
                  <a:txBody>
                    <a:bodyPr/>
                    <a:lstStyle/>
                    <a:p>
                      <a:pPr indent="0" lvl="0" marL="0" rtl="0" algn="ctr">
                        <a:spcBef>
                          <a:spcPts val="0"/>
                        </a:spcBef>
                        <a:spcAft>
                          <a:spcPts val="0"/>
                        </a:spcAft>
                        <a:buNone/>
                      </a:pPr>
                      <a:r>
                        <a:rPr lang="en-US"/>
                        <a:t>Hard to tangle</a:t>
                      </a:r>
                      <a:endParaRPr/>
                    </a:p>
                  </a:txBody>
                  <a:tcPr marT="91425" marB="91425" marR="91425" marL="91425" anchor="ctr"/>
                </a:tc>
              </a:tr>
              <a:tr h="396200">
                <a:tc rowSpan="2">
                  <a:txBody>
                    <a:bodyPr/>
                    <a:lstStyle/>
                    <a:p>
                      <a:pPr indent="0" lvl="0" marL="0" rtl="0" algn="ctr">
                        <a:spcBef>
                          <a:spcPts val="0"/>
                        </a:spcBef>
                        <a:spcAft>
                          <a:spcPts val="0"/>
                        </a:spcAft>
                        <a:buNone/>
                      </a:pPr>
                      <a:r>
                        <a:rPr lang="en-US"/>
                        <a:t>Cotton </a:t>
                      </a:r>
                      <a:endParaRPr/>
                    </a:p>
                  </a:txBody>
                  <a:tcPr marT="91425" marB="91425" marR="91425" marL="91425" anchor="ctr"/>
                </a:tc>
                <a:tc>
                  <a:txBody>
                    <a:bodyPr/>
                    <a:lstStyle/>
                    <a:p>
                      <a:pPr indent="0" lvl="0" marL="0" rtl="0" algn="ctr">
                        <a:spcBef>
                          <a:spcPts val="0"/>
                        </a:spcBef>
                        <a:spcAft>
                          <a:spcPts val="0"/>
                        </a:spcAft>
                        <a:buNone/>
                      </a:pPr>
                      <a:r>
                        <a:rPr lang="en-US"/>
                        <a:t>Cheap</a:t>
                      </a:r>
                      <a:endParaRPr/>
                    </a:p>
                  </a:txBody>
                  <a:tcPr marT="91425" marB="91425" marR="91425" marL="91425" anchor="ctr"/>
                </a:tc>
                <a:tc rowSpan="2">
                  <a:txBody>
                    <a:bodyPr/>
                    <a:lstStyle/>
                    <a:p>
                      <a:pPr indent="0" lvl="0" marL="0" rtl="0" algn="ctr">
                        <a:spcBef>
                          <a:spcPts val="0"/>
                        </a:spcBef>
                        <a:spcAft>
                          <a:spcPts val="0"/>
                        </a:spcAft>
                        <a:buNone/>
                      </a:pPr>
                      <a:r>
                        <a:rPr lang="en-US"/>
                        <a:t>Weak</a:t>
                      </a:r>
                      <a:endParaRPr/>
                    </a:p>
                  </a:txBody>
                  <a:tcPr marT="91425" marB="91425" marR="91425" marL="91425" anchor="ctr"/>
                </a:tc>
              </a:tr>
              <a:tr h="396200">
                <a:tc vMerge="1"/>
                <a:tc>
                  <a:txBody>
                    <a:bodyPr/>
                    <a:lstStyle/>
                    <a:p>
                      <a:pPr indent="0" lvl="0" marL="0" rtl="0" algn="ctr">
                        <a:spcBef>
                          <a:spcPts val="0"/>
                        </a:spcBef>
                        <a:spcAft>
                          <a:spcPts val="0"/>
                        </a:spcAft>
                        <a:buNone/>
                      </a:pPr>
                      <a:r>
                        <a:rPr lang="en-US"/>
                        <a:t>Easy to tangle and untangle</a:t>
                      </a:r>
                      <a:endParaRPr/>
                    </a:p>
                  </a:txBody>
                  <a:tcPr marT="91425" marB="91425" marR="91425" marL="91425" anchor="ctr"/>
                </a:tc>
                <a:tc vMerge="1"/>
              </a:tr>
            </a:tbl>
          </a:graphicData>
        </a:graphic>
      </p:graphicFrame>
      <p:sp>
        <p:nvSpPr>
          <p:cNvPr id="1285" name="Google Shape;1285;p104"/>
          <p:cNvSpPr txBox="1"/>
          <p:nvPr/>
        </p:nvSpPr>
        <p:spPr>
          <a:xfrm>
            <a:off x="394700" y="5506125"/>
            <a:ext cx="845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We choose the 3D printer tpu filament </a:t>
            </a:r>
            <a:r>
              <a:rPr b="1" lang="en-US"/>
              <a:t>because</a:t>
            </a:r>
            <a:r>
              <a:rPr b="1" lang="en-US"/>
              <a:t> its </a:t>
            </a:r>
            <a:r>
              <a:rPr b="1" lang="en-US"/>
              <a:t>flexibility</a:t>
            </a:r>
            <a:r>
              <a:rPr b="1" lang="en-US"/>
              <a:t> that absorb shock and can be easy to tangle</a:t>
            </a:r>
            <a:endParaRPr b="1"/>
          </a:p>
        </p:txBody>
      </p:sp>
      <p:pic>
        <p:nvPicPr>
          <p:cNvPr id="1286" name="Google Shape;1286;p10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05"/>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Container First Parachute Attachment Mechanism</a:t>
            </a:r>
            <a:endParaRPr/>
          </a:p>
        </p:txBody>
      </p:sp>
      <p:sp>
        <p:nvSpPr>
          <p:cNvPr id="1293" name="Google Shape;1293;p10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294" name="Google Shape;1294;p10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295" name="Google Shape;1295;p10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96" name="Google Shape;1296;p10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297" name="Google Shape;1297;p105"/>
          <p:cNvPicPr preferRelativeResize="0"/>
          <p:nvPr/>
        </p:nvPicPr>
        <p:blipFill>
          <a:blip r:embed="rId4">
            <a:alphaModFix/>
          </a:blip>
          <a:stretch>
            <a:fillRect/>
          </a:stretch>
        </p:blipFill>
        <p:spPr>
          <a:xfrm>
            <a:off x="1500287" y="1208550"/>
            <a:ext cx="6143424" cy="4083800"/>
          </a:xfrm>
          <a:prstGeom prst="rect">
            <a:avLst/>
          </a:prstGeom>
          <a:noFill/>
          <a:ln>
            <a:noFill/>
          </a:ln>
        </p:spPr>
      </p:pic>
      <p:sp>
        <p:nvSpPr>
          <p:cNvPr id="1298" name="Google Shape;1298;p105"/>
          <p:cNvSpPr txBox="1"/>
          <p:nvPr/>
        </p:nvSpPr>
        <p:spPr>
          <a:xfrm>
            <a:off x="279000" y="5576875"/>
            <a:ext cx="833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first parachute is tangled to the second parachute, that leaves the first parachute free to open when rocket </a:t>
            </a:r>
            <a:r>
              <a:rPr lang="en-US"/>
              <a:t>releases</a:t>
            </a:r>
            <a:r>
              <a:rPr lang="en-US"/>
              <a:t> the container</a:t>
            </a:r>
            <a:endParaRPr/>
          </a:p>
        </p:txBody>
      </p:sp>
      <p:pic>
        <p:nvPicPr>
          <p:cNvPr id="1299" name="Google Shape;1299;p105"/>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294" name="Google Shape;294;p3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95" name="Google Shape;295;p3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Mission Summary</a:t>
            </a:r>
            <a:endParaRPr/>
          </a:p>
        </p:txBody>
      </p:sp>
      <p:sp>
        <p:nvSpPr>
          <p:cNvPr id="296" name="Google Shape;296;p3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80"/>
              </a:spcBef>
              <a:spcAft>
                <a:spcPts val="0"/>
              </a:spcAft>
              <a:buNone/>
            </a:pPr>
            <a:r>
              <a:t/>
            </a:r>
            <a:endParaRPr sz="1700"/>
          </a:p>
          <a:p>
            <a:pPr indent="0" lvl="0" marL="0" marR="0" rtl="0" algn="ctr">
              <a:lnSpc>
                <a:spcPct val="100000"/>
              </a:lnSpc>
              <a:spcBef>
                <a:spcPts val="480"/>
              </a:spcBef>
              <a:spcAft>
                <a:spcPts val="0"/>
              </a:spcAft>
              <a:buNone/>
            </a:pPr>
            <a:r>
              <a:rPr lang="en-US" sz="1700"/>
              <a:t>BONUS OBJECTIVES</a:t>
            </a:r>
            <a:endParaRPr sz="1700"/>
          </a:p>
          <a:p>
            <a:pPr indent="0" lvl="0" marL="0" marR="0" rtl="0" algn="ctr">
              <a:lnSpc>
                <a:spcPct val="100000"/>
              </a:lnSpc>
              <a:spcBef>
                <a:spcPts val="480"/>
              </a:spcBef>
              <a:spcAft>
                <a:spcPts val="0"/>
              </a:spcAft>
              <a:buNone/>
            </a:pPr>
            <a:r>
              <a:rPr lang="en-US" sz="1700"/>
              <a:t>As the container is releasing the payload, the container shall contain a video camera and start recording to show the descent of the payload. All videos are to be recorded and recovered when the Cansat is recovered from the field. </a:t>
            </a:r>
            <a:endParaRPr sz="1700"/>
          </a:p>
        </p:txBody>
      </p:sp>
      <p:sp>
        <p:nvSpPr>
          <p:cNvPr id="297" name="Google Shape;297;p3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298" name="Google Shape;298;p3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99" name="Google Shape;299;p3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06"/>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Container First Parachute Attachment Mechanism</a:t>
            </a:r>
            <a:endParaRPr/>
          </a:p>
        </p:txBody>
      </p:sp>
      <p:sp>
        <p:nvSpPr>
          <p:cNvPr id="1306" name="Google Shape;1306;p10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307" name="Google Shape;1307;p10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08" name="Google Shape;1308;p10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309" name="Google Shape;1309;p10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10" name="Google Shape;1310;p106"/>
          <p:cNvSpPr txBox="1"/>
          <p:nvPr/>
        </p:nvSpPr>
        <p:spPr>
          <a:xfrm>
            <a:off x="279000" y="5576875"/>
            <a:ext cx="833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When the container is released the parachute deploy and keeps it place due the rubber band that is locked with a hook a rubber band and a servo</a:t>
            </a:r>
            <a:endParaRPr/>
          </a:p>
        </p:txBody>
      </p:sp>
      <p:pic>
        <p:nvPicPr>
          <p:cNvPr id="1311" name="Google Shape;1311;p106"/>
          <p:cNvPicPr preferRelativeResize="0"/>
          <p:nvPr/>
        </p:nvPicPr>
        <p:blipFill>
          <a:blip r:embed="rId4">
            <a:alphaModFix/>
          </a:blip>
          <a:stretch>
            <a:fillRect/>
          </a:stretch>
        </p:blipFill>
        <p:spPr>
          <a:xfrm>
            <a:off x="1499613" y="1204483"/>
            <a:ext cx="3072384" cy="4087368"/>
          </a:xfrm>
          <a:prstGeom prst="rect">
            <a:avLst/>
          </a:prstGeom>
          <a:noFill/>
          <a:ln>
            <a:noFill/>
          </a:ln>
        </p:spPr>
      </p:pic>
      <p:pic>
        <p:nvPicPr>
          <p:cNvPr id="1312" name="Google Shape;1312;p106"/>
          <p:cNvPicPr preferRelativeResize="0"/>
          <p:nvPr/>
        </p:nvPicPr>
        <p:blipFill>
          <a:blip r:embed="rId5">
            <a:alphaModFix/>
          </a:blip>
          <a:stretch>
            <a:fillRect/>
          </a:stretch>
        </p:blipFill>
        <p:spPr>
          <a:xfrm>
            <a:off x="4572000" y="1199419"/>
            <a:ext cx="3072383" cy="4087369"/>
          </a:xfrm>
          <a:prstGeom prst="rect">
            <a:avLst/>
          </a:prstGeom>
          <a:noFill/>
          <a:ln>
            <a:noFill/>
          </a:ln>
        </p:spPr>
      </p:pic>
      <p:pic>
        <p:nvPicPr>
          <p:cNvPr id="1313" name="Google Shape;1313;p106"/>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07"/>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Container Second Parachute Deployment Mechanism Trade and Selection</a:t>
            </a:r>
            <a:endParaRPr/>
          </a:p>
        </p:txBody>
      </p:sp>
      <p:sp>
        <p:nvSpPr>
          <p:cNvPr id="1320" name="Google Shape;1320;p10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321" name="Google Shape;1321;p10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22" name="Google Shape;1322;p10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323" name="Google Shape;1323;p10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24" name="Google Shape;1324;p107"/>
          <p:cNvPicPr preferRelativeResize="0"/>
          <p:nvPr/>
        </p:nvPicPr>
        <p:blipFill>
          <a:blip r:embed="rId4">
            <a:alphaModFix/>
          </a:blip>
          <a:stretch>
            <a:fillRect/>
          </a:stretch>
        </p:blipFill>
        <p:spPr>
          <a:xfrm>
            <a:off x="2356600" y="1222500"/>
            <a:ext cx="1706801" cy="2270650"/>
          </a:xfrm>
          <a:prstGeom prst="rect">
            <a:avLst/>
          </a:prstGeom>
          <a:noFill/>
          <a:ln>
            <a:noFill/>
          </a:ln>
        </p:spPr>
      </p:pic>
      <p:sp>
        <p:nvSpPr>
          <p:cNvPr id="1325" name="Google Shape;1325;p107"/>
          <p:cNvSpPr txBox="1"/>
          <p:nvPr/>
        </p:nvSpPr>
        <p:spPr>
          <a:xfrm>
            <a:off x="448950" y="2050013"/>
            <a:ext cx="184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1)The second Parachute is folded and tied to the hook of the parachute bay</a:t>
            </a:r>
            <a:endParaRPr/>
          </a:p>
        </p:txBody>
      </p:sp>
      <p:sp>
        <p:nvSpPr>
          <p:cNvPr id="1326" name="Google Shape;1326;p107"/>
          <p:cNvSpPr txBox="1"/>
          <p:nvPr/>
        </p:nvSpPr>
        <p:spPr>
          <a:xfrm>
            <a:off x="4173425" y="1942175"/>
            <a:ext cx="1845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a:t>
            </a:r>
            <a:r>
              <a:rPr lang="en-US"/>
              <a:t>)The parachute bay is secured with screw to the container, the the first parachute is folded and tied to the second one</a:t>
            </a:r>
            <a:endParaRPr/>
          </a:p>
        </p:txBody>
      </p:sp>
      <p:cxnSp>
        <p:nvCxnSpPr>
          <p:cNvPr id="1327" name="Google Shape;1327;p107"/>
          <p:cNvCxnSpPr/>
          <p:nvPr/>
        </p:nvCxnSpPr>
        <p:spPr>
          <a:xfrm flipH="1" rot="10800000">
            <a:off x="4063400" y="1549150"/>
            <a:ext cx="1934100" cy="19800"/>
          </a:xfrm>
          <a:prstGeom prst="straightConnector1">
            <a:avLst/>
          </a:prstGeom>
          <a:noFill/>
          <a:ln cap="flat" cmpd="sng" w="9525">
            <a:solidFill>
              <a:schemeClr val="dk2"/>
            </a:solidFill>
            <a:prstDash val="solid"/>
            <a:round/>
            <a:headEnd len="med" w="med" type="none"/>
            <a:tailEnd len="med" w="med" type="triangle"/>
          </a:ln>
        </p:spPr>
      </p:cxnSp>
      <p:sp>
        <p:nvSpPr>
          <p:cNvPr id="1328" name="Google Shape;1328;p107"/>
          <p:cNvSpPr txBox="1"/>
          <p:nvPr/>
        </p:nvSpPr>
        <p:spPr>
          <a:xfrm>
            <a:off x="448950" y="4489025"/>
            <a:ext cx="184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3</a:t>
            </a:r>
            <a:r>
              <a:rPr lang="en-US"/>
              <a:t>)The second parachute is locked with a rubber band</a:t>
            </a:r>
            <a:endParaRPr/>
          </a:p>
        </p:txBody>
      </p:sp>
      <p:sp>
        <p:nvSpPr>
          <p:cNvPr id="1329" name="Google Shape;1329;p107"/>
          <p:cNvSpPr txBox="1"/>
          <p:nvPr/>
        </p:nvSpPr>
        <p:spPr>
          <a:xfrm>
            <a:off x="4173425" y="4381188"/>
            <a:ext cx="184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4</a:t>
            </a:r>
            <a:r>
              <a:rPr lang="en-US"/>
              <a:t>)The first Parachute is folded and placed upside the second parachute on the top container</a:t>
            </a:r>
            <a:endParaRPr/>
          </a:p>
        </p:txBody>
      </p:sp>
      <p:cxnSp>
        <p:nvCxnSpPr>
          <p:cNvPr id="1330" name="Google Shape;1330;p107"/>
          <p:cNvCxnSpPr/>
          <p:nvPr/>
        </p:nvCxnSpPr>
        <p:spPr>
          <a:xfrm flipH="1" rot="10800000">
            <a:off x="4063400" y="3988163"/>
            <a:ext cx="1934100" cy="19800"/>
          </a:xfrm>
          <a:prstGeom prst="straightConnector1">
            <a:avLst/>
          </a:prstGeom>
          <a:noFill/>
          <a:ln cap="flat" cmpd="sng" w="9525">
            <a:solidFill>
              <a:schemeClr val="dk2"/>
            </a:solidFill>
            <a:prstDash val="solid"/>
            <a:round/>
            <a:headEnd len="med" w="med" type="none"/>
            <a:tailEnd len="med" w="med" type="triangle"/>
          </a:ln>
        </p:spPr>
      </p:cxnSp>
      <p:pic>
        <p:nvPicPr>
          <p:cNvPr id="1331" name="Google Shape;1331;p107"/>
          <p:cNvPicPr preferRelativeResize="0"/>
          <p:nvPr/>
        </p:nvPicPr>
        <p:blipFill>
          <a:blip r:embed="rId5">
            <a:alphaModFix/>
          </a:blip>
          <a:stretch>
            <a:fillRect/>
          </a:stretch>
        </p:blipFill>
        <p:spPr>
          <a:xfrm>
            <a:off x="6171125" y="1223975"/>
            <a:ext cx="1709928" cy="2267712"/>
          </a:xfrm>
          <a:prstGeom prst="rect">
            <a:avLst/>
          </a:prstGeom>
          <a:noFill/>
          <a:ln>
            <a:noFill/>
          </a:ln>
        </p:spPr>
      </p:pic>
      <p:pic>
        <p:nvPicPr>
          <p:cNvPr id="1332" name="Google Shape;1332;p107"/>
          <p:cNvPicPr preferRelativeResize="0"/>
          <p:nvPr/>
        </p:nvPicPr>
        <p:blipFill>
          <a:blip r:embed="rId6">
            <a:alphaModFix/>
          </a:blip>
          <a:stretch>
            <a:fillRect/>
          </a:stretch>
        </p:blipFill>
        <p:spPr>
          <a:xfrm>
            <a:off x="2323863" y="3662988"/>
            <a:ext cx="1709929" cy="2267712"/>
          </a:xfrm>
          <a:prstGeom prst="rect">
            <a:avLst/>
          </a:prstGeom>
          <a:noFill/>
          <a:ln>
            <a:noFill/>
          </a:ln>
        </p:spPr>
      </p:pic>
      <p:pic>
        <p:nvPicPr>
          <p:cNvPr id="1333" name="Google Shape;1333;p107"/>
          <p:cNvPicPr preferRelativeResize="0"/>
          <p:nvPr/>
        </p:nvPicPr>
        <p:blipFill>
          <a:blip r:embed="rId7">
            <a:alphaModFix/>
          </a:blip>
          <a:stretch>
            <a:fillRect/>
          </a:stretch>
        </p:blipFill>
        <p:spPr>
          <a:xfrm>
            <a:off x="6171125" y="3801250"/>
            <a:ext cx="1709927" cy="2267712"/>
          </a:xfrm>
          <a:prstGeom prst="rect">
            <a:avLst/>
          </a:prstGeom>
          <a:noFill/>
          <a:ln>
            <a:noFill/>
          </a:ln>
        </p:spPr>
      </p:pic>
      <p:pic>
        <p:nvPicPr>
          <p:cNvPr id="1334" name="Google Shape;1334;p107"/>
          <p:cNvPicPr preferRelativeResize="0"/>
          <p:nvPr/>
        </p:nvPicPr>
        <p:blipFill rotWithShape="1">
          <a:blip r:embed="rId8">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08"/>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Container Second Parachute Deployment Mechanism Trade and Selection</a:t>
            </a:r>
            <a:endParaRPr/>
          </a:p>
        </p:txBody>
      </p:sp>
      <p:sp>
        <p:nvSpPr>
          <p:cNvPr id="1341" name="Google Shape;1341;p10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342" name="Google Shape;1342;p10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43" name="Google Shape;1343;p10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344" name="Google Shape;1344;p10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45" name="Google Shape;1345;p108"/>
          <p:cNvSpPr txBox="1"/>
          <p:nvPr/>
        </p:nvSpPr>
        <p:spPr>
          <a:xfrm>
            <a:off x="279000" y="5576875"/>
            <a:ext cx="833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When launched the first parachute is deployed and put tension on the second parachute that is locked with the rubber band</a:t>
            </a:r>
            <a:endParaRPr/>
          </a:p>
        </p:txBody>
      </p:sp>
      <p:pic>
        <p:nvPicPr>
          <p:cNvPr id="1346" name="Google Shape;1346;p108"/>
          <p:cNvPicPr preferRelativeResize="0"/>
          <p:nvPr/>
        </p:nvPicPr>
        <p:blipFill>
          <a:blip r:embed="rId4">
            <a:alphaModFix/>
          </a:blip>
          <a:stretch>
            <a:fillRect/>
          </a:stretch>
        </p:blipFill>
        <p:spPr>
          <a:xfrm>
            <a:off x="1499613" y="1385321"/>
            <a:ext cx="3072384" cy="4087368"/>
          </a:xfrm>
          <a:prstGeom prst="rect">
            <a:avLst/>
          </a:prstGeom>
          <a:noFill/>
          <a:ln>
            <a:noFill/>
          </a:ln>
        </p:spPr>
      </p:pic>
      <p:pic>
        <p:nvPicPr>
          <p:cNvPr id="1347" name="Google Shape;1347;p108"/>
          <p:cNvPicPr preferRelativeResize="0"/>
          <p:nvPr/>
        </p:nvPicPr>
        <p:blipFill>
          <a:blip r:embed="rId5">
            <a:alphaModFix/>
          </a:blip>
          <a:stretch>
            <a:fillRect/>
          </a:stretch>
        </p:blipFill>
        <p:spPr>
          <a:xfrm>
            <a:off x="4571997" y="1385313"/>
            <a:ext cx="3072384" cy="4087368"/>
          </a:xfrm>
          <a:prstGeom prst="rect">
            <a:avLst/>
          </a:prstGeom>
          <a:noFill/>
          <a:ln>
            <a:noFill/>
          </a:ln>
        </p:spPr>
      </p:pic>
      <p:pic>
        <p:nvPicPr>
          <p:cNvPr id="1348" name="Google Shape;1348;p108"/>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09"/>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US"/>
              <a:t>Container Second Parachute Deployment Mechanism Trade and Selection</a:t>
            </a:r>
            <a:endParaRPr/>
          </a:p>
        </p:txBody>
      </p:sp>
      <p:sp>
        <p:nvSpPr>
          <p:cNvPr id="1355" name="Google Shape;1355;p10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356" name="Google Shape;1356;p10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57" name="Google Shape;1357;p10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358" name="Google Shape;1358;p10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59" name="Google Shape;1359;p109"/>
          <p:cNvSpPr txBox="1"/>
          <p:nvPr/>
        </p:nvSpPr>
        <p:spPr>
          <a:xfrm>
            <a:off x="279000" y="5576875"/>
            <a:ext cx="833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Then the servo releases the rubber band and the first parachute pulls out the second one and </a:t>
            </a:r>
            <a:r>
              <a:rPr lang="en-US"/>
              <a:t>because</a:t>
            </a:r>
            <a:r>
              <a:rPr lang="en-US"/>
              <a:t> is only tangled in horizontal way to the second the cottom lines releases the first parachute</a:t>
            </a:r>
            <a:endParaRPr/>
          </a:p>
        </p:txBody>
      </p:sp>
      <p:pic>
        <p:nvPicPr>
          <p:cNvPr id="1360" name="Google Shape;1360;p109"/>
          <p:cNvPicPr preferRelativeResize="0"/>
          <p:nvPr/>
        </p:nvPicPr>
        <p:blipFill>
          <a:blip r:embed="rId4">
            <a:alphaModFix/>
          </a:blip>
          <a:stretch>
            <a:fillRect/>
          </a:stretch>
        </p:blipFill>
        <p:spPr>
          <a:xfrm>
            <a:off x="152400" y="1500512"/>
            <a:ext cx="8839201" cy="3856965"/>
          </a:xfrm>
          <a:prstGeom prst="rect">
            <a:avLst/>
          </a:prstGeom>
          <a:noFill/>
          <a:ln>
            <a:noFill/>
          </a:ln>
        </p:spPr>
      </p:pic>
      <p:pic>
        <p:nvPicPr>
          <p:cNvPr id="1361" name="Google Shape;1361;p109"/>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10"/>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400"/>
              <a:buNone/>
            </a:pPr>
            <a:r>
              <a:rPr lang="en-US"/>
              <a:t>Container Second Parachute Deployment Mechanism Trade and Selection</a:t>
            </a:r>
            <a:endParaRPr/>
          </a:p>
        </p:txBody>
      </p:sp>
      <p:sp>
        <p:nvSpPr>
          <p:cNvPr id="1368" name="Google Shape;1368;p11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369" name="Google Shape;1369;p11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70" name="Google Shape;1370;p11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371" name="Google Shape;1371;p11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72" name="Google Shape;1372;p110"/>
          <p:cNvSpPr txBox="1"/>
          <p:nvPr/>
        </p:nvSpPr>
        <p:spPr>
          <a:xfrm>
            <a:off x="279000" y="5576875"/>
            <a:ext cx="83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Then the second larger parachute fully deploy and the container descend</a:t>
            </a:r>
            <a:endParaRPr/>
          </a:p>
        </p:txBody>
      </p:sp>
      <p:pic>
        <p:nvPicPr>
          <p:cNvPr id="1373" name="Google Shape;1373;p110"/>
          <p:cNvPicPr preferRelativeResize="0"/>
          <p:nvPr/>
        </p:nvPicPr>
        <p:blipFill>
          <a:blip r:embed="rId4">
            <a:alphaModFix/>
          </a:blip>
          <a:stretch>
            <a:fillRect/>
          </a:stretch>
        </p:blipFill>
        <p:spPr>
          <a:xfrm>
            <a:off x="2689738" y="1219200"/>
            <a:ext cx="3764525" cy="4357674"/>
          </a:xfrm>
          <a:prstGeom prst="rect">
            <a:avLst/>
          </a:prstGeom>
          <a:noFill/>
          <a:ln>
            <a:noFill/>
          </a:ln>
        </p:spPr>
      </p:pic>
      <p:pic>
        <p:nvPicPr>
          <p:cNvPr id="1374" name="Google Shape;1374;p110"/>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1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Electronics Structural Integrity</a:t>
            </a:r>
            <a:endParaRPr/>
          </a:p>
        </p:txBody>
      </p:sp>
      <p:sp>
        <p:nvSpPr>
          <p:cNvPr id="1380" name="Google Shape;1380;p11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l">
              <a:spcBef>
                <a:spcPts val="480"/>
              </a:spcBef>
              <a:spcAft>
                <a:spcPts val="0"/>
              </a:spcAft>
              <a:buClr>
                <a:schemeClr val="dk1"/>
              </a:buClr>
              <a:buSzPts val="1100"/>
              <a:buFont typeface="Arial"/>
              <a:buNone/>
            </a:pPr>
            <a:r>
              <a:rPr lang="en-US"/>
              <a:t>Securing Electrical Connections</a:t>
            </a:r>
            <a:endParaRPr/>
          </a:p>
          <a:p>
            <a:pPr indent="0" lvl="0" marL="457200" rtl="0" algn="l">
              <a:spcBef>
                <a:spcPts val="480"/>
              </a:spcBef>
              <a:spcAft>
                <a:spcPts val="0"/>
              </a:spcAft>
              <a:buClr>
                <a:schemeClr val="dk1"/>
              </a:buClr>
              <a:buSzPts val="1100"/>
              <a:buFont typeface="Arial"/>
              <a:buNone/>
            </a:pPr>
            <a:r>
              <a:rPr lang="en-US"/>
              <a:t>•Depending on the connection components, proper methods for securing will be used.</a:t>
            </a:r>
            <a:endParaRPr/>
          </a:p>
          <a:p>
            <a:pPr indent="0" lvl="0" marL="457200" rtl="0" algn="l">
              <a:spcBef>
                <a:spcPts val="480"/>
              </a:spcBef>
              <a:spcAft>
                <a:spcPts val="0"/>
              </a:spcAft>
              <a:buClr>
                <a:schemeClr val="dk1"/>
              </a:buClr>
              <a:buSzPts val="1100"/>
              <a:buFont typeface="Arial"/>
              <a:buNone/>
            </a:pPr>
            <a:r>
              <a:rPr lang="en-US"/>
              <a:t>Electrical connection methods are:</a:t>
            </a:r>
            <a:endParaRPr/>
          </a:p>
          <a:p>
            <a:pPr indent="0" lvl="0" marL="457200" rtl="0" algn="l">
              <a:spcBef>
                <a:spcPts val="480"/>
              </a:spcBef>
              <a:spcAft>
                <a:spcPts val="0"/>
              </a:spcAft>
              <a:buClr>
                <a:schemeClr val="dk1"/>
              </a:buClr>
              <a:buSzPts val="1100"/>
              <a:buFont typeface="Arial"/>
              <a:buNone/>
            </a:pPr>
            <a:r>
              <a:rPr lang="en-US"/>
              <a:t>➢Soldering</a:t>
            </a:r>
            <a:endParaRPr/>
          </a:p>
          <a:p>
            <a:pPr indent="0" lvl="0" marL="457200" rtl="0" algn="l">
              <a:spcBef>
                <a:spcPts val="480"/>
              </a:spcBef>
              <a:spcAft>
                <a:spcPts val="0"/>
              </a:spcAft>
              <a:buClr>
                <a:schemeClr val="dk1"/>
              </a:buClr>
              <a:buSzPts val="1100"/>
              <a:buFont typeface="Arial"/>
              <a:buNone/>
            </a:pPr>
            <a:r>
              <a:rPr lang="en-US"/>
              <a:t>➢Cyanoacrylate</a:t>
            </a:r>
            <a:endParaRPr/>
          </a:p>
          <a:p>
            <a:pPr indent="0" lvl="0" marL="457200" rtl="0" algn="l">
              <a:spcBef>
                <a:spcPts val="480"/>
              </a:spcBef>
              <a:spcAft>
                <a:spcPts val="0"/>
              </a:spcAft>
              <a:buClr>
                <a:schemeClr val="dk1"/>
              </a:buClr>
              <a:buSzPts val="1100"/>
              <a:buFont typeface="Arial"/>
              <a:buNone/>
            </a:pPr>
            <a:r>
              <a:rPr lang="en-US"/>
              <a:t>➢Electric tape</a:t>
            </a:r>
            <a:endParaRPr/>
          </a:p>
          <a:p>
            <a:pPr indent="0" lvl="0" marL="457200" rtl="0" algn="l">
              <a:spcBef>
                <a:spcPts val="480"/>
              </a:spcBef>
              <a:spcAft>
                <a:spcPts val="0"/>
              </a:spcAft>
              <a:buClr>
                <a:schemeClr val="dk1"/>
              </a:buClr>
              <a:buSzPts val="1100"/>
              <a:buFont typeface="Arial"/>
              <a:buNone/>
            </a:pPr>
            <a:r>
              <a:rPr lang="en-US"/>
              <a:t>➢Heat shrink tube</a:t>
            </a:r>
            <a:endParaRPr/>
          </a:p>
          <a:p>
            <a:pPr indent="0" lvl="0" marL="457200" rtl="0" algn="l">
              <a:spcBef>
                <a:spcPts val="480"/>
              </a:spcBef>
              <a:spcAft>
                <a:spcPts val="0"/>
              </a:spcAft>
              <a:buClr>
                <a:schemeClr val="dk1"/>
              </a:buClr>
              <a:buSzPts val="1100"/>
              <a:buFont typeface="Arial"/>
              <a:buNone/>
            </a:pPr>
            <a:r>
              <a:rPr lang="en-US"/>
              <a:t>➢hot glue</a:t>
            </a:r>
            <a:endParaRPr/>
          </a:p>
        </p:txBody>
      </p:sp>
      <p:sp>
        <p:nvSpPr>
          <p:cNvPr id="1381" name="Google Shape;1381;p11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82" name="Google Shape;1382;p11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83" name="Google Shape;1383;p11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384" name="Google Shape;1384;p111"/>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1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390" name="Google Shape;1390;p11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91" name="Google Shape;1391;p112"/>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392" name="Google Shape;1392;p112"/>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393" name="Google Shape;1393;p112"/>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94" name="Google Shape;1394;p112"/>
          <p:cNvSpPr txBox="1"/>
          <p:nvPr/>
        </p:nvSpPr>
        <p:spPr>
          <a:xfrm>
            <a:off x="228600" y="1154475"/>
            <a:ext cx="6300600" cy="2646600"/>
          </a:xfrm>
          <a:prstGeom prst="rect">
            <a:avLst/>
          </a:prstGeom>
          <a:noFill/>
          <a:ln>
            <a:noFill/>
          </a:ln>
        </p:spPr>
        <p:txBody>
          <a:bodyPr anchorCtr="0" anchor="t" bIns="45700" lIns="91425" spcFirstLastPara="1" rIns="91425" wrap="square" tIns="45700">
            <a:noAutofit/>
          </a:bodyPr>
          <a:lstStyle/>
          <a:p>
            <a:pPr indent="0" lvl="0" marL="457200" rtl="0" algn="l">
              <a:spcBef>
                <a:spcPts val="480"/>
              </a:spcBef>
              <a:spcAft>
                <a:spcPts val="0"/>
              </a:spcAft>
              <a:buNone/>
            </a:pPr>
            <a:r>
              <a:rPr b="1" lang="en-US" sz="2400">
                <a:solidFill>
                  <a:srgbClr val="000000"/>
                </a:solidFill>
              </a:rPr>
              <a:t>PAYLOAD MASS</a:t>
            </a:r>
            <a:endParaRPr b="1" sz="2400">
              <a:solidFill>
                <a:srgbClr val="000000"/>
              </a:solidFill>
            </a:endParaRPr>
          </a:p>
        </p:txBody>
      </p:sp>
      <p:graphicFrame>
        <p:nvGraphicFramePr>
          <p:cNvPr id="1395" name="Google Shape;1395;p112"/>
          <p:cNvGraphicFramePr/>
          <p:nvPr/>
        </p:nvGraphicFramePr>
        <p:xfrm>
          <a:off x="228600" y="1775100"/>
          <a:ext cx="3000000" cy="3000000"/>
        </p:xfrm>
        <a:graphic>
          <a:graphicData uri="http://schemas.openxmlformats.org/drawingml/2006/table">
            <a:tbl>
              <a:tblPr>
                <a:noFill/>
                <a:tableStyleId>{DEA16444-F34E-4804-BBA8-A53AC711FF5E}</a:tableStyleId>
              </a:tblPr>
              <a:tblGrid>
                <a:gridCol w="2893550"/>
                <a:gridCol w="2893550"/>
                <a:gridCol w="2893550"/>
              </a:tblGrid>
              <a:tr h="396200">
                <a:tc>
                  <a:txBody>
                    <a:bodyPr/>
                    <a:lstStyle/>
                    <a:p>
                      <a:pPr indent="0" lvl="0" marL="0" rtl="0" algn="ctr">
                        <a:spcBef>
                          <a:spcPts val="0"/>
                        </a:spcBef>
                        <a:spcAft>
                          <a:spcPts val="0"/>
                        </a:spcAft>
                        <a:buNone/>
                      </a:pPr>
                      <a:r>
                        <a:rPr lang="en-US"/>
                        <a:t>PART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mass gr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Data type</a:t>
                      </a:r>
                      <a:endParaRPr/>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XBee </a:t>
                      </a:r>
                      <a:endParaRPr/>
                    </a:p>
                  </a:txBody>
                  <a:tcPr marT="91425" marB="91425" marR="91425" marL="91425"/>
                </a:tc>
                <a:tc>
                  <a:txBody>
                    <a:bodyPr/>
                    <a:lstStyle/>
                    <a:p>
                      <a:pPr indent="0" lvl="0" marL="0" rtl="0" algn="ctr">
                        <a:spcBef>
                          <a:spcPts val="0"/>
                        </a:spcBef>
                        <a:spcAft>
                          <a:spcPts val="0"/>
                        </a:spcAft>
                        <a:buNone/>
                      </a:pPr>
                      <a:r>
                        <a:rPr lang="en-US"/>
                        <a:t>40</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10 DOF IMU Sensor</a:t>
                      </a:r>
                      <a:endParaRPr/>
                    </a:p>
                  </a:txBody>
                  <a:tcPr marT="91425" marB="91425" marR="91425" marL="91425"/>
                </a:tc>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Storm32 Controller</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Brushless motor (x3)</a:t>
                      </a:r>
                      <a:endParaRPr/>
                    </a:p>
                  </a:txBody>
                  <a:tcPr marT="91425" marB="91425" marR="91425" marL="91425"/>
                </a:tc>
                <a:tc>
                  <a:txBody>
                    <a:bodyPr/>
                    <a:lstStyle/>
                    <a:p>
                      <a:pPr indent="0" lvl="0" marL="0" rtl="0" algn="ctr">
                        <a:spcBef>
                          <a:spcPts val="0"/>
                        </a:spcBef>
                        <a:spcAft>
                          <a:spcPts val="0"/>
                        </a:spcAft>
                        <a:buNone/>
                      </a:pPr>
                      <a:r>
                        <a:rPr lang="en-US"/>
                        <a:t>93</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Air frame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80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E</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Camera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TOTAL PAYLOAD MASS</a:t>
                      </a:r>
                      <a:endParaRPr/>
                    </a:p>
                  </a:txBody>
                  <a:tcPr marT="91425" marB="91425" marR="91425" marL="91425">
                    <a:lnT cap="flat" cmpd="sng" w="9525">
                      <a:solidFill>
                        <a:srgbClr val="9E9E9E"/>
                      </a:solidFill>
                      <a:prstDash val="solid"/>
                      <a:round/>
                      <a:headEnd len="sm" w="sm" type="none"/>
                      <a:tailEnd len="sm" w="sm" type="none"/>
                    </a:lnT>
                    <a:solidFill>
                      <a:srgbClr val="FF0000"/>
                    </a:solidFill>
                  </a:tcPr>
                </a:tc>
                <a:tc gridSpan="2">
                  <a:txBody>
                    <a:bodyPr/>
                    <a:lstStyle/>
                    <a:p>
                      <a:pPr indent="0" lvl="0" marL="0" rtl="0" algn="ctr">
                        <a:spcBef>
                          <a:spcPts val="0"/>
                        </a:spcBef>
                        <a:spcAft>
                          <a:spcPts val="0"/>
                        </a:spcAft>
                        <a:buNone/>
                      </a:pPr>
                      <a:r>
                        <a:rPr lang="en-US"/>
                        <a:t>232</a:t>
                      </a:r>
                      <a:r>
                        <a:rPr lang="en-US"/>
                        <a:t> gr</a:t>
                      </a:r>
                      <a:endParaRPr/>
                    </a:p>
                  </a:txBody>
                  <a:tcPr marT="91425" marB="91425" marR="91425" marL="91425">
                    <a:lnT cap="flat" cmpd="sng" w="9525">
                      <a:solidFill>
                        <a:srgbClr val="9E9E9E"/>
                      </a:solidFill>
                      <a:prstDash val="solid"/>
                      <a:round/>
                      <a:headEnd len="sm" w="sm" type="none"/>
                      <a:tailEnd len="sm" w="sm" type="none"/>
                    </a:lnT>
                    <a:solidFill>
                      <a:srgbClr val="FF0000"/>
                    </a:solidFill>
                  </a:tcPr>
                </a:tc>
                <a:tc hMerge="1"/>
              </a:tr>
            </a:tbl>
          </a:graphicData>
        </a:graphic>
      </p:graphicFrame>
      <p:sp>
        <p:nvSpPr>
          <p:cNvPr id="1396" name="Google Shape;1396;p112"/>
          <p:cNvSpPr txBox="1"/>
          <p:nvPr/>
        </p:nvSpPr>
        <p:spPr>
          <a:xfrm>
            <a:off x="644950" y="5256375"/>
            <a:ext cx="619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D:Datasheet</a:t>
            </a:r>
            <a:endParaRPr/>
          </a:p>
          <a:p>
            <a:pPr indent="0" lvl="0" marL="0" rtl="0" algn="l">
              <a:spcBef>
                <a:spcPts val="0"/>
              </a:spcBef>
              <a:spcAft>
                <a:spcPts val="0"/>
              </a:spcAft>
              <a:buNone/>
            </a:pPr>
            <a:r>
              <a:rPr lang="en-US"/>
              <a:t>E:Estimated</a:t>
            </a:r>
            <a:endParaRPr/>
          </a:p>
        </p:txBody>
      </p:sp>
      <p:pic>
        <p:nvPicPr>
          <p:cNvPr id="1397" name="Google Shape;1397;p112"/>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1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03" name="Google Shape;1403;p11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04" name="Google Shape;1404;p11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405" name="Google Shape;1405;p11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406" name="Google Shape;1406;p113"/>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07" name="Google Shape;1407;p113"/>
          <p:cNvSpPr txBox="1"/>
          <p:nvPr/>
        </p:nvSpPr>
        <p:spPr>
          <a:xfrm>
            <a:off x="228600" y="1154475"/>
            <a:ext cx="6300600" cy="2646600"/>
          </a:xfrm>
          <a:prstGeom prst="rect">
            <a:avLst/>
          </a:prstGeom>
          <a:noFill/>
          <a:ln>
            <a:noFill/>
          </a:ln>
        </p:spPr>
        <p:txBody>
          <a:bodyPr anchorCtr="0" anchor="t" bIns="45700" lIns="91425" spcFirstLastPara="1" rIns="91425" wrap="square" tIns="45700">
            <a:noAutofit/>
          </a:bodyPr>
          <a:lstStyle/>
          <a:p>
            <a:pPr indent="0" lvl="0" marL="457200" rtl="0" algn="l">
              <a:spcBef>
                <a:spcPts val="480"/>
              </a:spcBef>
              <a:spcAft>
                <a:spcPts val="0"/>
              </a:spcAft>
              <a:buNone/>
            </a:pPr>
            <a:r>
              <a:rPr b="1" lang="en-US" sz="2400">
                <a:solidFill>
                  <a:srgbClr val="000000"/>
                </a:solidFill>
              </a:rPr>
              <a:t>CONTAINER MASS</a:t>
            </a:r>
            <a:endParaRPr b="1" sz="2400">
              <a:solidFill>
                <a:srgbClr val="000000"/>
              </a:solidFill>
            </a:endParaRPr>
          </a:p>
        </p:txBody>
      </p:sp>
      <p:graphicFrame>
        <p:nvGraphicFramePr>
          <p:cNvPr id="1408" name="Google Shape;1408;p113"/>
          <p:cNvGraphicFramePr/>
          <p:nvPr/>
        </p:nvGraphicFramePr>
        <p:xfrm>
          <a:off x="231675" y="1636950"/>
          <a:ext cx="3000000" cy="3000000"/>
        </p:xfrm>
        <a:graphic>
          <a:graphicData uri="http://schemas.openxmlformats.org/drawingml/2006/table">
            <a:tbl>
              <a:tblPr>
                <a:noFill/>
                <a:tableStyleId>{DEA16444-F34E-4804-BBA8-A53AC711FF5E}</a:tableStyleId>
              </a:tblPr>
              <a:tblGrid>
                <a:gridCol w="2893550"/>
                <a:gridCol w="2893550"/>
                <a:gridCol w="2893550"/>
              </a:tblGrid>
              <a:tr h="396200">
                <a:tc>
                  <a:txBody>
                    <a:bodyPr/>
                    <a:lstStyle/>
                    <a:p>
                      <a:pPr indent="0" lvl="0" marL="0" rtl="0" algn="ctr">
                        <a:spcBef>
                          <a:spcPts val="0"/>
                        </a:spcBef>
                        <a:spcAft>
                          <a:spcPts val="0"/>
                        </a:spcAft>
                        <a:buNone/>
                      </a:pPr>
                      <a:r>
                        <a:rPr lang="en-US"/>
                        <a:t>PART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mass gr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Data type</a:t>
                      </a:r>
                      <a:endParaRPr/>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XBee </a:t>
                      </a:r>
                      <a:endParaRPr/>
                    </a:p>
                  </a:txBody>
                  <a:tcPr marT="91425" marB="91425" marR="91425" marL="91425"/>
                </a:tc>
                <a:tc>
                  <a:txBody>
                    <a:bodyPr/>
                    <a:lstStyle/>
                    <a:p>
                      <a:pPr indent="0" lvl="0" marL="0" rtl="0" algn="ctr">
                        <a:spcBef>
                          <a:spcPts val="0"/>
                        </a:spcBef>
                        <a:spcAft>
                          <a:spcPts val="0"/>
                        </a:spcAft>
                        <a:buNone/>
                      </a:pPr>
                      <a:r>
                        <a:rPr lang="en-US"/>
                        <a:t>40</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10 DOF IMU Sensor</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Arduino mega 2560 mini</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18650 battery (x2)</a:t>
                      </a:r>
                      <a:endParaRPr/>
                    </a:p>
                  </a:txBody>
                  <a:tcPr marT="91425" marB="91425" marR="91425" marL="91425"/>
                </a:tc>
                <a:tc>
                  <a:txBody>
                    <a:bodyPr/>
                    <a:lstStyle/>
                    <a:p>
                      <a:pPr indent="0" lvl="0" marL="0" rtl="0" algn="ctr">
                        <a:spcBef>
                          <a:spcPts val="0"/>
                        </a:spcBef>
                        <a:spcAft>
                          <a:spcPts val="0"/>
                        </a:spcAft>
                        <a:buNone/>
                      </a:pPr>
                      <a:r>
                        <a:rPr lang="en-US"/>
                        <a:t>96</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Frame</a:t>
                      </a:r>
                      <a:endParaRPr/>
                    </a:p>
                  </a:txBody>
                  <a:tcPr marT="91425" marB="91425" marR="91425" marL="91425"/>
                </a:tc>
                <a:tc>
                  <a:txBody>
                    <a:bodyPr/>
                    <a:lstStyle/>
                    <a:p>
                      <a:pPr indent="0" lvl="0" marL="0" rtl="0" algn="ctr">
                        <a:spcBef>
                          <a:spcPts val="0"/>
                        </a:spcBef>
                        <a:spcAft>
                          <a:spcPts val="0"/>
                        </a:spcAft>
                        <a:buNone/>
                      </a:pPr>
                      <a:r>
                        <a:rPr lang="en-US"/>
                        <a:t>139</a:t>
                      </a:r>
                      <a:r>
                        <a:rPr lang="en-US"/>
                        <a:t>,5</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None/>
                      </a:pPr>
                      <a:r>
                        <a:rPr lang="en-US"/>
                        <a:t>Container first parachute</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None/>
                      </a:pPr>
                      <a:r>
                        <a:rPr lang="en-US"/>
                        <a:t>Adafruit Ultimate GPS</a:t>
                      </a:r>
                      <a:endParaRPr/>
                    </a:p>
                  </a:txBody>
                  <a:tcPr marT="91425" marB="91425" marR="91425" marL="91425"/>
                </a:tc>
                <a:tc>
                  <a:txBody>
                    <a:bodyPr/>
                    <a:lstStyle/>
                    <a:p>
                      <a:pPr indent="0" lvl="0" marL="0" rtl="0" algn="ctr">
                        <a:spcBef>
                          <a:spcPts val="0"/>
                        </a:spcBef>
                        <a:spcAft>
                          <a:spcPts val="0"/>
                        </a:spcAft>
                        <a:buNone/>
                      </a:pPr>
                      <a:r>
                        <a:rPr lang="en-US"/>
                        <a:t>8,5</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Servo (x2)</a:t>
                      </a:r>
                      <a:endParaRPr/>
                    </a:p>
                  </a:txBody>
                  <a:tcPr marT="91425" marB="91425" marR="91425" marL="91425"/>
                </a:tc>
                <a:tc>
                  <a:txBody>
                    <a:bodyPr/>
                    <a:lstStyle/>
                    <a:p>
                      <a:pPr indent="0" lvl="0" marL="0" rtl="0" algn="ctr">
                        <a:spcBef>
                          <a:spcPts val="0"/>
                        </a:spcBef>
                        <a:spcAft>
                          <a:spcPts val="0"/>
                        </a:spcAft>
                        <a:buNone/>
                      </a:pPr>
                      <a:r>
                        <a:rPr lang="en-US"/>
                        <a:t>18</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Tether</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None/>
                      </a:pPr>
                      <a:r>
                        <a:rPr lang="en-US"/>
                        <a:t>Buzzer</a:t>
                      </a:r>
                      <a:endParaRPr/>
                    </a:p>
                  </a:txBody>
                  <a:tcPr marT="91425" marB="91425" marR="91425" marL="91425"/>
                </a:tc>
                <a:tc>
                  <a:txBody>
                    <a:bodyPr/>
                    <a:lstStyle/>
                    <a:p>
                      <a:pPr indent="0" lvl="0" marL="0" rtl="0" algn="ctr">
                        <a:spcBef>
                          <a:spcPts val="0"/>
                        </a:spcBef>
                        <a:spcAft>
                          <a:spcPts val="0"/>
                        </a:spcAft>
                        <a:buNone/>
                      </a:pPr>
                      <a:r>
                        <a:rPr lang="en-US"/>
                        <a:t>15</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bl>
          </a:graphicData>
        </a:graphic>
      </p:graphicFrame>
      <p:pic>
        <p:nvPicPr>
          <p:cNvPr id="1409" name="Google Shape;1409;p113"/>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1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15" name="Google Shape;1415;p11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16" name="Google Shape;1416;p11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417" name="Google Shape;1417;p11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418" name="Google Shape;1418;p114"/>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19" name="Google Shape;1419;p114"/>
          <p:cNvSpPr txBox="1"/>
          <p:nvPr/>
        </p:nvSpPr>
        <p:spPr>
          <a:xfrm>
            <a:off x="228600" y="1154475"/>
            <a:ext cx="6300600" cy="26466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rPr b="1" lang="en-US" sz="2400">
                <a:solidFill>
                  <a:srgbClr val="000000"/>
                </a:solidFill>
              </a:rPr>
              <a:t>CONTAINER MASS</a:t>
            </a:r>
            <a:endParaRPr b="1" sz="2400">
              <a:solidFill>
                <a:srgbClr val="000000"/>
              </a:solidFill>
            </a:endParaRPr>
          </a:p>
        </p:txBody>
      </p:sp>
      <p:graphicFrame>
        <p:nvGraphicFramePr>
          <p:cNvPr id="1420" name="Google Shape;1420;p114"/>
          <p:cNvGraphicFramePr/>
          <p:nvPr/>
        </p:nvGraphicFramePr>
        <p:xfrm>
          <a:off x="231675" y="1636950"/>
          <a:ext cx="3000000" cy="3000000"/>
        </p:xfrm>
        <a:graphic>
          <a:graphicData uri="http://schemas.openxmlformats.org/drawingml/2006/table">
            <a:tbl>
              <a:tblPr>
                <a:noFill/>
                <a:tableStyleId>{DEA16444-F34E-4804-BBA8-A53AC711FF5E}</a:tableStyleId>
              </a:tblPr>
              <a:tblGrid>
                <a:gridCol w="2893550"/>
                <a:gridCol w="2893550"/>
                <a:gridCol w="2893550"/>
              </a:tblGrid>
              <a:tr h="396200">
                <a:tc>
                  <a:txBody>
                    <a:bodyPr/>
                    <a:lstStyle/>
                    <a:p>
                      <a:pPr indent="0" lvl="0" marL="0" rtl="0" algn="ctr">
                        <a:spcBef>
                          <a:spcPts val="0"/>
                        </a:spcBef>
                        <a:spcAft>
                          <a:spcPts val="0"/>
                        </a:spcAft>
                        <a:buNone/>
                      </a:pPr>
                      <a:r>
                        <a:rPr lang="en-US"/>
                        <a:t>PART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mass gr</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Data type</a:t>
                      </a:r>
                      <a:endParaRPr/>
                    </a:p>
                  </a:txBody>
                  <a:tcPr marT="91425" marB="91425" marR="91425" marL="91425">
                    <a:solidFill>
                      <a:srgbClr val="FFFF00"/>
                    </a:solidFill>
                  </a:tcPr>
                </a:tc>
              </a:tr>
              <a:tr h="396200">
                <a:tc>
                  <a:txBody>
                    <a:bodyPr/>
                    <a:lstStyle/>
                    <a:p>
                      <a:pPr indent="0" lvl="0" marL="0" rtl="0" algn="ctr">
                        <a:spcBef>
                          <a:spcPts val="0"/>
                        </a:spcBef>
                        <a:spcAft>
                          <a:spcPts val="0"/>
                        </a:spcAft>
                        <a:buNone/>
                      </a:pPr>
                      <a:r>
                        <a:rPr lang="en-US"/>
                        <a:t>3D printed parts </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US">
                          <a:solidFill>
                            <a:schemeClr val="dk1"/>
                          </a:solidFill>
                        </a:rPr>
                        <a:t>Container first parachute</a:t>
                      </a:r>
                      <a:endParaRPr/>
                    </a:p>
                  </a:txBody>
                  <a:tcPr marT="91425" marB="91425" marR="91425" marL="91425"/>
                </a:tc>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None/>
                      </a:pPr>
                      <a:r>
                        <a:rPr lang="en-US"/>
                        <a:t>misc, (cotton wires, screw)</a:t>
                      </a:r>
                      <a:endParaRPr/>
                    </a:p>
                  </a:txBody>
                  <a:tcPr marT="91425" marB="91425" marR="91425" marL="91425"/>
                </a:tc>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lang="en-US"/>
                        <a:t>E</a:t>
                      </a:r>
                      <a:endParaRPr/>
                    </a:p>
                  </a:txBody>
                  <a:tcPr marT="91425" marB="91425" marR="91425" marL="91425"/>
                </a:tc>
              </a:tr>
              <a:tr h="396200">
                <a:tc>
                  <a:txBody>
                    <a:bodyPr/>
                    <a:lstStyle/>
                    <a:p>
                      <a:pPr indent="0" lvl="0" marL="0" rtl="0" algn="ctr">
                        <a:spcBef>
                          <a:spcPts val="0"/>
                        </a:spcBef>
                        <a:spcAft>
                          <a:spcPts val="0"/>
                        </a:spcAft>
                        <a:buNone/>
                      </a:pPr>
                      <a:r>
                        <a:rPr lang="en-US"/>
                        <a:t>Real time clock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8</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d</a:t>
                      </a: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Camera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TOTAL CONTAINER MASS</a:t>
                      </a:r>
                      <a:endParaRPr/>
                    </a:p>
                  </a:txBody>
                  <a:tcPr marT="91425" marB="91425" marR="91425" marL="91425">
                    <a:lnT cap="flat" cmpd="sng" w="9525">
                      <a:solidFill>
                        <a:srgbClr val="9E9E9E"/>
                      </a:solidFill>
                      <a:prstDash val="solid"/>
                      <a:round/>
                      <a:headEnd len="sm" w="sm" type="none"/>
                      <a:tailEnd len="sm" w="sm" type="none"/>
                    </a:lnT>
                    <a:solidFill>
                      <a:srgbClr val="FFFF00"/>
                    </a:solidFill>
                  </a:tcPr>
                </a:tc>
                <a:tc gridSpan="2">
                  <a:txBody>
                    <a:bodyPr/>
                    <a:lstStyle/>
                    <a:p>
                      <a:pPr indent="0" lvl="0" marL="0" rtl="0" algn="ctr">
                        <a:spcBef>
                          <a:spcPts val="0"/>
                        </a:spcBef>
                        <a:spcAft>
                          <a:spcPts val="0"/>
                        </a:spcAft>
                        <a:buNone/>
                      </a:pPr>
                      <a:r>
                        <a:rPr lang="en-US"/>
                        <a:t>363 gr</a:t>
                      </a:r>
                      <a:endParaRPr/>
                    </a:p>
                  </a:txBody>
                  <a:tcPr marT="91425" marB="91425" marR="91425" marL="91425">
                    <a:lnT cap="flat" cmpd="sng" w="9525">
                      <a:solidFill>
                        <a:srgbClr val="9E9E9E"/>
                      </a:solidFill>
                      <a:prstDash val="solid"/>
                      <a:round/>
                      <a:headEnd len="sm" w="sm" type="none"/>
                      <a:tailEnd len="sm" w="sm" type="none"/>
                    </a:lnT>
                    <a:solidFill>
                      <a:srgbClr val="FFFF00"/>
                    </a:solidFill>
                  </a:tcPr>
                </a:tc>
                <a:tc hMerge="1"/>
              </a:tr>
            </a:tbl>
          </a:graphicData>
        </a:graphic>
      </p:graphicFrame>
      <p:pic>
        <p:nvPicPr>
          <p:cNvPr id="1421" name="Google Shape;1421;p114"/>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1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27" name="Google Shape;1427;p11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28" name="Google Shape;1428;p11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429" name="Google Shape;1429;p11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430" name="Google Shape;1430;p115"/>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31" name="Google Shape;1431;p115"/>
          <p:cNvSpPr txBox="1"/>
          <p:nvPr/>
        </p:nvSpPr>
        <p:spPr>
          <a:xfrm>
            <a:off x="231675" y="1074863"/>
            <a:ext cx="568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CANSAT MASS</a:t>
            </a:r>
            <a:endParaRPr b="1" sz="2400"/>
          </a:p>
        </p:txBody>
      </p:sp>
      <p:graphicFrame>
        <p:nvGraphicFramePr>
          <p:cNvPr id="1432" name="Google Shape;1432;p115"/>
          <p:cNvGraphicFramePr/>
          <p:nvPr/>
        </p:nvGraphicFramePr>
        <p:xfrm>
          <a:off x="231675" y="1628975"/>
          <a:ext cx="3000000" cy="3000000"/>
        </p:xfrm>
        <a:graphic>
          <a:graphicData uri="http://schemas.openxmlformats.org/drawingml/2006/table">
            <a:tbl>
              <a:tblPr>
                <a:noFill/>
                <a:tableStyleId>{DEA16444-F34E-4804-BBA8-A53AC711FF5E}</a:tableStyleId>
              </a:tblPr>
              <a:tblGrid>
                <a:gridCol w="4340325"/>
                <a:gridCol w="4340325"/>
              </a:tblGrid>
              <a:tr h="381000">
                <a:tc>
                  <a:txBody>
                    <a:bodyPr/>
                    <a:lstStyle/>
                    <a:p>
                      <a:pPr indent="0" lvl="0" marL="0" rtl="0" algn="ctr">
                        <a:spcBef>
                          <a:spcPts val="0"/>
                        </a:spcBef>
                        <a:spcAft>
                          <a:spcPts val="0"/>
                        </a:spcAft>
                        <a:buNone/>
                      </a:pPr>
                      <a:r>
                        <a:rPr lang="en-US"/>
                        <a:t>PART</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Mass gr</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PAYLOAD </a:t>
                      </a:r>
                      <a:endParaRPr/>
                    </a:p>
                  </a:txBody>
                  <a:tcPr marT="91425" marB="91425" marR="91425" marL="91425"/>
                </a:tc>
                <a:tc>
                  <a:txBody>
                    <a:bodyPr/>
                    <a:lstStyle/>
                    <a:p>
                      <a:pPr indent="0" lvl="0" marL="0" rtl="0" algn="ctr">
                        <a:spcBef>
                          <a:spcPts val="0"/>
                        </a:spcBef>
                        <a:spcAft>
                          <a:spcPts val="0"/>
                        </a:spcAft>
                        <a:buNone/>
                      </a:pPr>
                      <a:r>
                        <a:rPr lang="en-US"/>
                        <a:t>232</a:t>
                      </a:r>
                      <a:endParaRPr/>
                    </a:p>
                  </a:txBody>
                  <a:tcPr marT="91425" marB="91425" marR="91425" marL="91425"/>
                </a:tc>
              </a:tr>
              <a:tr h="381000">
                <a:tc>
                  <a:txBody>
                    <a:bodyPr/>
                    <a:lstStyle/>
                    <a:p>
                      <a:pPr indent="0" lvl="0" marL="0" rtl="0" algn="ctr">
                        <a:spcBef>
                          <a:spcPts val="0"/>
                        </a:spcBef>
                        <a:spcAft>
                          <a:spcPts val="0"/>
                        </a:spcAft>
                        <a:buNone/>
                      </a:pPr>
                      <a:r>
                        <a:rPr lang="en-US"/>
                        <a:t>CONTAINER</a:t>
                      </a:r>
                      <a:endParaRPr/>
                    </a:p>
                  </a:txBody>
                  <a:tcPr marT="91425" marB="91425" marR="91425" marL="91425"/>
                </a:tc>
                <a:tc>
                  <a:txBody>
                    <a:bodyPr/>
                    <a:lstStyle/>
                    <a:p>
                      <a:pPr indent="0" lvl="0" marL="0" rtl="0" algn="ctr">
                        <a:spcBef>
                          <a:spcPts val="0"/>
                        </a:spcBef>
                        <a:spcAft>
                          <a:spcPts val="0"/>
                        </a:spcAft>
                        <a:buNone/>
                      </a:pPr>
                      <a:r>
                        <a:rPr lang="en-US"/>
                        <a:t>363</a:t>
                      </a:r>
                      <a:endParaRPr/>
                    </a:p>
                  </a:txBody>
                  <a:tcPr marT="91425" marB="91425" marR="91425" marL="91425"/>
                </a:tc>
              </a:tr>
              <a:tr h="381000">
                <a:tc>
                  <a:txBody>
                    <a:bodyPr/>
                    <a:lstStyle/>
                    <a:p>
                      <a:pPr indent="0" lvl="0" marL="0" rtl="0" algn="ctr">
                        <a:spcBef>
                          <a:spcPts val="0"/>
                        </a:spcBef>
                        <a:spcAft>
                          <a:spcPts val="0"/>
                        </a:spcAft>
                        <a:buNone/>
                      </a:pPr>
                      <a:r>
                        <a:rPr lang="en-US"/>
                        <a:t>TOTAL</a:t>
                      </a:r>
                      <a:endParaRPr/>
                    </a:p>
                  </a:txBody>
                  <a:tcPr marT="91425" marB="91425" marR="91425" marL="91425">
                    <a:solidFill>
                      <a:srgbClr val="FF0000"/>
                    </a:solidFill>
                  </a:tcPr>
                </a:tc>
                <a:tc>
                  <a:txBody>
                    <a:bodyPr/>
                    <a:lstStyle/>
                    <a:p>
                      <a:pPr indent="0" lvl="0" marL="0" rtl="0" algn="ctr">
                        <a:spcBef>
                          <a:spcPts val="0"/>
                        </a:spcBef>
                        <a:spcAft>
                          <a:spcPts val="0"/>
                        </a:spcAft>
                        <a:buNone/>
                      </a:pPr>
                      <a:r>
                        <a:rPr lang="en-US"/>
                        <a:t>595</a:t>
                      </a:r>
                      <a:endParaRPr/>
                    </a:p>
                  </a:txBody>
                  <a:tcPr marT="91425" marB="91425" marR="91425" marL="91425">
                    <a:solidFill>
                      <a:srgbClr val="FF0000"/>
                    </a:solidFill>
                  </a:tcPr>
                </a:tc>
              </a:tr>
            </a:tbl>
          </a:graphicData>
        </a:graphic>
      </p:graphicFrame>
      <p:sp>
        <p:nvSpPr>
          <p:cNvPr id="1433" name="Google Shape;1433;p115"/>
          <p:cNvSpPr txBox="1"/>
          <p:nvPr/>
        </p:nvSpPr>
        <p:spPr>
          <a:xfrm>
            <a:off x="316500" y="4243925"/>
            <a:ext cx="851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Total mass of the cansat is estimated in 595 gr, to reach the 600 gr mark we can add little plumbs in the container, and if its too heavy we can make holes in the lateral walls of the container and cover them with MONOKOTE to reduce weight</a:t>
            </a:r>
            <a:endParaRPr/>
          </a:p>
        </p:txBody>
      </p:sp>
      <p:pic>
        <p:nvPicPr>
          <p:cNvPr id="1434" name="Google Shape;1434;p115"/>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305" name="Google Shape;305;p35"/>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306" name="Google Shape;306;p3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a:t>
            </a:r>
            <a:r>
              <a:rPr lang="en-US"/>
              <a:t>2022</a:t>
            </a:r>
            <a:r>
              <a:rPr b="0" i="0" lang="en-US" sz="1000" u="none" cap="none" strike="noStrike">
                <a:solidFill>
                  <a:schemeClr val="dk1"/>
                </a:solidFill>
                <a:latin typeface="Arial"/>
                <a:ea typeface="Arial"/>
                <a:cs typeface="Arial"/>
                <a:sym typeface="Arial"/>
              </a:rPr>
              <a:t> PDR:  </a:t>
            </a:r>
            <a:r>
              <a:rPr lang="en-US"/>
              <a:t>Team 1064 UCASAL</a:t>
            </a:r>
            <a:endParaRPr/>
          </a:p>
          <a:p>
            <a:pPr indent="0" lvl="0" marL="0" marR="0" rtl="0" algn="ctr">
              <a:lnSpc>
                <a:spcPct val="100000"/>
              </a:lnSpc>
              <a:spcBef>
                <a:spcPts val="0"/>
              </a:spcBef>
              <a:spcAft>
                <a:spcPts val="0"/>
              </a:spcAft>
              <a:buClr>
                <a:schemeClr val="dk1"/>
              </a:buClr>
              <a:buSzPts val="1400"/>
              <a:buFont typeface="Arial"/>
              <a:buNone/>
            </a:pPr>
            <a:r>
              <a:t/>
            </a:r>
            <a:endParaRPr/>
          </a:p>
        </p:txBody>
      </p:sp>
      <p:sp>
        <p:nvSpPr>
          <p:cNvPr id="307" name="Google Shape;307;p3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08" name="Google Shape;308;p35"/>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309" name="Google Shape;309;p35"/>
          <p:cNvGraphicFramePr/>
          <p:nvPr/>
        </p:nvGraphicFramePr>
        <p:xfrm>
          <a:off x="228600" y="1197175"/>
          <a:ext cx="3000000" cy="3000000"/>
        </p:xfrm>
        <a:graphic>
          <a:graphicData uri="http://schemas.openxmlformats.org/drawingml/2006/table">
            <a:tbl>
              <a:tblPr>
                <a:noFill/>
                <a:tableStyleId>{DEA16444-F34E-4804-BBA8-A53AC711FF5E}</a:tableStyleId>
              </a:tblPr>
              <a:tblGrid>
                <a:gridCol w="641775"/>
                <a:gridCol w="8045025"/>
              </a:tblGrid>
              <a:tr h="381000">
                <a:tc>
                  <a:txBody>
                    <a:bodyPr/>
                    <a:lstStyle/>
                    <a:p>
                      <a:pPr indent="0" lvl="0" marL="0" rtl="0" algn="ctr">
                        <a:spcBef>
                          <a:spcPts val="0"/>
                        </a:spcBef>
                        <a:spcAft>
                          <a:spcPts val="0"/>
                        </a:spcAft>
                        <a:buNone/>
                      </a:pPr>
                      <a:r>
                        <a:rPr lang="en-US"/>
                        <a:t>REQ</a:t>
                      </a:r>
                      <a:endParaRPr/>
                    </a:p>
                  </a:txBody>
                  <a:tcPr marT="91425" marB="91425" marR="91425" marL="91425">
                    <a:solidFill>
                      <a:srgbClr val="FFFF00"/>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rgbClr val="FFFF00"/>
                    </a:solidFill>
                  </a:tcPr>
                </a:tc>
              </a:tr>
              <a:tr h="381000">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Total mass of the CanSat (science payloads and container) shall be 600 grams +/- 10 grams.</a:t>
                      </a:r>
                      <a:endParaRPr/>
                    </a:p>
                  </a:txBody>
                  <a:tcPr marT="91425" marB="91425" marR="91425" marL="91425"/>
                </a:tc>
              </a:tr>
              <a:tr h="381000">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CanSat shall fit in a cylindrical envelope of 125 mm diameter x 400 mm length. Tolerances are to be included to facilitate container deployment from the rocket fairing.</a:t>
                      </a:r>
                      <a:endParaRPr/>
                    </a:p>
                  </a:txBody>
                  <a:tcPr marT="91425" marB="91425" marR="91425" marL="91425"/>
                </a:tc>
              </a:tr>
              <a:tr h="381000">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The container shall not have any sharp edges to cause it to get stuck in the rocket payload section which is made of cardboard.</a:t>
                      </a:r>
                      <a:endParaRPr/>
                    </a:p>
                  </a:txBody>
                  <a:tcPr marT="91425" marB="91425" marR="91425" marL="91425"/>
                </a:tc>
              </a:tr>
              <a:tr h="381000">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The container shall be a fluorescent color; pink, red or orange.</a:t>
                      </a:r>
                      <a:endParaRPr/>
                    </a:p>
                  </a:txBody>
                  <a:tcPr marT="91425" marB="91425" marR="91425" marL="91425"/>
                </a:tc>
              </a:tr>
              <a:tr h="381000">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The container shall be solid and fully enclose the science payloads. Small holes to allow access to turn on the science payloads are allowed. The end of the container where the payload deploys may be open.</a:t>
                      </a:r>
                      <a:endParaRPr/>
                    </a:p>
                  </a:txBody>
                  <a:tcPr marT="91425" marB="91425" marR="91425" marL="91425"/>
                </a:tc>
              </a:tr>
              <a:tr h="381000">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ctr">
                        <a:spcBef>
                          <a:spcPts val="0"/>
                        </a:spcBef>
                        <a:spcAft>
                          <a:spcPts val="0"/>
                        </a:spcAft>
                        <a:buNone/>
                      </a:pPr>
                      <a:r>
                        <a:rPr lang="en-US"/>
                        <a:t>The rocket airframe shall not be used to restrain any deployable parts of the CanSat.</a:t>
                      </a:r>
                      <a:endParaRPr/>
                    </a:p>
                  </a:txBody>
                  <a:tcPr marT="91425" marB="91425" marR="91425" marL="91425"/>
                </a:tc>
              </a:tr>
              <a:tr h="381000">
                <a:tc>
                  <a:txBody>
                    <a:bodyPr/>
                    <a:lstStyle/>
                    <a:p>
                      <a:pPr indent="0" lvl="0" marL="0" rtl="0" algn="ctr">
                        <a:spcBef>
                          <a:spcPts val="0"/>
                        </a:spcBef>
                        <a:spcAft>
                          <a:spcPts val="0"/>
                        </a:spcAft>
                        <a:buNone/>
                      </a:pPr>
                      <a:r>
                        <a:rPr lang="en-US"/>
                        <a:t>7</a:t>
                      </a:r>
                      <a:endParaRPr/>
                    </a:p>
                  </a:txBody>
                  <a:tcPr marT="91425" marB="91425" marR="91425" marL="91425"/>
                </a:tc>
                <a:tc>
                  <a:txBody>
                    <a:bodyPr/>
                    <a:lstStyle/>
                    <a:p>
                      <a:pPr indent="0" lvl="0" marL="0" rtl="0" algn="ctr">
                        <a:spcBef>
                          <a:spcPts val="0"/>
                        </a:spcBef>
                        <a:spcAft>
                          <a:spcPts val="0"/>
                        </a:spcAft>
                        <a:buNone/>
                      </a:pPr>
                      <a:r>
                        <a:rPr lang="en-US"/>
                        <a:t>The rocket airframe shall not be used as part of the CanSat operations.</a:t>
                      </a:r>
                      <a:endParaRPr/>
                    </a:p>
                  </a:txBody>
                  <a:tcPr marT="91425" marB="91425" marR="91425" marL="91425"/>
                </a:tc>
              </a:tr>
              <a:tr h="381000">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lang="en-US"/>
                        <a:t>The container’s first parachute shall not be enclosed in the container structure. It shall be external and attached to the container so that it opens immediately when deployed from the rocket.</a:t>
                      </a:r>
                      <a:endParaRPr/>
                    </a:p>
                  </a:txBody>
                  <a:tcPr marT="91425" marB="91425" marR="91425" marL="91425"/>
                </a:tc>
              </a:tr>
              <a:tr h="381000">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The Parachutes shall be fluorescent Pink or Orange</a:t>
                      </a:r>
                      <a:endParaRPr/>
                    </a:p>
                  </a:txBody>
                  <a:tcPr marT="91425" marB="91425" marR="91425" marL="91425"/>
                </a:tc>
              </a:tr>
            </a:tbl>
          </a:graphicData>
        </a:graphic>
      </p:graphicFrame>
      <p:pic>
        <p:nvPicPr>
          <p:cNvPr id="310" name="Google Shape;310;p35"/>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16"/>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40" name="Google Shape;1440;p116"/>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Communication and Data Handling (CDH) Subsystem Design</a:t>
            </a:r>
            <a:endParaRPr/>
          </a:p>
        </p:txBody>
      </p:sp>
      <p:sp>
        <p:nvSpPr>
          <p:cNvPr id="1441" name="Google Shape;1441;p116"/>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a:p>
            <a:pPr indent="0" lvl="0" marL="0" marR="0" rtl="0" algn="ctr">
              <a:lnSpc>
                <a:spcPct val="100000"/>
              </a:lnSpc>
              <a:spcBef>
                <a:spcPts val="0"/>
              </a:spcBef>
              <a:spcAft>
                <a:spcPts val="0"/>
              </a:spcAft>
              <a:buClr>
                <a:schemeClr val="dk1"/>
              </a:buClr>
              <a:buSzPts val="2400"/>
              <a:buFont typeface="Arial"/>
              <a:buNone/>
            </a:pPr>
            <a:r>
              <a:rPr lang="en-US"/>
              <a:t>Enzo Juarez</a:t>
            </a:r>
            <a:endParaRPr/>
          </a:p>
          <a:p>
            <a:pPr indent="0" lvl="0" marL="0" marR="0" rtl="0" algn="ctr">
              <a:lnSpc>
                <a:spcPct val="100000"/>
              </a:lnSpc>
              <a:spcBef>
                <a:spcPts val="0"/>
              </a:spcBef>
              <a:spcAft>
                <a:spcPts val="0"/>
              </a:spcAft>
              <a:buClr>
                <a:schemeClr val="dk1"/>
              </a:buClr>
              <a:buSzPts val="2400"/>
              <a:buFont typeface="Arial"/>
              <a:buNone/>
            </a:pPr>
            <a:r>
              <a:rPr lang="en-US"/>
              <a:t>Juan Esteban Yurquina</a:t>
            </a:r>
            <a:endParaRPr/>
          </a:p>
        </p:txBody>
      </p:sp>
      <p:sp>
        <p:nvSpPr>
          <p:cNvPr id="1442" name="Google Shape;1442;p116"/>
          <p:cNvSpPr txBox="1"/>
          <p:nvPr>
            <p:ph idx="11" type="ftr"/>
          </p:nvPr>
        </p:nvSpPr>
        <p:spPr>
          <a:xfrm>
            <a:off x="2581075" y="6478575"/>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pic>
        <p:nvPicPr>
          <p:cNvPr id="1443" name="Google Shape;1443;p116"/>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1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49" name="Google Shape;1449;p11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50" name="Google Shape;1450;p117"/>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Command Data Handler (</a:t>
            </a:r>
            <a:r>
              <a:rPr b="1" i="0" lang="en-US" sz="2400" u="none" cap="none" strike="noStrike">
                <a:solidFill>
                  <a:schemeClr val="accent2"/>
                </a:solidFill>
                <a:latin typeface="Arial"/>
                <a:ea typeface="Arial"/>
                <a:cs typeface="Arial"/>
                <a:sym typeface="Arial"/>
              </a:rPr>
              <a:t>CDH) Overview</a:t>
            </a:r>
            <a:endParaRPr/>
          </a:p>
        </p:txBody>
      </p:sp>
      <p:sp>
        <p:nvSpPr>
          <p:cNvPr id="1451" name="Google Shape;1451;p117"/>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452" name="Google Shape;1452;p11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453" name="Google Shape;1453;p117"/>
          <p:cNvPicPr preferRelativeResize="0"/>
          <p:nvPr/>
        </p:nvPicPr>
        <p:blipFill>
          <a:blip r:embed="rId4">
            <a:alphaModFix/>
          </a:blip>
          <a:stretch>
            <a:fillRect/>
          </a:stretch>
        </p:blipFill>
        <p:spPr>
          <a:xfrm>
            <a:off x="1320050" y="1293188"/>
            <a:ext cx="1985700" cy="1861575"/>
          </a:xfrm>
          <a:prstGeom prst="rect">
            <a:avLst/>
          </a:prstGeom>
          <a:noFill/>
          <a:ln>
            <a:noFill/>
          </a:ln>
        </p:spPr>
      </p:pic>
      <p:pic>
        <p:nvPicPr>
          <p:cNvPr id="1454" name="Google Shape;1454;p117"/>
          <p:cNvPicPr preferRelativeResize="0"/>
          <p:nvPr/>
        </p:nvPicPr>
        <p:blipFill>
          <a:blip r:embed="rId5">
            <a:alphaModFix/>
          </a:blip>
          <a:stretch>
            <a:fillRect/>
          </a:stretch>
        </p:blipFill>
        <p:spPr>
          <a:xfrm>
            <a:off x="6304939" y="1356413"/>
            <a:ext cx="1696061" cy="1735150"/>
          </a:xfrm>
          <a:prstGeom prst="rect">
            <a:avLst/>
          </a:prstGeom>
          <a:noFill/>
          <a:ln>
            <a:noFill/>
          </a:ln>
        </p:spPr>
      </p:pic>
      <p:sp>
        <p:nvSpPr>
          <p:cNvPr id="1455" name="Google Shape;1455;p117"/>
          <p:cNvSpPr/>
          <p:nvPr/>
        </p:nvSpPr>
        <p:spPr>
          <a:xfrm>
            <a:off x="1019748" y="3126050"/>
            <a:ext cx="22860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Arduino Mega 2560 Mini</a:t>
            </a:r>
            <a:endParaRPr b="1"/>
          </a:p>
        </p:txBody>
      </p:sp>
      <p:sp>
        <p:nvSpPr>
          <p:cNvPr id="1456" name="Google Shape;1456;p117"/>
          <p:cNvSpPr/>
          <p:nvPr/>
        </p:nvSpPr>
        <p:spPr>
          <a:xfrm>
            <a:off x="6304946" y="3126057"/>
            <a:ext cx="1472400" cy="4992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XBee PRO S2C</a:t>
            </a:r>
            <a:endParaRPr b="1" sz="1600"/>
          </a:p>
        </p:txBody>
      </p:sp>
      <p:cxnSp>
        <p:nvCxnSpPr>
          <p:cNvPr id="1457" name="Google Shape;1457;p117"/>
          <p:cNvCxnSpPr>
            <a:stCxn id="1455" idx="3"/>
            <a:endCxn id="1456" idx="1"/>
          </p:cNvCxnSpPr>
          <p:nvPr/>
        </p:nvCxnSpPr>
        <p:spPr>
          <a:xfrm>
            <a:off x="3305748" y="3375650"/>
            <a:ext cx="2999100" cy="600"/>
          </a:xfrm>
          <a:prstGeom prst="bentConnector3">
            <a:avLst>
              <a:gd fmla="val 50002" name="adj1"/>
            </a:avLst>
          </a:prstGeom>
          <a:noFill/>
          <a:ln cap="flat" cmpd="sng" w="38100">
            <a:solidFill>
              <a:srgbClr val="00B050"/>
            </a:solidFill>
            <a:prstDash val="solid"/>
            <a:round/>
            <a:headEnd len="med" w="med" type="none"/>
            <a:tailEnd len="med" w="med" type="triangle"/>
          </a:ln>
        </p:spPr>
      </p:cxnSp>
      <p:graphicFrame>
        <p:nvGraphicFramePr>
          <p:cNvPr id="1458" name="Google Shape;1458;p117"/>
          <p:cNvGraphicFramePr/>
          <p:nvPr/>
        </p:nvGraphicFramePr>
        <p:xfrm>
          <a:off x="539388" y="3948400"/>
          <a:ext cx="3000000" cy="3000000"/>
        </p:xfrm>
        <a:graphic>
          <a:graphicData uri="http://schemas.openxmlformats.org/drawingml/2006/table">
            <a:tbl>
              <a:tblPr>
                <a:noFill/>
                <a:tableStyleId>{DEA16444-F34E-4804-BBA8-A53AC711FF5E}</a:tableStyleId>
              </a:tblPr>
              <a:tblGrid>
                <a:gridCol w="3899125"/>
              </a:tblGrid>
              <a:tr h="995475">
                <a:tc>
                  <a:txBody>
                    <a:bodyPr/>
                    <a:lstStyle/>
                    <a:p>
                      <a:pPr indent="0" lvl="0" marL="0" rtl="0" algn="l">
                        <a:spcBef>
                          <a:spcPts val="0"/>
                        </a:spcBef>
                        <a:spcAft>
                          <a:spcPts val="0"/>
                        </a:spcAft>
                        <a:buNone/>
                      </a:pPr>
                      <a:r>
                        <a:rPr b="1" lang="en-US">
                          <a:solidFill>
                            <a:schemeClr val="dk1"/>
                          </a:solidFill>
                        </a:rPr>
                        <a:t>Arduino 2560 mega mini: An Arduino mega, is used to get data from sensors, transmit it to the XBee PRO S2C and control the container.</a:t>
                      </a:r>
                      <a:endParaRPr/>
                    </a:p>
                  </a:txBody>
                  <a:tcPr marT="91425" marB="91425" marR="91425" marL="91425">
                    <a:solidFill>
                      <a:srgbClr val="FFF2CC"/>
                    </a:solidFill>
                  </a:tcPr>
                </a:tc>
              </a:tr>
            </a:tbl>
          </a:graphicData>
        </a:graphic>
      </p:graphicFrame>
      <p:graphicFrame>
        <p:nvGraphicFramePr>
          <p:cNvPr id="1459" name="Google Shape;1459;p117"/>
          <p:cNvGraphicFramePr/>
          <p:nvPr/>
        </p:nvGraphicFramePr>
        <p:xfrm>
          <a:off x="5031175" y="3916238"/>
          <a:ext cx="3000000" cy="3000000"/>
        </p:xfrm>
        <a:graphic>
          <a:graphicData uri="http://schemas.openxmlformats.org/drawingml/2006/table">
            <a:tbl>
              <a:tblPr>
                <a:noFill/>
                <a:tableStyleId>{DEA16444-F34E-4804-BBA8-A53AC711FF5E}</a:tableStyleId>
              </a:tblPr>
              <a:tblGrid>
                <a:gridCol w="3657600"/>
              </a:tblGrid>
              <a:tr h="1068450">
                <a:tc>
                  <a:txBody>
                    <a:bodyPr/>
                    <a:lstStyle/>
                    <a:p>
                      <a:pPr indent="0" lvl="0" marL="0" rtl="0" algn="l">
                        <a:spcBef>
                          <a:spcPts val="0"/>
                        </a:spcBef>
                        <a:spcAft>
                          <a:spcPts val="0"/>
                        </a:spcAft>
                        <a:buClr>
                          <a:schemeClr val="dk1"/>
                        </a:buClr>
                        <a:buSzPts val="1100"/>
                        <a:buFont typeface="Arial"/>
                        <a:buNone/>
                      </a:pPr>
                      <a:r>
                        <a:rPr b="1" lang="en-US"/>
                        <a:t>A XBee PRo S2C module is a</a:t>
                      </a:r>
                      <a:endParaRPr b="1"/>
                    </a:p>
                    <a:p>
                      <a:pPr indent="0" lvl="0" marL="0" rtl="0" algn="l">
                        <a:spcBef>
                          <a:spcPts val="0"/>
                        </a:spcBef>
                        <a:spcAft>
                          <a:spcPts val="0"/>
                        </a:spcAft>
                        <a:buClr>
                          <a:schemeClr val="dk1"/>
                        </a:buClr>
                        <a:buSzPts val="1100"/>
                        <a:buFont typeface="Arial"/>
                        <a:buNone/>
                      </a:pPr>
                      <a:r>
                        <a:rPr b="1" lang="en-US"/>
                        <a:t>transceiver. It is used to transmit and receive data between the payload and the ground station.</a:t>
                      </a:r>
                      <a:endParaRPr b="1"/>
                    </a:p>
                    <a:p>
                      <a:pPr indent="0" lvl="0" marL="0" rtl="0" algn="l">
                        <a:spcBef>
                          <a:spcPts val="0"/>
                        </a:spcBef>
                        <a:spcAft>
                          <a:spcPts val="0"/>
                        </a:spcAft>
                        <a:buNone/>
                      </a:pPr>
                      <a:r>
                        <a:t/>
                      </a:r>
                      <a:endParaRPr/>
                    </a:p>
                  </a:txBody>
                  <a:tcPr marT="91425" marB="91425" marR="91425" marL="91425">
                    <a:solidFill>
                      <a:srgbClr val="FFF2CC"/>
                    </a:solidFill>
                  </a:tcPr>
                </a:tc>
              </a:tr>
            </a:tbl>
          </a:graphicData>
        </a:graphic>
      </p:graphicFrame>
      <p:pic>
        <p:nvPicPr>
          <p:cNvPr id="1460" name="Google Shape;1460;p117"/>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1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 </a:t>
            </a:r>
            <a:r>
              <a:rPr lang="en-US"/>
              <a:t>Team 1064 UCASAL</a:t>
            </a:r>
            <a:endParaRPr/>
          </a:p>
        </p:txBody>
      </p:sp>
      <p:sp>
        <p:nvSpPr>
          <p:cNvPr id="1466" name="Google Shape;1466;p118"/>
          <p:cNvSpPr txBox="1"/>
          <p:nvPr>
            <p:ph idx="12" type="sldNum"/>
          </p:nvPr>
        </p:nvSpPr>
        <p:spPr>
          <a:xfrm>
            <a:off x="7991600" y="647697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67" name="Google Shape;1467;p11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Processor &amp; Memory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Trade &amp; Selection</a:t>
            </a:r>
            <a:endParaRPr/>
          </a:p>
        </p:txBody>
      </p:sp>
      <p:sp>
        <p:nvSpPr>
          <p:cNvPr id="1468" name="Google Shape;1468;p11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80"/>
              </a:spcBef>
              <a:spcAft>
                <a:spcPts val="0"/>
              </a:spcAft>
              <a:buClr>
                <a:schemeClr val="dk1"/>
              </a:buClr>
              <a:buSzPts val="2400"/>
              <a:buFont typeface="Arial"/>
              <a:buNone/>
            </a:pPr>
            <a:r>
              <a:rPr lang="en-US"/>
              <a:t> </a:t>
            </a:r>
            <a:endParaRPr b="1" i="0" sz="2400" u="none" cap="none" strike="noStrike">
              <a:solidFill>
                <a:schemeClr val="dk1"/>
              </a:solidFill>
              <a:latin typeface="Arial"/>
              <a:ea typeface="Arial"/>
              <a:cs typeface="Arial"/>
              <a:sym typeface="Arial"/>
            </a:endParaRPr>
          </a:p>
        </p:txBody>
      </p:sp>
      <p:sp>
        <p:nvSpPr>
          <p:cNvPr id="1469" name="Google Shape;1469;p11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470" name="Google Shape;1470;p11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1" name="Google Shape;1471;p11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1" marL="45720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graphicFrame>
        <p:nvGraphicFramePr>
          <p:cNvPr id="1472" name="Google Shape;1472;p118"/>
          <p:cNvGraphicFramePr/>
          <p:nvPr/>
        </p:nvGraphicFramePr>
        <p:xfrm>
          <a:off x="228588" y="1066788"/>
          <a:ext cx="3000000" cy="3000000"/>
        </p:xfrm>
        <a:graphic>
          <a:graphicData uri="http://schemas.openxmlformats.org/drawingml/2006/table">
            <a:tbl>
              <a:tblPr>
                <a:noFill/>
                <a:tableStyleId>{DEA16444-F34E-4804-BBA8-A53AC711FF5E}</a:tableStyleId>
              </a:tblPr>
              <a:tblGrid>
                <a:gridCol w="1075200"/>
                <a:gridCol w="698625"/>
                <a:gridCol w="1100300"/>
                <a:gridCol w="1050100"/>
                <a:gridCol w="1100325"/>
                <a:gridCol w="1629475"/>
                <a:gridCol w="994225"/>
                <a:gridCol w="953350"/>
              </a:tblGrid>
              <a:tr h="767325">
                <a:tc>
                  <a:txBody>
                    <a:bodyPr/>
                    <a:lstStyle/>
                    <a:p>
                      <a:pPr indent="0" lvl="0" marL="0" rtl="0" algn="ctr">
                        <a:spcBef>
                          <a:spcPts val="0"/>
                        </a:spcBef>
                        <a:spcAft>
                          <a:spcPts val="0"/>
                        </a:spcAft>
                        <a:buNone/>
                      </a:pPr>
                      <a:r>
                        <a:rPr b="1" lang="en-US" sz="1100"/>
                        <a:t>MODEL</a:t>
                      </a:r>
                      <a:endParaRPr b="1" sz="1100"/>
                    </a:p>
                  </a:txBody>
                  <a:tcPr marT="91425" marB="91425" marR="91425" marL="91425">
                    <a:solidFill>
                      <a:srgbClr val="FFFF00"/>
                    </a:solidFill>
                  </a:tcPr>
                </a:tc>
                <a:tc>
                  <a:txBody>
                    <a:bodyPr/>
                    <a:lstStyle/>
                    <a:p>
                      <a:pPr indent="0" lvl="0" marL="0" rtl="0" algn="ctr">
                        <a:spcBef>
                          <a:spcPts val="0"/>
                        </a:spcBef>
                        <a:spcAft>
                          <a:spcPts val="0"/>
                        </a:spcAft>
                        <a:buNone/>
                      </a:pPr>
                      <a:r>
                        <a:rPr b="1" lang="en-US" sz="1100"/>
                        <a:t>BOOT TIME</a:t>
                      </a:r>
                      <a:endParaRPr b="1" sz="1100"/>
                    </a:p>
                  </a:txBody>
                  <a:tcPr marT="91425" marB="91425" marR="91425" marL="91425">
                    <a:solidFill>
                      <a:srgbClr val="FFFF00"/>
                    </a:solidFill>
                  </a:tcPr>
                </a:tc>
                <a:tc>
                  <a:txBody>
                    <a:bodyPr/>
                    <a:lstStyle/>
                    <a:p>
                      <a:pPr indent="0" lvl="0" marL="0" rtl="0" algn="ctr">
                        <a:spcBef>
                          <a:spcPts val="0"/>
                        </a:spcBef>
                        <a:spcAft>
                          <a:spcPts val="0"/>
                        </a:spcAft>
                        <a:buClr>
                          <a:schemeClr val="dk1"/>
                        </a:buClr>
                        <a:buSzPts val="1100"/>
                        <a:buFont typeface="Arial"/>
                        <a:buNone/>
                      </a:pPr>
                      <a:r>
                        <a:rPr b="1" lang="en-US" sz="1100"/>
                        <a:t>PROCESSOR</a:t>
                      </a:r>
                      <a:endParaRPr b="1" sz="1100"/>
                    </a:p>
                    <a:p>
                      <a:pPr indent="0" lvl="0" marL="0" rtl="0" algn="ctr">
                        <a:spcBef>
                          <a:spcPts val="0"/>
                        </a:spcBef>
                        <a:spcAft>
                          <a:spcPts val="0"/>
                        </a:spcAft>
                        <a:buClr>
                          <a:schemeClr val="dk1"/>
                        </a:buClr>
                        <a:buSzPts val="1100"/>
                        <a:buFont typeface="Arial"/>
                        <a:buNone/>
                      </a:pPr>
                      <a:r>
                        <a:rPr b="1" lang="en-US" sz="1100"/>
                        <a:t>SPEED</a:t>
                      </a:r>
                      <a:endParaRPr b="1" sz="1100"/>
                    </a:p>
                    <a:p>
                      <a:pPr indent="0" lvl="0" marL="0" rtl="0" algn="ctr">
                        <a:spcBef>
                          <a:spcPts val="0"/>
                        </a:spcBef>
                        <a:spcAft>
                          <a:spcPts val="0"/>
                        </a:spcAft>
                        <a:buNone/>
                      </a:pPr>
                      <a:r>
                        <a:t/>
                      </a:r>
                      <a:endParaRPr b="1" sz="1100"/>
                    </a:p>
                  </a:txBody>
                  <a:tcPr marT="91425" marB="91425" marR="91425" marL="91425">
                    <a:solidFill>
                      <a:srgbClr val="FFFF00"/>
                    </a:solidFill>
                  </a:tcPr>
                </a:tc>
                <a:tc>
                  <a:txBody>
                    <a:bodyPr/>
                    <a:lstStyle/>
                    <a:p>
                      <a:pPr indent="0" lvl="0" marL="0" rtl="0" algn="ctr">
                        <a:spcBef>
                          <a:spcPts val="0"/>
                        </a:spcBef>
                        <a:spcAft>
                          <a:spcPts val="0"/>
                        </a:spcAft>
                        <a:buNone/>
                      </a:pPr>
                      <a:r>
                        <a:rPr b="1" lang="en-US" sz="1100"/>
                        <a:t>I/O PINS</a:t>
                      </a:r>
                      <a:endParaRPr b="1" sz="1100"/>
                    </a:p>
                  </a:txBody>
                  <a:tcPr marT="91425" marB="91425" marR="91425" marL="91425">
                    <a:solidFill>
                      <a:srgbClr val="FFFF00"/>
                    </a:solidFill>
                  </a:tcPr>
                </a:tc>
                <a:tc>
                  <a:txBody>
                    <a:bodyPr/>
                    <a:lstStyle/>
                    <a:p>
                      <a:pPr indent="0" lvl="0" marL="0" rtl="0" algn="ctr">
                        <a:spcBef>
                          <a:spcPts val="0"/>
                        </a:spcBef>
                        <a:spcAft>
                          <a:spcPts val="0"/>
                        </a:spcAft>
                        <a:buNone/>
                      </a:pPr>
                      <a:r>
                        <a:rPr b="1" lang="en-US" sz="1100"/>
                        <a:t>INTERFACES</a:t>
                      </a:r>
                      <a:endParaRPr b="1" sz="1100"/>
                    </a:p>
                  </a:txBody>
                  <a:tcPr marT="91425" marB="91425" marR="91425" marL="91425">
                    <a:solidFill>
                      <a:srgbClr val="FFFF00"/>
                    </a:solidFill>
                  </a:tcPr>
                </a:tc>
                <a:tc>
                  <a:txBody>
                    <a:bodyPr/>
                    <a:lstStyle/>
                    <a:p>
                      <a:pPr indent="0" lvl="0" marL="0" rtl="0" algn="ctr">
                        <a:spcBef>
                          <a:spcPts val="0"/>
                        </a:spcBef>
                        <a:spcAft>
                          <a:spcPts val="0"/>
                        </a:spcAft>
                        <a:buClr>
                          <a:schemeClr val="dk1"/>
                        </a:buClr>
                        <a:buSzPts val="1100"/>
                        <a:buFont typeface="Arial"/>
                        <a:buNone/>
                      </a:pPr>
                      <a:r>
                        <a:rPr b="1" lang="en-US" sz="1100"/>
                        <a:t>MEMORY</a:t>
                      </a:r>
                      <a:endParaRPr b="1" sz="1100"/>
                    </a:p>
                    <a:p>
                      <a:pPr indent="0" lvl="0" marL="0" rtl="0" algn="ctr">
                        <a:spcBef>
                          <a:spcPts val="0"/>
                        </a:spcBef>
                        <a:spcAft>
                          <a:spcPts val="0"/>
                        </a:spcAft>
                        <a:buClr>
                          <a:schemeClr val="dk1"/>
                        </a:buClr>
                        <a:buSzPts val="1100"/>
                        <a:buFont typeface="Arial"/>
                        <a:buNone/>
                      </a:pPr>
                      <a:r>
                        <a:rPr b="1" lang="en-US" sz="1100"/>
                        <a:t>STORAGE</a:t>
                      </a:r>
                      <a:endParaRPr b="1" sz="1100"/>
                    </a:p>
                    <a:p>
                      <a:pPr indent="0" lvl="0" marL="0" rtl="0" algn="ctr">
                        <a:spcBef>
                          <a:spcPts val="0"/>
                        </a:spcBef>
                        <a:spcAft>
                          <a:spcPts val="0"/>
                        </a:spcAft>
                        <a:buClr>
                          <a:schemeClr val="dk1"/>
                        </a:buClr>
                        <a:buSzPts val="1100"/>
                        <a:buFont typeface="Arial"/>
                        <a:buNone/>
                      </a:pPr>
                      <a:r>
                        <a:rPr b="1" lang="en-US" sz="1100"/>
                        <a:t>REQUIRED</a:t>
                      </a:r>
                      <a:endParaRPr b="1" sz="1100"/>
                    </a:p>
                    <a:p>
                      <a:pPr indent="0" lvl="0" marL="0" rtl="0" algn="ctr">
                        <a:spcBef>
                          <a:spcPts val="0"/>
                        </a:spcBef>
                        <a:spcAft>
                          <a:spcPts val="0"/>
                        </a:spcAft>
                        <a:buNone/>
                      </a:pPr>
                      <a:r>
                        <a:t/>
                      </a:r>
                      <a:endParaRPr b="1" sz="1100"/>
                    </a:p>
                  </a:txBody>
                  <a:tcPr marT="91425" marB="91425" marR="91425" marL="91425">
                    <a:solidFill>
                      <a:srgbClr val="FFFF00"/>
                    </a:solidFill>
                  </a:tcPr>
                </a:tc>
                <a:tc>
                  <a:txBody>
                    <a:bodyPr/>
                    <a:lstStyle/>
                    <a:p>
                      <a:pPr indent="0" lvl="0" marL="0" rtl="0" algn="ctr">
                        <a:spcBef>
                          <a:spcPts val="0"/>
                        </a:spcBef>
                        <a:spcAft>
                          <a:spcPts val="0"/>
                        </a:spcAft>
                        <a:buClr>
                          <a:schemeClr val="dk1"/>
                        </a:buClr>
                        <a:buSzPts val="1100"/>
                        <a:buFont typeface="Arial"/>
                        <a:buNone/>
                      </a:pPr>
                      <a:r>
                        <a:rPr b="1" lang="en-US" sz="1100"/>
                        <a:t>SUPPLY</a:t>
                      </a:r>
                      <a:endParaRPr b="1" sz="1100"/>
                    </a:p>
                    <a:p>
                      <a:pPr indent="0" lvl="0" marL="0" rtl="0" algn="ctr">
                        <a:spcBef>
                          <a:spcPts val="0"/>
                        </a:spcBef>
                        <a:spcAft>
                          <a:spcPts val="0"/>
                        </a:spcAft>
                        <a:buClr>
                          <a:schemeClr val="dk1"/>
                        </a:buClr>
                        <a:buSzPts val="1100"/>
                        <a:buFont typeface="Arial"/>
                        <a:buNone/>
                      </a:pPr>
                      <a:r>
                        <a:rPr b="1" lang="en-US" sz="1100"/>
                        <a:t>VOLTAGE</a:t>
                      </a:r>
                      <a:endParaRPr b="1" sz="1100"/>
                    </a:p>
                    <a:p>
                      <a:pPr indent="0" lvl="0" marL="0" rtl="0" algn="ctr">
                        <a:spcBef>
                          <a:spcPts val="0"/>
                        </a:spcBef>
                        <a:spcAft>
                          <a:spcPts val="0"/>
                        </a:spcAft>
                        <a:buNone/>
                      </a:pPr>
                      <a:r>
                        <a:t/>
                      </a:r>
                      <a:endParaRPr b="1" sz="1100"/>
                    </a:p>
                  </a:txBody>
                  <a:tcPr marT="91425" marB="91425" marR="91425" marL="91425">
                    <a:solidFill>
                      <a:srgbClr val="FFFF00"/>
                    </a:solidFill>
                  </a:tcPr>
                </a:tc>
                <a:tc>
                  <a:txBody>
                    <a:bodyPr/>
                    <a:lstStyle/>
                    <a:p>
                      <a:pPr indent="0" lvl="0" marL="0" rtl="0" algn="ctr">
                        <a:spcBef>
                          <a:spcPts val="0"/>
                        </a:spcBef>
                        <a:spcAft>
                          <a:spcPts val="0"/>
                        </a:spcAft>
                        <a:buNone/>
                      </a:pPr>
                      <a:r>
                        <a:rPr b="1" lang="en-US" sz="1100"/>
                        <a:t>COST</a:t>
                      </a:r>
                      <a:endParaRPr b="1" sz="1100"/>
                    </a:p>
                  </a:txBody>
                  <a:tcPr marT="91425" marB="91425" marR="91425" marL="91425">
                    <a:solidFill>
                      <a:srgbClr val="FFFF00"/>
                    </a:solidFill>
                  </a:tcPr>
                </a:tc>
              </a:tr>
              <a:tr h="931775">
                <a:tc>
                  <a:txBody>
                    <a:bodyPr/>
                    <a:lstStyle/>
                    <a:p>
                      <a:pPr indent="0" lvl="0" marL="0" rtl="0" algn="ctr">
                        <a:spcBef>
                          <a:spcPts val="0"/>
                        </a:spcBef>
                        <a:spcAft>
                          <a:spcPts val="0"/>
                        </a:spcAft>
                        <a:buClr>
                          <a:schemeClr val="dk1"/>
                        </a:buClr>
                        <a:buSzPts val="1100"/>
                        <a:buFont typeface="Arial"/>
                        <a:buNone/>
                      </a:pPr>
                      <a:r>
                        <a:rPr lang="en-US"/>
                        <a:t>Arduino</a:t>
                      </a:r>
                      <a:endParaRPr/>
                    </a:p>
                    <a:p>
                      <a:pPr indent="0" lvl="0" marL="0" rtl="0" algn="ctr">
                        <a:spcBef>
                          <a:spcPts val="0"/>
                        </a:spcBef>
                        <a:spcAft>
                          <a:spcPts val="0"/>
                        </a:spcAft>
                        <a:buClr>
                          <a:schemeClr val="dk1"/>
                        </a:buClr>
                        <a:buSzPts val="1100"/>
                        <a:buFont typeface="Arial"/>
                        <a:buNone/>
                      </a:pPr>
                      <a:r>
                        <a:rPr lang="en-US"/>
                        <a:t>Nano</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4.84 s</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16 MHz</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Analog</a:t>
                      </a:r>
                      <a:endParaRPr/>
                    </a:p>
                    <a:p>
                      <a:pPr indent="0" lvl="0" marL="0" rtl="0" algn="ctr">
                        <a:spcBef>
                          <a:spcPts val="0"/>
                        </a:spcBef>
                        <a:spcAft>
                          <a:spcPts val="0"/>
                        </a:spcAft>
                        <a:buClr>
                          <a:schemeClr val="dk1"/>
                        </a:buClr>
                        <a:buSzPts val="1100"/>
                        <a:buFont typeface="Arial"/>
                        <a:buNone/>
                      </a:pPr>
                      <a:r>
                        <a:rPr lang="en-US"/>
                        <a:t>In[8]</a:t>
                      </a:r>
                      <a:endParaRPr/>
                    </a:p>
                    <a:p>
                      <a:pPr indent="0" lvl="0" marL="0" rtl="0" algn="ctr">
                        <a:spcBef>
                          <a:spcPts val="0"/>
                        </a:spcBef>
                        <a:spcAft>
                          <a:spcPts val="0"/>
                        </a:spcAft>
                        <a:buClr>
                          <a:schemeClr val="dk1"/>
                        </a:buClr>
                        <a:buSzPts val="1100"/>
                        <a:buFont typeface="Arial"/>
                        <a:buNone/>
                      </a:pPr>
                      <a:r>
                        <a:rPr lang="en-US"/>
                        <a:t>PWM [6]</a:t>
                      </a:r>
                      <a:endParaRPr/>
                    </a:p>
                    <a:p>
                      <a:pPr indent="0" lvl="0" marL="0" rtl="0" algn="ctr">
                        <a:spcBef>
                          <a:spcPts val="0"/>
                        </a:spcBef>
                        <a:spcAft>
                          <a:spcPts val="0"/>
                        </a:spcAft>
                        <a:buNone/>
                      </a:pPr>
                      <a:r>
                        <a:rPr lang="en-US"/>
                        <a:t>Digital[62]</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I2C [1]</a:t>
                      </a:r>
                      <a:endParaRPr/>
                    </a:p>
                    <a:p>
                      <a:pPr indent="0" lvl="0" marL="0" rtl="0" algn="ctr">
                        <a:spcBef>
                          <a:spcPts val="0"/>
                        </a:spcBef>
                        <a:spcAft>
                          <a:spcPts val="0"/>
                        </a:spcAft>
                        <a:buClr>
                          <a:schemeClr val="dk1"/>
                        </a:buClr>
                        <a:buSzPts val="1100"/>
                        <a:buFont typeface="Arial"/>
                        <a:buNone/>
                      </a:pPr>
                      <a:r>
                        <a:rPr lang="en-US"/>
                        <a:t>SPI [1]</a:t>
                      </a:r>
                      <a:endParaRPr/>
                    </a:p>
                    <a:p>
                      <a:pPr indent="0" lvl="0" marL="0" rtl="0" algn="ctr">
                        <a:spcBef>
                          <a:spcPts val="0"/>
                        </a:spcBef>
                        <a:spcAft>
                          <a:spcPts val="0"/>
                        </a:spcAft>
                        <a:buNone/>
                      </a:pPr>
                      <a:r>
                        <a:rPr lang="en-US"/>
                        <a:t>UART [1]</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Flash-32 KB</a:t>
                      </a:r>
                      <a:endParaRPr/>
                    </a:p>
                    <a:p>
                      <a:pPr indent="0" lvl="0" marL="0" rtl="0" algn="ctr">
                        <a:spcBef>
                          <a:spcPts val="0"/>
                        </a:spcBef>
                        <a:spcAft>
                          <a:spcPts val="0"/>
                        </a:spcAft>
                        <a:buClr>
                          <a:schemeClr val="dk1"/>
                        </a:buClr>
                        <a:buSzPts val="1100"/>
                        <a:buFont typeface="Arial"/>
                        <a:buNone/>
                      </a:pPr>
                      <a:r>
                        <a:rPr lang="en-US"/>
                        <a:t>SRAM-2 KB</a:t>
                      </a:r>
                      <a:endParaRPr/>
                    </a:p>
                    <a:p>
                      <a:pPr indent="0" lvl="0" marL="0" rtl="0" algn="ctr">
                        <a:spcBef>
                          <a:spcPts val="0"/>
                        </a:spcBef>
                        <a:spcAft>
                          <a:spcPts val="0"/>
                        </a:spcAft>
                        <a:buClr>
                          <a:schemeClr val="dk1"/>
                        </a:buClr>
                        <a:buSzPts val="1100"/>
                        <a:buFont typeface="Arial"/>
                        <a:buNone/>
                      </a:pPr>
                      <a:r>
                        <a:rPr lang="en-US"/>
                        <a:t>EEPROM-1 KB</a:t>
                      </a:r>
                      <a:endParaRPr/>
                    </a:p>
                    <a:p>
                      <a:pPr indent="0" lvl="0" marL="0" rtl="0" algn="l">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5V-9V</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$ 22,00</a:t>
                      </a:r>
                      <a:endParaRPr/>
                    </a:p>
                  </a:txBody>
                  <a:tcPr marT="91425" marB="91425" marR="91425" marL="91425">
                    <a:lnB cap="flat" cmpd="sng" w="9525">
                      <a:solidFill>
                        <a:srgbClr val="FF0000"/>
                      </a:solidFill>
                      <a:prstDash val="solid"/>
                      <a:round/>
                      <a:headEnd len="sm" w="sm" type="none"/>
                      <a:tailEnd len="sm" w="sm" type="none"/>
                    </a:lnB>
                  </a:tcPr>
                </a:tc>
              </a:tr>
              <a:tr h="1315450">
                <a:tc>
                  <a:txBody>
                    <a:bodyPr/>
                    <a:lstStyle/>
                    <a:p>
                      <a:pPr indent="0" lvl="0" marL="0" rtl="0" algn="ctr">
                        <a:spcBef>
                          <a:spcPts val="0"/>
                        </a:spcBef>
                        <a:spcAft>
                          <a:spcPts val="0"/>
                        </a:spcAft>
                        <a:buClr>
                          <a:schemeClr val="dk1"/>
                        </a:buClr>
                        <a:buSzPts val="1100"/>
                        <a:buFont typeface="Arial"/>
                        <a:buNone/>
                      </a:pPr>
                      <a:r>
                        <a:rPr lang="en-US">
                          <a:solidFill>
                            <a:srgbClr val="FF0000"/>
                          </a:solidFill>
                        </a:rPr>
                        <a:t>Arduino</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Mega</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2560</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mini</a:t>
                      </a:r>
                      <a:endParaRPr>
                        <a:solidFill>
                          <a:srgbClr val="FF0000"/>
                        </a:solidFill>
                      </a:endParaRPr>
                    </a:p>
                    <a:p>
                      <a:pPr indent="0" lvl="0" marL="0" rtl="0" algn="ctr">
                        <a:spcBef>
                          <a:spcPts val="0"/>
                        </a:spcBef>
                        <a:spcAft>
                          <a:spcPts val="0"/>
                        </a:spcAft>
                        <a:buClr>
                          <a:schemeClr val="dk1"/>
                        </a:buClr>
                        <a:buSzPts val="1100"/>
                        <a:buFont typeface="Arial"/>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3.50 s</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16 MHz</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rgbClr val="FF0000"/>
                          </a:solidFill>
                        </a:rPr>
                        <a:t>Analog</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In[16]</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PWM [14]</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Digital[70]</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rgbClr val="FF0000"/>
                          </a:solidFill>
                        </a:rPr>
                        <a:t>I2C [1]</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SPI [5]</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UART [4]</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rgbClr val="FF0000"/>
                          </a:solidFill>
                        </a:rPr>
                        <a:t>Flash-256 KB</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SRAM-8 KB</a:t>
                      </a:r>
                      <a:endParaRPr>
                        <a:solidFill>
                          <a:srgbClr val="FF0000"/>
                        </a:solidFill>
                      </a:endParaRPr>
                    </a:p>
                    <a:p>
                      <a:pPr indent="0" lvl="0" marL="0" rtl="0" algn="ctr">
                        <a:spcBef>
                          <a:spcPts val="0"/>
                        </a:spcBef>
                        <a:spcAft>
                          <a:spcPts val="0"/>
                        </a:spcAft>
                        <a:buNone/>
                      </a:pPr>
                      <a:r>
                        <a:rPr lang="en-US">
                          <a:solidFill>
                            <a:srgbClr val="FF0000"/>
                          </a:solidFill>
                        </a:rPr>
                        <a:t>EEPROM-4 KB</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5V-12V</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$ 24,93</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1473" name="Google Shape;1473;p118"/>
          <p:cNvPicPr preferRelativeResize="0"/>
          <p:nvPr/>
        </p:nvPicPr>
        <p:blipFill>
          <a:blip r:embed="rId4">
            <a:alphaModFix/>
          </a:blip>
          <a:stretch>
            <a:fillRect/>
          </a:stretch>
        </p:blipFill>
        <p:spPr>
          <a:xfrm>
            <a:off x="6020725" y="4508275"/>
            <a:ext cx="1856126" cy="1740126"/>
          </a:xfrm>
          <a:prstGeom prst="rect">
            <a:avLst/>
          </a:prstGeom>
          <a:noFill/>
          <a:ln>
            <a:noFill/>
          </a:ln>
        </p:spPr>
      </p:pic>
      <p:sp>
        <p:nvSpPr>
          <p:cNvPr id="1474" name="Google Shape;1474;p118"/>
          <p:cNvSpPr txBox="1"/>
          <p:nvPr/>
        </p:nvSpPr>
        <p:spPr>
          <a:xfrm>
            <a:off x="808475" y="5017675"/>
            <a:ext cx="476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t>We choose Arduino Mega 2560 mini due to</a:t>
            </a:r>
            <a:endParaRPr b="1"/>
          </a:p>
          <a:p>
            <a:pPr indent="0" lvl="0" marL="0" rtl="0" algn="l">
              <a:spcBef>
                <a:spcPts val="0"/>
              </a:spcBef>
              <a:spcAft>
                <a:spcPts val="0"/>
              </a:spcAft>
              <a:buNone/>
            </a:pPr>
            <a:r>
              <a:rPr b="1" lang="en-US"/>
              <a:t>availability and performance</a:t>
            </a:r>
            <a:endParaRPr b="1"/>
          </a:p>
        </p:txBody>
      </p:sp>
      <p:pic>
        <p:nvPicPr>
          <p:cNvPr id="1475" name="Google Shape;1475;p118"/>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1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Real-Time Clock</a:t>
            </a:r>
            <a:endParaRPr/>
          </a:p>
        </p:txBody>
      </p:sp>
      <p:sp>
        <p:nvSpPr>
          <p:cNvPr id="1481" name="Google Shape;1481;p11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82" name="Google Shape;1482;p11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83" name="Google Shape;1483;p119"/>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484" name="Google Shape;1484;p119"/>
          <p:cNvSpPr txBox="1"/>
          <p:nvPr>
            <p:ph idx="1" type="body"/>
          </p:nvPr>
        </p:nvSpPr>
        <p:spPr>
          <a:xfrm>
            <a:off x="228600" y="1096963"/>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t>
            </a:r>
            <a:endParaRPr b="1" i="0" sz="2400" u="none" cap="none" strike="noStrike">
              <a:solidFill>
                <a:schemeClr val="dk1"/>
              </a:solidFill>
              <a:latin typeface="Arial"/>
              <a:ea typeface="Arial"/>
              <a:cs typeface="Arial"/>
              <a:sym typeface="Arial"/>
            </a:endParaRPr>
          </a:p>
        </p:txBody>
      </p:sp>
      <p:sp>
        <p:nvSpPr>
          <p:cNvPr id="1485" name="Google Shape;1485;p11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en-US" sz="1600"/>
              <a:t>We chose the Arduino DS 3231 because it is</a:t>
            </a:r>
            <a:endParaRPr sz="1600"/>
          </a:p>
          <a:p>
            <a:pPr indent="0" lvl="0" marL="0" marR="0" rtl="0" algn="l">
              <a:lnSpc>
                <a:spcPct val="100000"/>
              </a:lnSpc>
              <a:spcBef>
                <a:spcPts val="0"/>
              </a:spcBef>
              <a:spcAft>
                <a:spcPts val="0"/>
              </a:spcAft>
              <a:buClr>
                <a:schemeClr val="dk1"/>
              </a:buClr>
              <a:buSzPts val="1100"/>
              <a:buFont typeface="Arial"/>
              <a:buNone/>
            </a:pPr>
            <a:r>
              <a:rPr lang="en-US" sz="1600"/>
              <a:t>cheaper, consumes less energy, and is enough for</a:t>
            </a:r>
            <a:endParaRPr sz="1600"/>
          </a:p>
          <a:p>
            <a:pPr indent="0" lvl="0" marL="0" marR="0" rtl="0" algn="l">
              <a:lnSpc>
                <a:spcPct val="100000"/>
              </a:lnSpc>
              <a:spcBef>
                <a:spcPts val="0"/>
              </a:spcBef>
              <a:spcAft>
                <a:spcPts val="0"/>
              </a:spcAft>
              <a:buClr>
                <a:schemeClr val="dk1"/>
              </a:buClr>
              <a:buSzPts val="1100"/>
              <a:buFont typeface="Arial"/>
              <a:buNone/>
            </a:pPr>
            <a:r>
              <a:rPr lang="en-US" sz="1600"/>
              <a:t>what we need</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2400"/>
              <a:buFont typeface="Arial"/>
              <a:buNone/>
            </a:pPr>
            <a:r>
              <a:t/>
            </a:r>
            <a:endParaRPr/>
          </a:p>
        </p:txBody>
      </p:sp>
      <p:graphicFrame>
        <p:nvGraphicFramePr>
          <p:cNvPr id="1486" name="Google Shape;1486;p119"/>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231225"/>
                <a:gridCol w="1129825"/>
                <a:gridCol w="1041050"/>
                <a:gridCol w="1117150"/>
                <a:gridCol w="1358025"/>
                <a:gridCol w="1928425"/>
                <a:gridCol w="81287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VOLTAGE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CURRENT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ACCURACY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RESET TOLERANCE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1010950">
                <a:tc>
                  <a:txBody>
                    <a:bodyPr/>
                    <a:lstStyle/>
                    <a:p>
                      <a:pPr indent="0" lvl="0" marL="0" rtl="0" algn="ctr">
                        <a:spcBef>
                          <a:spcPts val="0"/>
                        </a:spcBef>
                        <a:spcAft>
                          <a:spcPts val="0"/>
                        </a:spcAft>
                        <a:buClr>
                          <a:schemeClr val="dk1"/>
                        </a:buClr>
                        <a:buSzPts val="1100"/>
                        <a:buFont typeface="Arial"/>
                        <a:buNone/>
                      </a:pPr>
                      <a:r>
                        <a:rPr lang="en-US"/>
                        <a:t>Raspberry</a:t>
                      </a:r>
                      <a:endParaRPr/>
                    </a:p>
                    <a:p>
                      <a:pPr indent="0" lvl="0" marL="0" rtl="0" algn="ctr">
                        <a:spcBef>
                          <a:spcPts val="0"/>
                        </a:spcBef>
                        <a:spcAft>
                          <a:spcPts val="0"/>
                        </a:spcAft>
                        <a:buClr>
                          <a:schemeClr val="dk1"/>
                        </a:buClr>
                        <a:buSzPts val="1100"/>
                        <a:buFont typeface="Arial"/>
                        <a:buNone/>
                      </a:pPr>
                      <a:r>
                        <a:rPr lang="en-US"/>
                        <a:t>DS1307</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Hardware</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5V</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300 μA</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±2 ppm</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In reset condition</a:t>
                      </a:r>
                      <a:endParaRPr/>
                    </a:p>
                    <a:p>
                      <a:pPr indent="0" lvl="0" marL="0" rtl="0" algn="ctr">
                        <a:spcBef>
                          <a:spcPts val="0"/>
                        </a:spcBef>
                        <a:spcAft>
                          <a:spcPts val="0"/>
                        </a:spcAft>
                        <a:buClr>
                          <a:schemeClr val="dk1"/>
                        </a:buClr>
                        <a:buSzPts val="1100"/>
                        <a:buFont typeface="Arial"/>
                        <a:buNone/>
                      </a:pPr>
                      <a:r>
                        <a:rPr lang="en-US"/>
                        <a:t>external clock</a:t>
                      </a:r>
                      <a:endParaRPr/>
                    </a:p>
                    <a:p>
                      <a:pPr indent="0" lvl="0" marL="0" rtl="0" algn="ctr">
                        <a:spcBef>
                          <a:spcPts val="0"/>
                        </a:spcBef>
                        <a:spcAft>
                          <a:spcPts val="0"/>
                        </a:spcAft>
                        <a:buClr>
                          <a:schemeClr val="dk1"/>
                        </a:buClr>
                        <a:buSzPts val="1100"/>
                        <a:buFont typeface="Arial"/>
                        <a:buNone/>
                      </a:pPr>
                      <a:r>
                        <a:rPr lang="en-US"/>
                        <a:t>continues keeping</a:t>
                      </a:r>
                      <a:endParaRPr/>
                    </a:p>
                    <a:p>
                      <a:pPr indent="0" lvl="0" marL="0" rtl="0" algn="ctr">
                        <a:spcBef>
                          <a:spcPts val="0"/>
                        </a:spcBef>
                        <a:spcAft>
                          <a:spcPts val="0"/>
                        </a:spcAft>
                        <a:buNone/>
                      </a:pPr>
                      <a:r>
                        <a:rPr lang="en-US"/>
                        <a:t>time</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$ 2,20</a:t>
                      </a:r>
                      <a:endParaRPr/>
                    </a:p>
                  </a:txBody>
                  <a:tcPr marT="91425" marB="91425" marR="91425" marL="91425">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solidFill>
                            <a:srgbClr val="FF0000"/>
                          </a:solidFill>
                        </a:rPr>
                        <a:t>Arduino</a:t>
                      </a:r>
                      <a:endParaRPr>
                        <a:solidFill>
                          <a:srgbClr val="FF0000"/>
                        </a:solidFill>
                      </a:endParaRPr>
                    </a:p>
                    <a:p>
                      <a:pPr indent="0" lvl="0" marL="0" rtl="0" algn="ctr">
                        <a:spcBef>
                          <a:spcPts val="0"/>
                        </a:spcBef>
                        <a:spcAft>
                          <a:spcPts val="0"/>
                        </a:spcAft>
                        <a:buNone/>
                      </a:pPr>
                      <a:r>
                        <a:rPr lang="en-US">
                          <a:solidFill>
                            <a:srgbClr val="FF0000"/>
                          </a:solidFill>
                        </a:rPr>
                        <a:t>RTC DS</a:t>
                      </a:r>
                      <a:endParaRPr>
                        <a:solidFill>
                          <a:srgbClr val="FF0000"/>
                        </a:solidFill>
                      </a:endParaRPr>
                    </a:p>
                    <a:p>
                      <a:pPr indent="0" lvl="0" marL="0" rtl="0" algn="ctr">
                        <a:spcBef>
                          <a:spcPts val="0"/>
                        </a:spcBef>
                        <a:spcAft>
                          <a:spcPts val="0"/>
                        </a:spcAft>
                        <a:buNone/>
                      </a:pPr>
                      <a:r>
                        <a:rPr lang="en-US">
                          <a:solidFill>
                            <a:srgbClr val="FF0000"/>
                          </a:solidFill>
                        </a:rPr>
                        <a:t>3231</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Hardware</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3,3V</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200 μA</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 ppm</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rgbClr val="FF0000"/>
                          </a:solidFill>
                        </a:rPr>
                        <a:t>In reset condition</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external clock</a:t>
                      </a:r>
                      <a:endParaRPr>
                        <a:solidFill>
                          <a:srgbClr val="FF0000"/>
                        </a:solidFill>
                      </a:endParaRPr>
                    </a:p>
                    <a:p>
                      <a:pPr indent="0" lvl="0" marL="0" rtl="0" algn="ctr">
                        <a:spcBef>
                          <a:spcPts val="0"/>
                        </a:spcBef>
                        <a:spcAft>
                          <a:spcPts val="0"/>
                        </a:spcAft>
                        <a:buClr>
                          <a:schemeClr val="dk1"/>
                        </a:buClr>
                        <a:buSzPts val="1100"/>
                        <a:buFont typeface="Arial"/>
                        <a:buNone/>
                      </a:pPr>
                      <a:r>
                        <a:rPr lang="en-US">
                          <a:solidFill>
                            <a:srgbClr val="FF0000"/>
                          </a:solidFill>
                        </a:rPr>
                        <a:t>continues keeping</a:t>
                      </a:r>
                      <a:endParaRPr>
                        <a:solidFill>
                          <a:srgbClr val="FF0000"/>
                        </a:solidFill>
                      </a:endParaRPr>
                    </a:p>
                    <a:p>
                      <a:pPr indent="0" lvl="0" marL="0" rtl="0" algn="ctr">
                        <a:spcBef>
                          <a:spcPts val="0"/>
                        </a:spcBef>
                        <a:spcAft>
                          <a:spcPts val="0"/>
                        </a:spcAft>
                        <a:buNone/>
                      </a:pPr>
                      <a:r>
                        <a:rPr lang="en-US">
                          <a:solidFill>
                            <a:srgbClr val="FF0000"/>
                          </a:solidFill>
                        </a:rPr>
                        <a:t>time</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$ 2,00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1487" name="Google Shape;1487;p119"/>
          <p:cNvPicPr preferRelativeResize="0"/>
          <p:nvPr/>
        </p:nvPicPr>
        <p:blipFill>
          <a:blip r:embed="rId4">
            <a:alphaModFix/>
          </a:blip>
          <a:stretch>
            <a:fillRect/>
          </a:stretch>
        </p:blipFill>
        <p:spPr>
          <a:xfrm>
            <a:off x="6218000" y="3830600"/>
            <a:ext cx="2468800" cy="2468800"/>
          </a:xfrm>
          <a:prstGeom prst="rect">
            <a:avLst/>
          </a:prstGeom>
          <a:noFill/>
          <a:ln>
            <a:noFill/>
          </a:ln>
        </p:spPr>
      </p:pic>
      <p:pic>
        <p:nvPicPr>
          <p:cNvPr id="1488" name="Google Shape;1488;p119"/>
          <p:cNvPicPr preferRelativeResize="0"/>
          <p:nvPr/>
        </p:nvPicPr>
        <p:blipFill rotWithShape="1">
          <a:blip r:embed="rId5">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2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494" name="Google Shape;1494;p12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95" name="Google Shape;1495;p12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Antenna Trade &amp; Selection</a:t>
            </a:r>
            <a:endParaRPr/>
          </a:p>
        </p:txBody>
      </p:sp>
      <p:sp>
        <p:nvSpPr>
          <p:cNvPr id="1496" name="Google Shape;1496;p12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497" name="Google Shape;1497;p12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98" name="Google Shape;1498;p120"/>
          <p:cNvSpPr txBox="1"/>
          <p:nvPr>
            <p:ph idx="1" type="body"/>
          </p:nvPr>
        </p:nvSpPr>
        <p:spPr>
          <a:xfrm>
            <a:off x="228600" y="1096963"/>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 </a:t>
            </a:r>
            <a:endParaRPr b="1" i="0" sz="2400" u="none" cap="none" strike="noStrike">
              <a:solidFill>
                <a:schemeClr val="dk1"/>
              </a:solidFill>
              <a:latin typeface="Arial"/>
              <a:ea typeface="Arial"/>
              <a:cs typeface="Arial"/>
              <a:sym typeface="Arial"/>
            </a:endParaRPr>
          </a:p>
        </p:txBody>
      </p:sp>
      <p:sp>
        <p:nvSpPr>
          <p:cNvPr id="1499" name="Google Shape;1499;p12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a:p>
          <a:p>
            <a:pPr indent="0" lvl="0" marL="0" marR="0" rtl="0" algn="l">
              <a:lnSpc>
                <a:spcPct val="100000"/>
              </a:lnSpc>
              <a:spcBef>
                <a:spcPts val="0"/>
              </a:spcBef>
              <a:spcAft>
                <a:spcPts val="0"/>
              </a:spcAft>
              <a:buClr>
                <a:schemeClr val="dk1"/>
              </a:buClr>
              <a:buSzPts val="24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rPr lang="en-US" sz="1600"/>
              <a:t>We chose the generic antenna because we can peel off</a:t>
            </a:r>
            <a:endParaRPr sz="1600"/>
          </a:p>
          <a:p>
            <a:pPr indent="0" lvl="0" marL="0" marR="0" rtl="0" algn="l">
              <a:lnSpc>
                <a:spcPct val="100000"/>
              </a:lnSpc>
              <a:spcBef>
                <a:spcPts val="0"/>
              </a:spcBef>
              <a:spcAft>
                <a:spcPts val="0"/>
              </a:spcAft>
              <a:buClr>
                <a:schemeClr val="dk1"/>
              </a:buClr>
              <a:buSzPts val="1100"/>
              <a:buFont typeface="Arial"/>
              <a:buNone/>
            </a:pPr>
            <a:r>
              <a:rPr lang="en-US" sz="1600"/>
              <a:t>the plastic cover of the antenna to fit inside the</a:t>
            </a:r>
            <a:endParaRPr sz="1600"/>
          </a:p>
          <a:p>
            <a:pPr indent="0" lvl="0" marL="0" marR="0" rtl="0" algn="l">
              <a:lnSpc>
                <a:spcPct val="100000"/>
              </a:lnSpc>
              <a:spcBef>
                <a:spcPts val="0"/>
              </a:spcBef>
              <a:spcAft>
                <a:spcPts val="0"/>
              </a:spcAft>
              <a:buClr>
                <a:schemeClr val="dk1"/>
              </a:buClr>
              <a:buSzPts val="1100"/>
              <a:buFont typeface="Arial"/>
              <a:buNone/>
            </a:pPr>
            <a:r>
              <a:rPr lang="en-US" sz="1600"/>
              <a:t>container, plus the xbee's range exceeds the</a:t>
            </a:r>
            <a:endParaRPr sz="1600"/>
          </a:p>
          <a:p>
            <a:pPr indent="0" lvl="0" marL="0" marR="0" rtl="0" algn="l">
              <a:lnSpc>
                <a:spcPct val="100000"/>
              </a:lnSpc>
              <a:spcBef>
                <a:spcPts val="0"/>
              </a:spcBef>
              <a:spcAft>
                <a:spcPts val="0"/>
              </a:spcAft>
              <a:buClr>
                <a:schemeClr val="dk1"/>
              </a:buClr>
              <a:buSzPts val="1100"/>
              <a:buFont typeface="Arial"/>
              <a:buNone/>
            </a:pPr>
            <a:r>
              <a:rPr lang="en-US" sz="1600"/>
              <a:t>operational limit easily, so not as much gain is needed.</a:t>
            </a:r>
            <a:endParaRPr sz="1600"/>
          </a:p>
          <a:p>
            <a:pPr indent="0" lvl="0" marL="0" marR="0" rtl="0" algn="l">
              <a:lnSpc>
                <a:spcPct val="100000"/>
              </a:lnSpc>
              <a:spcBef>
                <a:spcPts val="0"/>
              </a:spcBef>
              <a:spcAft>
                <a:spcPts val="0"/>
              </a:spcAft>
              <a:buClr>
                <a:schemeClr val="dk1"/>
              </a:buClr>
              <a:buSzPts val="1100"/>
              <a:buFont typeface="Arial"/>
              <a:buNone/>
            </a:pPr>
            <a:r>
              <a:rPr lang="en-US" sz="1600"/>
              <a:t>Transmit power of XBee S2C is 250 mW 24dBm</a:t>
            </a:r>
            <a:endParaRPr sz="1600"/>
          </a:p>
          <a:p>
            <a:pPr indent="0" lvl="0" marL="0" marR="0" rtl="0" algn="l">
              <a:lnSpc>
                <a:spcPct val="100000"/>
              </a:lnSpc>
              <a:spcBef>
                <a:spcPts val="0"/>
              </a:spcBef>
              <a:spcAft>
                <a:spcPts val="0"/>
              </a:spcAft>
              <a:buClr>
                <a:schemeClr val="dk1"/>
              </a:buClr>
              <a:buSzPts val="1100"/>
              <a:buFont typeface="Arial"/>
              <a:buNone/>
            </a:pPr>
            <a:r>
              <a:rPr lang="en-US" sz="1600"/>
              <a:t>software selectable</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1100"/>
              <a:buFont typeface="Arial"/>
              <a:buNone/>
            </a:pPr>
            <a:r>
              <a:t/>
            </a:r>
            <a:endParaRPr sz="1600"/>
          </a:p>
          <a:p>
            <a:pPr indent="0" lvl="0" marL="0" marR="0" rtl="0" algn="l">
              <a:lnSpc>
                <a:spcPct val="100000"/>
              </a:lnSpc>
              <a:spcBef>
                <a:spcPts val="0"/>
              </a:spcBef>
              <a:spcAft>
                <a:spcPts val="0"/>
              </a:spcAft>
              <a:buClr>
                <a:schemeClr val="dk1"/>
              </a:buClr>
              <a:buSzPts val="2400"/>
              <a:buFont typeface="Arial"/>
              <a:buNone/>
            </a:pPr>
            <a:r>
              <a:t/>
            </a:r>
            <a:endParaRPr/>
          </a:p>
        </p:txBody>
      </p:sp>
      <p:graphicFrame>
        <p:nvGraphicFramePr>
          <p:cNvPr id="1500" name="Google Shape;1500;p120"/>
          <p:cNvGraphicFramePr/>
          <p:nvPr/>
        </p:nvGraphicFramePr>
        <p:xfrm>
          <a:off x="262713" y="1184200"/>
          <a:ext cx="3000000" cy="3000000"/>
        </p:xfrm>
        <a:graphic>
          <a:graphicData uri="http://schemas.openxmlformats.org/drawingml/2006/table">
            <a:tbl>
              <a:tblPr>
                <a:noFill/>
                <a:tableStyleId>{DEA16444-F34E-4804-BBA8-A53AC711FF5E}</a:tableStyleId>
              </a:tblPr>
              <a:tblGrid>
                <a:gridCol w="1337475"/>
                <a:gridCol w="1472600"/>
                <a:gridCol w="1339925"/>
                <a:gridCol w="1479025"/>
                <a:gridCol w="691925"/>
                <a:gridCol w="1560800"/>
                <a:gridCol w="736825"/>
              </a:tblGrid>
              <a:tr h="381400">
                <a:tc>
                  <a:txBody>
                    <a:bodyPr/>
                    <a:lstStyle/>
                    <a:p>
                      <a:pPr indent="0" lvl="0" marL="0" rtl="0" algn="ctr">
                        <a:spcBef>
                          <a:spcPts val="0"/>
                        </a:spcBef>
                        <a:spcAft>
                          <a:spcPts val="0"/>
                        </a:spcAft>
                        <a:buNone/>
                      </a:pPr>
                      <a:r>
                        <a:rPr b="1" lang="en-US"/>
                        <a:t>MODEL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CONNECTION </a:t>
                      </a:r>
                      <a:r>
                        <a:rPr b="1" lang="en-US"/>
                        <a:t>TYPE</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FREQUENCY</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DIRECTION</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GAIN</a:t>
                      </a:r>
                      <a:endParaRPr b="1"/>
                    </a:p>
                  </a:txBody>
                  <a:tcPr marT="91425" marB="91425" marR="91425" marL="91425">
                    <a:solidFill>
                      <a:srgbClr val="FFFF00"/>
                    </a:solidFill>
                  </a:tcPr>
                </a:tc>
                <a:tc>
                  <a:txBody>
                    <a:bodyPr/>
                    <a:lstStyle/>
                    <a:p>
                      <a:pPr indent="0" lvl="0" marL="0" rtl="0" algn="ctr">
                        <a:spcBef>
                          <a:spcPts val="0"/>
                        </a:spcBef>
                        <a:spcAft>
                          <a:spcPts val="0"/>
                        </a:spcAft>
                        <a:buClr>
                          <a:schemeClr val="dk1"/>
                        </a:buClr>
                        <a:buSzPts val="1100"/>
                        <a:buFont typeface="Arial"/>
                        <a:buNone/>
                      </a:pPr>
                      <a:r>
                        <a:rPr b="1" lang="en-US"/>
                        <a:t>BEAM WIDTH</a:t>
                      </a:r>
                      <a:endParaRPr b="1"/>
                    </a:p>
                    <a:p>
                      <a:pPr indent="0" lvl="0" marL="0" rtl="0" algn="ctr">
                        <a:spcBef>
                          <a:spcPts val="0"/>
                        </a:spcBef>
                        <a:spcAft>
                          <a:spcPts val="0"/>
                        </a:spcAft>
                        <a:buClr>
                          <a:schemeClr val="dk1"/>
                        </a:buClr>
                        <a:buSzPts val="1100"/>
                        <a:buFont typeface="Arial"/>
                        <a:buNone/>
                      </a:pPr>
                      <a:r>
                        <a:rPr b="1" lang="en-US"/>
                        <a:t>HORIZONTAL/</a:t>
                      </a:r>
                      <a:endParaRPr b="1"/>
                    </a:p>
                    <a:p>
                      <a:pPr indent="0" lvl="0" marL="0" rtl="0" algn="ctr">
                        <a:spcBef>
                          <a:spcPts val="0"/>
                        </a:spcBef>
                        <a:spcAft>
                          <a:spcPts val="0"/>
                        </a:spcAft>
                        <a:buNone/>
                      </a:pPr>
                      <a:r>
                        <a:rPr b="1" lang="en-US"/>
                        <a:t>VERTICAL</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COST</a:t>
                      </a:r>
                      <a:endParaRPr b="1"/>
                    </a:p>
                  </a:txBody>
                  <a:tcPr marT="91425" marB="91425" marR="91425" marL="91425">
                    <a:solidFill>
                      <a:srgbClr val="FFFF00"/>
                    </a:solidFill>
                  </a:tcPr>
                </a:tc>
              </a:tr>
              <a:tr h="869375">
                <a:tc>
                  <a:txBody>
                    <a:bodyPr/>
                    <a:lstStyle/>
                    <a:p>
                      <a:pPr indent="0" lvl="0" marL="0" rtl="0" algn="ctr">
                        <a:spcBef>
                          <a:spcPts val="0"/>
                        </a:spcBef>
                        <a:spcAft>
                          <a:spcPts val="0"/>
                        </a:spcAft>
                        <a:buNone/>
                      </a:pPr>
                      <a:r>
                        <a:rPr lang="en-US"/>
                        <a:t>LGTERK WiFi</a:t>
                      </a:r>
                      <a:endParaRPr/>
                    </a:p>
                    <a:p>
                      <a:pPr indent="0" lvl="0" marL="0" rtl="0" algn="ctr">
                        <a:spcBef>
                          <a:spcPts val="0"/>
                        </a:spcBef>
                        <a:spcAft>
                          <a:spcPts val="0"/>
                        </a:spcAft>
                        <a:buNone/>
                      </a:pPr>
                      <a:r>
                        <a:rPr lang="en-US"/>
                        <a:t>Antenna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RP - SMA</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2.4 GHz</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Omnidirectional</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5dBi</a:t>
                      </a:r>
                      <a:endParaRPr/>
                    </a:p>
                    <a:p>
                      <a:pPr indent="0" lvl="0" marL="0" rtl="0" algn="ctr">
                        <a:spcBef>
                          <a:spcPts val="0"/>
                        </a:spcBef>
                        <a:spcAft>
                          <a:spcPts val="0"/>
                        </a:spcAft>
                        <a:buNone/>
                      </a:pPr>
                      <a:r>
                        <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360°/32°</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t>$9.59</a:t>
                      </a:r>
                      <a:endParaRPr/>
                    </a:p>
                  </a:txBody>
                  <a:tcPr marT="91425" marB="91425" marR="91425" marL="91425">
                    <a:lnB cap="flat" cmpd="sng" w="9525">
                      <a:solidFill>
                        <a:srgbClr val="FF0000"/>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solidFill>
                            <a:srgbClr val="FF0000"/>
                          </a:solidFill>
                        </a:rPr>
                        <a:t>Generic 2.4GHz</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RP - SMA</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2.4 GHz</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Omnidirectional</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2dBi</a:t>
                      </a:r>
                      <a:endParaRPr>
                        <a:solidFill>
                          <a:srgbClr val="FF0000"/>
                        </a:solidFill>
                      </a:endParaRPr>
                    </a:p>
                    <a:p>
                      <a:pPr indent="0" lvl="0" marL="0" rtl="0" algn="ctr">
                        <a:spcBef>
                          <a:spcPts val="0"/>
                        </a:spcBef>
                        <a:spcAft>
                          <a:spcPts val="0"/>
                        </a:spcAft>
                        <a:buNone/>
                      </a:pPr>
                      <a:r>
                        <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360°/32°</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$2.00</a:t>
                      </a:r>
                      <a:endParaRPr>
                        <a:solidFill>
                          <a:srgbClr val="FF0000"/>
                        </a:solidFill>
                      </a:endParaRPr>
                    </a:p>
                  </a:txBody>
                  <a:tcPr marT="91425" marB="91425" marR="91425" marL="91425">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pic>
        <p:nvPicPr>
          <p:cNvPr id="1501" name="Google Shape;1501;p120"/>
          <p:cNvPicPr preferRelativeResize="0"/>
          <p:nvPr/>
        </p:nvPicPr>
        <p:blipFill>
          <a:blip r:embed="rId4">
            <a:alphaModFix/>
          </a:blip>
          <a:stretch>
            <a:fillRect/>
          </a:stretch>
        </p:blipFill>
        <p:spPr>
          <a:xfrm>
            <a:off x="5688925" y="4532925"/>
            <a:ext cx="3049000" cy="1723350"/>
          </a:xfrm>
          <a:prstGeom prst="rect">
            <a:avLst/>
          </a:prstGeom>
          <a:noFill/>
          <a:ln>
            <a:noFill/>
          </a:ln>
        </p:spPr>
      </p:pic>
      <p:pic>
        <p:nvPicPr>
          <p:cNvPr id="1502" name="Google Shape;1502;p120"/>
          <p:cNvPicPr preferRelativeResize="0"/>
          <p:nvPr/>
        </p:nvPicPr>
        <p:blipFill rotWithShape="1">
          <a:blip r:embed="rId5">
            <a:alphaModFix/>
          </a:blip>
          <a:srcRect b="29072" l="0" r="0" t="28034"/>
          <a:stretch/>
        </p:blipFill>
        <p:spPr>
          <a:xfrm>
            <a:off x="6583675" y="3937150"/>
            <a:ext cx="1771275" cy="759759"/>
          </a:xfrm>
          <a:prstGeom prst="rect">
            <a:avLst/>
          </a:prstGeom>
          <a:noFill/>
          <a:ln>
            <a:noFill/>
          </a:ln>
        </p:spPr>
      </p:pic>
      <p:pic>
        <p:nvPicPr>
          <p:cNvPr id="1503" name="Google Shape;1503;p120"/>
          <p:cNvPicPr preferRelativeResize="0"/>
          <p:nvPr/>
        </p:nvPicPr>
        <p:blipFill rotWithShape="1">
          <a:blip r:embed="rId6">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2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09" name="Google Shape;1509;p12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10" name="Google Shape;1510;p12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Radio Configuration</a:t>
            </a:r>
            <a:endParaRPr/>
          </a:p>
        </p:txBody>
      </p:sp>
      <p:sp>
        <p:nvSpPr>
          <p:cNvPr id="1511" name="Google Shape;1511;p12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100"/>
              <a:buFont typeface="Arial"/>
              <a:buNone/>
            </a:pPr>
            <a:r>
              <a:rPr lang="en-US" sz="2000"/>
              <a:t>• XBEE radio selection: XBee PRO S2C</a:t>
            </a:r>
            <a:endParaRPr sz="2000"/>
          </a:p>
          <a:p>
            <a:pPr indent="0" lvl="0" marL="0" rtl="0" algn="l">
              <a:lnSpc>
                <a:spcPct val="100000"/>
              </a:lnSpc>
              <a:spcBef>
                <a:spcPts val="360"/>
              </a:spcBef>
              <a:spcAft>
                <a:spcPts val="0"/>
              </a:spcAft>
              <a:buClr>
                <a:schemeClr val="dk1"/>
              </a:buClr>
              <a:buSzPts val="1100"/>
              <a:buFont typeface="Arial"/>
              <a:buNone/>
            </a:pPr>
            <a:r>
              <a:rPr lang="en-US" sz="2000"/>
              <a:t>• NETID: 1064 Container and 6064 for Payload</a:t>
            </a:r>
            <a:endParaRPr sz="2000"/>
          </a:p>
          <a:p>
            <a:pPr indent="0" lvl="0" marL="0" rtl="0" algn="l">
              <a:lnSpc>
                <a:spcPct val="100000"/>
              </a:lnSpc>
              <a:spcBef>
                <a:spcPts val="360"/>
              </a:spcBef>
              <a:spcAft>
                <a:spcPts val="0"/>
              </a:spcAft>
              <a:buClr>
                <a:schemeClr val="dk1"/>
              </a:buClr>
              <a:buSzPts val="1100"/>
              <a:buFont typeface="Arial"/>
              <a:buNone/>
            </a:pPr>
            <a:r>
              <a:rPr lang="en-US" sz="2000"/>
              <a:t>• TRANSMISSION CONTROL: </a:t>
            </a:r>
            <a:r>
              <a:rPr b="0" lang="en-US" sz="2000"/>
              <a:t>The XBee in the container is set as</a:t>
            </a:r>
            <a:endParaRPr b="0" sz="2000"/>
          </a:p>
          <a:p>
            <a:pPr indent="0" lvl="0" marL="0" rtl="0" algn="l">
              <a:lnSpc>
                <a:spcPct val="100000"/>
              </a:lnSpc>
              <a:spcBef>
                <a:spcPts val="360"/>
              </a:spcBef>
              <a:spcAft>
                <a:spcPts val="0"/>
              </a:spcAft>
              <a:buClr>
                <a:schemeClr val="dk1"/>
              </a:buClr>
              <a:buSzPts val="1100"/>
              <a:buFont typeface="Arial"/>
              <a:buNone/>
            </a:pPr>
            <a:r>
              <a:rPr b="0" lang="en-US" sz="2000"/>
              <a:t>Coordinator and the XBee in the ground station is set at Endpoint In all</a:t>
            </a:r>
            <a:endParaRPr b="0" sz="2000"/>
          </a:p>
          <a:p>
            <a:pPr indent="0" lvl="0" marL="0" rtl="0" algn="l">
              <a:lnSpc>
                <a:spcPct val="100000"/>
              </a:lnSpc>
              <a:spcBef>
                <a:spcPts val="360"/>
              </a:spcBef>
              <a:spcAft>
                <a:spcPts val="0"/>
              </a:spcAft>
              <a:buClr>
                <a:schemeClr val="dk1"/>
              </a:buClr>
              <a:buSzPts val="1100"/>
              <a:buFont typeface="Arial"/>
              <a:buNone/>
            </a:pPr>
            <a:r>
              <a:rPr b="0" lang="en-US" sz="2000"/>
              <a:t>of the mission phases the Coordinator transmits the telemetry data to</a:t>
            </a:r>
            <a:endParaRPr b="0" sz="2000"/>
          </a:p>
          <a:p>
            <a:pPr indent="0" lvl="0" marL="0" rtl="0" algn="l">
              <a:lnSpc>
                <a:spcPct val="100000"/>
              </a:lnSpc>
              <a:spcBef>
                <a:spcPts val="360"/>
              </a:spcBef>
              <a:spcAft>
                <a:spcPts val="0"/>
              </a:spcAft>
              <a:buClr>
                <a:schemeClr val="dk1"/>
              </a:buClr>
              <a:buSzPts val="1100"/>
              <a:buFont typeface="Arial"/>
              <a:buNone/>
            </a:pPr>
            <a:r>
              <a:rPr b="0" lang="en-US" sz="2000"/>
              <a:t>the Endpoint. In addition, the coordinator in the container receives the</a:t>
            </a:r>
            <a:endParaRPr b="0" sz="2000"/>
          </a:p>
          <a:p>
            <a:pPr indent="0" lvl="0" marL="0" rtl="0" algn="l">
              <a:lnSpc>
                <a:spcPct val="100000"/>
              </a:lnSpc>
              <a:spcBef>
                <a:spcPts val="360"/>
              </a:spcBef>
              <a:spcAft>
                <a:spcPts val="0"/>
              </a:spcAft>
              <a:buClr>
                <a:schemeClr val="dk1"/>
              </a:buClr>
              <a:buSzPts val="1100"/>
              <a:buFont typeface="Arial"/>
              <a:buNone/>
            </a:pPr>
            <a:r>
              <a:rPr b="0" lang="en-US" sz="2000"/>
              <a:t>data from the modules in the payload while they are in flight and sends</a:t>
            </a:r>
            <a:endParaRPr b="0" sz="2000"/>
          </a:p>
          <a:p>
            <a:pPr indent="0" lvl="0" marL="0" rtl="0" algn="l">
              <a:lnSpc>
                <a:spcPct val="100000"/>
              </a:lnSpc>
              <a:spcBef>
                <a:spcPts val="360"/>
              </a:spcBef>
              <a:spcAft>
                <a:spcPts val="0"/>
              </a:spcAft>
              <a:buClr>
                <a:schemeClr val="dk1"/>
              </a:buClr>
              <a:buSzPts val="1100"/>
              <a:buFont typeface="Arial"/>
              <a:buNone/>
            </a:pPr>
            <a:r>
              <a:rPr b="0" lang="en-US" sz="2000"/>
              <a:t>it to the ground station.</a:t>
            </a:r>
            <a:endParaRPr b="0" sz="2000"/>
          </a:p>
          <a:p>
            <a:pPr indent="0" lvl="0" marL="0" rtl="0" algn="l">
              <a:lnSpc>
                <a:spcPct val="100000"/>
              </a:lnSpc>
              <a:spcBef>
                <a:spcPts val="360"/>
              </a:spcBef>
              <a:spcAft>
                <a:spcPts val="0"/>
              </a:spcAft>
              <a:buClr>
                <a:schemeClr val="dk1"/>
              </a:buClr>
              <a:buSzPts val="1100"/>
              <a:buFont typeface="Arial"/>
              <a:buNone/>
            </a:pPr>
            <a:r>
              <a:rPr lang="en-US" sz="2000"/>
              <a:t>• Data rate: </a:t>
            </a:r>
            <a:r>
              <a:rPr b="0" lang="en-US" sz="2000"/>
              <a:t>The xbee in the container is set to transmit de data to the</a:t>
            </a:r>
            <a:endParaRPr b="0" sz="2000"/>
          </a:p>
          <a:p>
            <a:pPr indent="0" lvl="0" marL="0" rtl="0" algn="l">
              <a:lnSpc>
                <a:spcPct val="100000"/>
              </a:lnSpc>
              <a:spcBef>
                <a:spcPts val="360"/>
              </a:spcBef>
              <a:spcAft>
                <a:spcPts val="0"/>
              </a:spcAft>
              <a:buClr>
                <a:schemeClr val="dk1"/>
              </a:buClr>
              <a:buSzPts val="1100"/>
              <a:buFont typeface="Arial"/>
              <a:buNone/>
            </a:pPr>
            <a:r>
              <a:rPr b="0" lang="en-US" sz="2000"/>
              <a:t>ground station at 1 Hz transmission rate and 4 Hz when payload deployed</a:t>
            </a:r>
            <a:endParaRPr b="0" sz="2000"/>
          </a:p>
          <a:p>
            <a:pPr indent="0" lvl="0" marL="0" rtl="0" algn="l">
              <a:lnSpc>
                <a:spcPct val="100000"/>
              </a:lnSpc>
              <a:spcBef>
                <a:spcPts val="360"/>
              </a:spcBef>
              <a:spcAft>
                <a:spcPts val="0"/>
              </a:spcAft>
              <a:buClr>
                <a:schemeClr val="dk1"/>
              </a:buClr>
              <a:buSzPts val="1100"/>
              <a:buFont typeface="Arial"/>
              <a:buNone/>
            </a:pPr>
            <a:r>
              <a:rPr b="0" lang="en-US" sz="2000"/>
              <a:t>• Both xbees communicate in unicast mode</a:t>
            </a:r>
            <a:endParaRPr b="0" sz="2000"/>
          </a:p>
          <a:p>
            <a:pPr indent="0" lvl="0" marL="0" rtl="0" algn="l">
              <a:lnSpc>
                <a:spcPct val="100000"/>
              </a:lnSpc>
              <a:spcBef>
                <a:spcPts val="360"/>
              </a:spcBef>
              <a:spcAft>
                <a:spcPts val="0"/>
              </a:spcAft>
              <a:buNone/>
            </a:pPr>
            <a:r>
              <a:t/>
            </a:r>
            <a:endParaRPr sz="2000"/>
          </a:p>
        </p:txBody>
      </p:sp>
      <p:sp>
        <p:nvSpPr>
          <p:cNvPr id="1512" name="Google Shape;1512;p12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513" name="Google Shape;1513;p12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514" name="Google Shape;1514;p121"/>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2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20" name="Google Shape;1520;p12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21" name="Google Shape;1521;p122"/>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Telemetry Format</a:t>
            </a:r>
            <a:endParaRPr/>
          </a:p>
        </p:txBody>
      </p:sp>
      <p:sp>
        <p:nvSpPr>
          <p:cNvPr id="1522" name="Google Shape;1522;p122"/>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523" name="Google Shape;1523;p12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524" name="Google Shape;1524;p122"/>
          <p:cNvGraphicFramePr/>
          <p:nvPr/>
        </p:nvGraphicFramePr>
        <p:xfrm>
          <a:off x="228600" y="1066795"/>
          <a:ext cx="3000000" cy="3000000"/>
        </p:xfrm>
        <a:graphic>
          <a:graphicData uri="http://schemas.openxmlformats.org/drawingml/2006/table">
            <a:tbl>
              <a:tblPr>
                <a:noFill/>
                <a:tableStyleId>{DEA16444-F34E-4804-BBA8-A53AC711FF5E}</a:tableStyleId>
              </a:tblPr>
              <a:tblGrid>
                <a:gridCol w="2418600"/>
                <a:gridCol w="1526725"/>
                <a:gridCol w="4741475"/>
              </a:tblGrid>
              <a:tr h="410125">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410125">
                <a:tc>
                  <a:txBody>
                    <a:bodyPr/>
                    <a:lstStyle/>
                    <a:p>
                      <a:pPr indent="0" lvl="0" marL="0" rtl="0" algn="ctr">
                        <a:spcBef>
                          <a:spcPts val="0"/>
                        </a:spcBef>
                        <a:spcAft>
                          <a:spcPts val="0"/>
                        </a:spcAft>
                        <a:buNone/>
                      </a:pPr>
                      <a:r>
                        <a:rPr lang="en-US"/>
                        <a:t>&lt;TEAM_ID&gt;</a:t>
                      </a:r>
                      <a:endParaRPr/>
                    </a:p>
                  </a:txBody>
                  <a:tcPr marT="91425" marB="91425" marR="91425" marL="91425"/>
                </a:tc>
                <a:tc>
                  <a:txBody>
                    <a:bodyPr/>
                    <a:lstStyle/>
                    <a:p>
                      <a:pPr indent="0" lvl="0" marL="0" rtl="0" algn="ctr">
                        <a:spcBef>
                          <a:spcPts val="0"/>
                        </a:spcBef>
                        <a:spcAft>
                          <a:spcPts val="0"/>
                        </a:spcAft>
                        <a:buNone/>
                      </a:pPr>
                      <a:r>
                        <a:rPr lang="en-US"/>
                        <a:t>1064</a:t>
                      </a:r>
                      <a:endParaRPr/>
                    </a:p>
                  </a:txBody>
                  <a:tcPr marT="91425" marB="91425" marR="91425" marL="91425"/>
                </a:tc>
                <a:tc>
                  <a:txBody>
                    <a:bodyPr/>
                    <a:lstStyle/>
                    <a:p>
                      <a:pPr indent="0" lvl="0" marL="0" rtl="0" algn="ctr">
                        <a:spcBef>
                          <a:spcPts val="0"/>
                        </a:spcBef>
                        <a:spcAft>
                          <a:spcPts val="0"/>
                        </a:spcAft>
                        <a:buNone/>
                      </a:pPr>
                      <a:r>
                        <a:rPr lang="en-US"/>
                        <a:t>Is the assigned team identification.</a:t>
                      </a:r>
                      <a:endParaRPr/>
                    </a:p>
                  </a:txBody>
                  <a:tcPr marT="91425" marB="91425" marR="91425" marL="91425"/>
                </a:tc>
              </a:tr>
              <a:tr h="630975">
                <a:tc>
                  <a:txBody>
                    <a:bodyPr/>
                    <a:lstStyle/>
                    <a:p>
                      <a:pPr indent="0" lvl="0" marL="0" rtl="0" algn="ctr">
                        <a:spcBef>
                          <a:spcPts val="0"/>
                        </a:spcBef>
                        <a:spcAft>
                          <a:spcPts val="0"/>
                        </a:spcAft>
                        <a:buNone/>
                      </a:pPr>
                      <a:r>
                        <a:rPr lang="en-US"/>
                        <a:t>&lt;MISSION_TIME&gt;</a:t>
                      </a:r>
                      <a:endParaRPr/>
                    </a:p>
                  </a:txBody>
                  <a:tcPr marT="91425" marB="91425" marR="91425" marL="91425"/>
                </a:tc>
                <a:tc>
                  <a:txBody>
                    <a:bodyPr/>
                    <a:lstStyle/>
                    <a:p>
                      <a:pPr indent="0" lvl="0" marL="0" rtl="0" algn="ctr">
                        <a:spcBef>
                          <a:spcPts val="0"/>
                        </a:spcBef>
                        <a:spcAft>
                          <a:spcPts val="0"/>
                        </a:spcAft>
                        <a:buNone/>
                      </a:pPr>
                      <a:r>
                        <a:rPr lang="en-US"/>
                        <a:t>08:12:55</a:t>
                      </a:r>
                      <a:endParaRPr/>
                    </a:p>
                  </a:txBody>
                  <a:tcPr marT="91425" marB="91425" marR="91425" marL="91425"/>
                </a:tc>
                <a:tc>
                  <a:txBody>
                    <a:bodyPr/>
                    <a:lstStyle/>
                    <a:p>
                      <a:pPr indent="0" lvl="0" marL="0" rtl="0" algn="l">
                        <a:spcBef>
                          <a:spcPts val="0"/>
                        </a:spcBef>
                        <a:spcAft>
                          <a:spcPts val="0"/>
                        </a:spcAft>
                        <a:buNone/>
                      </a:pPr>
                      <a:r>
                        <a:rPr lang="en-US"/>
                        <a:t>Is UTC time in format hh:mm:ss, where hh is hours, mm is minutes, and ss is seconds.</a:t>
                      </a:r>
                      <a:endParaRPr/>
                    </a:p>
                  </a:txBody>
                  <a:tcPr marT="91425" marB="91425" marR="91425" marL="91425"/>
                </a:tc>
              </a:tr>
              <a:tr h="851850">
                <a:tc>
                  <a:txBody>
                    <a:bodyPr/>
                    <a:lstStyle/>
                    <a:p>
                      <a:pPr indent="0" lvl="0" marL="0" rtl="0" algn="ctr">
                        <a:spcBef>
                          <a:spcPts val="0"/>
                        </a:spcBef>
                        <a:spcAft>
                          <a:spcPts val="0"/>
                        </a:spcAft>
                        <a:buNone/>
                      </a:pPr>
                      <a:r>
                        <a:rPr lang="en-US"/>
                        <a:t>&lt;PACKET_COUNT&gt;</a:t>
                      </a:r>
                      <a:endParaRPr/>
                    </a:p>
                  </a:txBody>
                  <a:tcPr marT="91425" marB="91425" marR="91425" marL="91425"/>
                </a:tc>
                <a:tc>
                  <a:txBody>
                    <a:bodyPr/>
                    <a:lstStyle/>
                    <a:p>
                      <a:pPr indent="0" lvl="0" marL="0" rtl="0" algn="ctr">
                        <a:spcBef>
                          <a:spcPts val="0"/>
                        </a:spcBef>
                        <a:spcAft>
                          <a:spcPts val="0"/>
                        </a:spcAft>
                        <a:buNone/>
                      </a:pPr>
                      <a:r>
                        <a:rPr lang="en-US"/>
                        <a:t>1485</a:t>
                      </a:r>
                      <a:endParaRPr/>
                    </a:p>
                  </a:txBody>
                  <a:tcPr marT="91425" marB="91425" marR="91425" marL="91425"/>
                </a:tc>
                <a:tc>
                  <a:txBody>
                    <a:bodyPr/>
                    <a:lstStyle/>
                    <a:p>
                      <a:pPr indent="0" lvl="0" marL="0" rtl="0" algn="l">
                        <a:spcBef>
                          <a:spcPts val="0"/>
                        </a:spcBef>
                        <a:spcAft>
                          <a:spcPts val="0"/>
                        </a:spcAft>
                        <a:buNone/>
                      </a:pPr>
                      <a:r>
                        <a:rPr lang="en-US"/>
                        <a:t>Is the count of transmitted packets, which is to be maintained through processor reset. One count is used for transmission of all packets, regardless of type.</a:t>
                      </a:r>
                      <a:endParaRPr/>
                    </a:p>
                  </a:txBody>
                  <a:tcPr marT="91425" marB="91425" marR="91425" marL="91425"/>
                </a:tc>
              </a:tr>
              <a:tr h="1293575">
                <a:tc>
                  <a:txBody>
                    <a:bodyPr/>
                    <a:lstStyle/>
                    <a:p>
                      <a:pPr indent="0" lvl="0" marL="0" rtl="0" algn="ctr">
                        <a:spcBef>
                          <a:spcPts val="0"/>
                        </a:spcBef>
                        <a:spcAft>
                          <a:spcPts val="0"/>
                        </a:spcAft>
                        <a:buNone/>
                      </a:pPr>
                      <a:r>
                        <a:rPr lang="en-US"/>
                        <a:t>&lt;PACKET_TYPE&gt;</a:t>
                      </a:r>
                      <a:endParaRPr/>
                    </a:p>
                  </a:txBody>
                  <a:tcPr marT="91425" marB="91425" marR="91425" marL="91425"/>
                </a:tc>
                <a:tc>
                  <a:txBody>
                    <a:bodyPr/>
                    <a:lstStyle/>
                    <a:p>
                      <a:pPr indent="0" lvl="0" marL="0" rtl="0" algn="ctr">
                        <a:spcBef>
                          <a:spcPts val="0"/>
                        </a:spcBef>
                        <a:spcAft>
                          <a:spcPts val="0"/>
                        </a:spcAft>
                        <a:buNone/>
                      </a:pPr>
                      <a:r>
                        <a:rPr lang="en-US"/>
                        <a:t>C</a:t>
                      </a:r>
                      <a:endParaRPr/>
                    </a:p>
                  </a:txBody>
                  <a:tcPr marT="91425" marB="91425" marR="91425" marL="91425"/>
                </a:tc>
                <a:tc>
                  <a:txBody>
                    <a:bodyPr/>
                    <a:lstStyle/>
                    <a:p>
                      <a:pPr indent="0" lvl="0" marL="0" rtl="0" algn="l">
                        <a:spcBef>
                          <a:spcPts val="0"/>
                        </a:spcBef>
                        <a:spcAft>
                          <a:spcPts val="0"/>
                        </a:spcAft>
                        <a:buNone/>
                      </a:pPr>
                      <a:r>
                        <a:rPr lang="en-US"/>
                        <a:t>Is the ASCII character ‘C’ for Container telemetry, character ‘T’ for tethered Payload (deployed first) relayed telemetry at 4 Hz.</a:t>
                      </a:r>
                      <a:endParaRPr/>
                    </a:p>
                    <a:p>
                      <a:pPr indent="0" lvl="0" marL="0" rtl="0" algn="ctr">
                        <a:spcBef>
                          <a:spcPts val="0"/>
                        </a:spcBef>
                        <a:spcAft>
                          <a:spcPts val="0"/>
                        </a:spcAft>
                        <a:buNone/>
                      </a:pPr>
                      <a:r>
                        <a:t/>
                      </a:r>
                      <a:endParaRPr/>
                    </a:p>
                  </a:txBody>
                  <a:tcPr marT="91425" marB="91425" marR="91425" marL="91425"/>
                </a:tc>
              </a:tr>
              <a:tr h="651150">
                <a:tc>
                  <a:txBody>
                    <a:bodyPr/>
                    <a:lstStyle/>
                    <a:p>
                      <a:pPr indent="0" lvl="0" marL="0" rtl="0" algn="ctr">
                        <a:spcBef>
                          <a:spcPts val="0"/>
                        </a:spcBef>
                        <a:spcAft>
                          <a:spcPts val="0"/>
                        </a:spcAft>
                        <a:buNone/>
                      </a:pPr>
                      <a:r>
                        <a:rPr lang="en-US"/>
                        <a:t>&lt;MODE&gt;</a:t>
                      </a:r>
                      <a:endParaRPr/>
                    </a:p>
                  </a:txBody>
                  <a:tcPr marT="91425" marB="91425" marR="91425" marL="91425"/>
                </a:tc>
                <a:tc>
                  <a:txBody>
                    <a:bodyPr/>
                    <a:lstStyle/>
                    <a:p>
                      <a:pPr indent="0" lvl="0" marL="0" rtl="0" algn="ctr">
                        <a:spcBef>
                          <a:spcPts val="0"/>
                        </a:spcBef>
                        <a:spcAft>
                          <a:spcPts val="0"/>
                        </a:spcAft>
                        <a:buNone/>
                      </a:pPr>
                      <a:r>
                        <a:rPr lang="en-US"/>
                        <a:t>F</a:t>
                      </a:r>
                      <a:endParaRPr/>
                    </a:p>
                  </a:txBody>
                  <a:tcPr marT="91425" marB="91425" marR="91425" marL="91425"/>
                </a:tc>
                <a:tc>
                  <a:txBody>
                    <a:bodyPr/>
                    <a:lstStyle/>
                    <a:p>
                      <a:pPr indent="0" lvl="0" marL="0" rtl="0" algn="ctr">
                        <a:spcBef>
                          <a:spcPts val="0"/>
                        </a:spcBef>
                        <a:spcAft>
                          <a:spcPts val="0"/>
                        </a:spcAft>
                        <a:buNone/>
                      </a:pPr>
                      <a:r>
                        <a:rPr lang="en-US"/>
                        <a:t>= ‘F’ for flight (the default mode upon system start) and ‘S’ for simulation</a:t>
                      </a:r>
                      <a:endParaRPr/>
                    </a:p>
                  </a:txBody>
                  <a:tcPr marT="91425" marB="91425" marR="91425" marL="91425"/>
                </a:tc>
              </a:tr>
              <a:tr h="428875">
                <a:tc>
                  <a:txBody>
                    <a:bodyPr/>
                    <a:lstStyle/>
                    <a:p>
                      <a:pPr indent="0" lvl="0" marL="0" rtl="0" algn="ctr">
                        <a:spcBef>
                          <a:spcPts val="0"/>
                        </a:spcBef>
                        <a:spcAft>
                          <a:spcPts val="0"/>
                        </a:spcAft>
                        <a:buNone/>
                      </a:pPr>
                      <a:r>
                        <a:rPr lang="en-US"/>
                        <a:t>TP_RELEASED</a:t>
                      </a:r>
                      <a:endParaRPr/>
                    </a:p>
                  </a:txBody>
                  <a:tcPr marT="91425" marB="91425" marR="91425" marL="91425"/>
                </a:tc>
                <a:tc>
                  <a:txBody>
                    <a:bodyPr/>
                    <a:lstStyle/>
                    <a:p>
                      <a:pPr indent="0" lvl="0" marL="0" rtl="0" algn="ctr">
                        <a:spcBef>
                          <a:spcPts val="0"/>
                        </a:spcBef>
                        <a:spcAft>
                          <a:spcPts val="0"/>
                        </a:spcAft>
                        <a:buNone/>
                      </a:pPr>
                      <a:r>
                        <a:rPr lang="en-US"/>
                        <a:t>R</a:t>
                      </a:r>
                      <a:endParaRPr/>
                    </a:p>
                  </a:txBody>
                  <a:tcPr marT="91425" marB="91425" marR="91425" marL="91425"/>
                </a:tc>
                <a:tc>
                  <a:txBody>
                    <a:bodyPr/>
                    <a:lstStyle/>
                    <a:p>
                      <a:pPr indent="0" lvl="0" marL="0" rtl="0" algn="ctr">
                        <a:spcBef>
                          <a:spcPts val="0"/>
                        </a:spcBef>
                        <a:spcAft>
                          <a:spcPts val="0"/>
                        </a:spcAft>
                        <a:buNone/>
                      </a:pPr>
                      <a:r>
                        <a:rPr lang="en-US"/>
                        <a:t>= ‘N’ for not released and ‘R’ for released</a:t>
                      </a:r>
                      <a:endParaRPr/>
                    </a:p>
                  </a:txBody>
                  <a:tcPr marT="91425" marB="91425" marR="91425" marL="91425"/>
                </a:tc>
              </a:tr>
            </a:tbl>
          </a:graphicData>
        </a:graphic>
      </p:graphicFrame>
      <p:pic>
        <p:nvPicPr>
          <p:cNvPr id="1525" name="Google Shape;1525;p122"/>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2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31" name="Google Shape;1531;p12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32" name="Google Shape;1532;p12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Telemetry Format</a:t>
            </a:r>
            <a:endParaRPr/>
          </a:p>
        </p:txBody>
      </p:sp>
      <p:sp>
        <p:nvSpPr>
          <p:cNvPr id="1533" name="Google Shape;1533;p12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534" name="Google Shape;1534;p12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535" name="Google Shape;1535;p123"/>
          <p:cNvGraphicFramePr/>
          <p:nvPr/>
        </p:nvGraphicFramePr>
        <p:xfrm>
          <a:off x="228600" y="1066795"/>
          <a:ext cx="3000000" cy="3000000"/>
        </p:xfrm>
        <a:graphic>
          <a:graphicData uri="http://schemas.openxmlformats.org/drawingml/2006/table">
            <a:tbl>
              <a:tblPr>
                <a:noFill/>
                <a:tableStyleId>{DEA16444-F34E-4804-BBA8-A53AC711FF5E}</a:tableStyleId>
              </a:tblPr>
              <a:tblGrid>
                <a:gridCol w="2418600"/>
                <a:gridCol w="1526725"/>
                <a:gridCol w="4741475"/>
              </a:tblGrid>
              <a:tr h="445000">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684625">
                <a:tc>
                  <a:txBody>
                    <a:bodyPr/>
                    <a:lstStyle/>
                    <a:p>
                      <a:pPr indent="0" lvl="0" marL="0" rtl="0" algn="ctr">
                        <a:spcBef>
                          <a:spcPts val="0"/>
                        </a:spcBef>
                        <a:spcAft>
                          <a:spcPts val="0"/>
                        </a:spcAft>
                        <a:buNone/>
                      </a:pPr>
                      <a:r>
                        <a:rPr lang="en-US"/>
                        <a:t>&lt;ALTITUDE&gt;</a:t>
                      </a:r>
                      <a:endParaRPr/>
                    </a:p>
                  </a:txBody>
                  <a:tcPr marT="91425" marB="91425" marR="91425" marL="91425"/>
                </a:tc>
                <a:tc>
                  <a:txBody>
                    <a:bodyPr/>
                    <a:lstStyle/>
                    <a:p>
                      <a:pPr indent="0" lvl="0" marL="0" rtl="0" algn="ctr">
                        <a:spcBef>
                          <a:spcPts val="0"/>
                        </a:spcBef>
                        <a:spcAft>
                          <a:spcPts val="0"/>
                        </a:spcAft>
                        <a:buNone/>
                      </a:pPr>
                      <a:r>
                        <a:rPr lang="en-US"/>
                        <a:t>84.2</a:t>
                      </a:r>
                      <a:endParaRPr/>
                    </a:p>
                  </a:txBody>
                  <a:tcPr marT="91425" marB="91425" marR="91425" marL="91425"/>
                </a:tc>
                <a:tc>
                  <a:txBody>
                    <a:bodyPr/>
                    <a:lstStyle/>
                    <a:p>
                      <a:pPr indent="0" lvl="0" marL="0" rtl="0" algn="ctr">
                        <a:spcBef>
                          <a:spcPts val="0"/>
                        </a:spcBef>
                        <a:spcAft>
                          <a:spcPts val="0"/>
                        </a:spcAft>
                        <a:buNone/>
                      </a:pPr>
                      <a:r>
                        <a:rPr lang="en-US"/>
                        <a:t>is the altitude in units of meters and must be relative to</a:t>
                      </a:r>
                      <a:endParaRPr/>
                    </a:p>
                    <a:p>
                      <a:pPr indent="0" lvl="0" marL="0" rtl="0" algn="ctr">
                        <a:spcBef>
                          <a:spcPts val="0"/>
                        </a:spcBef>
                        <a:spcAft>
                          <a:spcPts val="0"/>
                        </a:spcAft>
                        <a:buNone/>
                      </a:pPr>
                      <a:r>
                        <a:rPr lang="en-US"/>
                        <a:t>ground level. The resolution must be 0.1 meters.</a:t>
                      </a:r>
                      <a:endParaRPr/>
                    </a:p>
                  </a:txBody>
                  <a:tcPr marT="91425" marB="91425" marR="91425" marL="91425"/>
                </a:tc>
              </a:tr>
              <a:tr h="684625">
                <a:tc>
                  <a:txBody>
                    <a:bodyPr/>
                    <a:lstStyle/>
                    <a:p>
                      <a:pPr indent="0" lvl="0" marL="0" rtl="0" algn="ctr">
                        <a:spcBef>
                          <a:spcPts val="0"/>
                        </a:spcBef>
                        <a:spcAft>
                          <a:spcPts val="0"/>
                        </a:spcAft>
                        <a:buNone/>
                      </a:pPr>
                      <a:r>
                        <a:rPr lang="en-US"/>
                        <a:t>&lt;TEMP&gt;</a:t>
                      </a:r>
                      <a:endParaRPr/>
                    </a:p>
                  </a:txBody>
                  <a:tcPr marT="91425" marB="91425" marR="91425" marL="91425"/>
                </a:tc>
                <a:tc>
                  <a:txBody>
                    <a:bodyPr/>
                    <a:lstStyle/>
                    <a:p>
                      <a:pPr indent="0" lvl="0" marL="0" rtl="0" algn="ctr">
                        <a:spcBef>
                          <a:spcPts val="0"/>
                        </a:spcBef>
                        <a:spcAft>
                          <a:spcPts val="0"/>
                        </a:spcAft>
                        <a:buNone/>
                      </a:pPr>
                      <a:r>
                        <a:rPr lang="en-US"/>
                        <a:t>24.3</a:t>
                      </a:r>
                      <a:endParaRPr/>
                    </a:p>
                  </a:txBody>
                  <a:tcPr marT="91425" marB="91425" marR="91425" marL="91425"/>
                </a:tc>
                <a:tc>
                  <a:txBody>
                    <a:bodyPr/>
                    <a:lstStyle/>
                    <a:p>
                      <a:pPr indent="0" lvl="0" marL="0" rtl="0" algn="l">
                        <a:spcBef>
                          <a:spcPts val="0"/>
                        </a:spcBef>
                        <a:spcAft>
                          <a:spcPts val="0"/>
                        </a:spcAft>
                        <a:buNone/>
                      </a:pPr>
                      <a:r>
                        <a:rPr lang="en-US"/>
                        <a:t>is the temperature in degrees Celsius with a resolution of 0.1 degrees C.</a:t>
                      </a:r>
                      <a:endParaRPr/>
                    </a:p>
                  </a:txBody>
                  <a:tcPr marT="91425" marB="91425" marR="91425" marL="91425"/>
                </a:tc>
              </a:tr>
              <a:tr h="708300">
                <a:tc>
                  <a:txBody>
                    <a:bodyPr/>
                    <a:lstStyle/>
                    <a:p>
                      <a:pPr indent="0" lvl="0" marL="0" rtl="0" algn="ctr">
                        <a:spcBef>
                          <a:spcPts val="0"/>
                        </a:spcBef>
                        <a:spcAft>
                          <a:spcPts val="0"/>
                        </a:spcAft>
                        <a:buNone/>
                      </a:pPr>
                      <a:r>
                        <a:rPr lang="en-US"/>
                        <a:t>&lt;VOLTAGE&gt;</a:t>
                      </a:r>
                      <a:endParaRPr/>
                    </a:p>
                  </a:txBody>
                  <a:tcPr marT="91425" marB="91425" marR="91425" marL="91425"/>
                </a:tc>
                <a:tc>
                  <a:txBody>
                    <a:bodyPr/>
                    <a:lstStyle/>
                    <a:p>
                      <a:pPr indent="0" lvl="0" marL="0" rtl="0" algn="ctr">
                        <a:spcBef>
                          <a:spcPts val="0"/>
                        </a:spcBef>
                        <a:spcAft>
                          <a:spcPts val="0"/>
                        </a:spcAft>
                        <a:buNone/>
                      </a:pPr>
                      <a:r>
                        <a:rPr lang="en-US"/>
                        <a:t>4.45</a:t>
                      </a:r>
                      <a:endParaRPr/>
                    </a:p>
                  </a:txBody>
                  <a:tcPr marT="91425" marB="91425" marR="91425" marL="91425"/>
                </a:tc>
                <a:tc>
                  <a:txBody>
                    <a:bodyPr/>
                    <a:lstStyle/>
                    <a:p>
                      <a:pPr indent="0" lvl="0" marL="0" rtl="0" algn="l">
                        <a:spcBef>
                          <a:spcPts val="0"/>
                        </a:spcBef>
                        <a:spcAft>
                          <a:spcPts val="0"/>
                        </a:spcAft>
                        <a:buNone/>
                      </a:pPr>
                      <a:r>
                        <a:rPr lang="en-US"/>
                        <a:t>is the voltage of the CanSat power bus. The resolution must be 0.01 volts.</a:t>
                      </a:r>
                      <a:endParaRPr/>
                    </a:p>
                  </a:txBody>
                  <a:tcPr marT="91425" marB="91425" marR="91425" marL="91425"/>
                </a:tc>
              </a:tr>
              <a:tr h="683400">
                <a:tc>
                  <a:txBody>
                    <a:bodyPr/>
                    <a:lstStyle/>
                    <a:p>
                      <a:pPr indent="0" lvl="0" marL="0" rtl="0" algn="ctr">
                        <a:spcBef>
                          <a:spcPts val="0"/>
                        </a:spcBef>
                        <a:spcAft>
                          <a:spcPts val="0"/>
                        </a:spcAft>
                        <a:buNone/>
                      </a:pPr>
                      <a:r>
                        <a:rPr lang="en-US"/>
                        <a:t>&lt;GPS_TIME&gt;</a:t>
                      </a:r>
                      <a:endParaRPr/>
                    </a:p>
                  </a:txBody>
                  <a:tcPr marT="91425" marB="91425" marR="91425" marL="91425"/>
                </a:tc>
                <a:tc>
                  <a:txBody>
                    <a:bodyPr/>
                    <a:lstStyle/>
                    <a:p>
                      <a:pPr indent="0" lvl="0" marL="0" rtl="0" algn="ctr">
                        <a:spcBef>
                          <a:spcPts val="0"/>
                        </a:spcBef>
                        <a:spcAft>
                          <a:spcPts val="0"/>
                        </a:spcAft>
                        <a:buNone/>
                      </a:pPr>
                      <a:r>
                        <a:rPr lang="en-US"/>
                        <a:t>08:12:55</a:t>
                      </a:r>
                      <a:endParaRPr/>
                    </a:p>
                  </a:txBody>
                  <a:tcPr marT="91425" marB="91425" marR="91425" marL="91425"/>
                </a:tc>
                <a:tc>
                  <a:txBody>
                    <a:bodyPr/>
                    <a:lstStyle/>
                    <a:p>
                      <a:pPr indent="0" lvl="0" marL="0" rtl="0" algn="ctr">
                        <a:spcBef>
                          <a:spcPts val="0"/>
                        </a:spcBef>
                        <a:spcAft>
                          <a:spcPts val="0"/>
                        </a:spcAft>
                        <a:buNone/>
                      </a:pPr>
                      <a:r>
                        <a:rPr lang="en-US"/>
                        <a:t>is the time generated by the GPS receiver. The time must be reported in UTC and have a resolution of a second.</a:t>
                      </a:r>
                      <a:endParaRPr/>
                    </a:p>
                  </a:txBody>
                  <a:tcPr marT="91425" marB="91425" marR="91425" marL="91425"/>
                </a:tc>
              </a:tr>
              <a:tr h="710700">
                <a:tc>
                  <a:txBody>
                    <a:bodyPr/>
                    <a:lstStyle/>
                    <a:p>
                      <a:pPr indent="0" lvl="0" marL="0" rtl="0" algn="ctr">
                        <a:spcBef>
                          <a:spcPts val="0"/>
                        </a:spcBef>
                        <a:spcAft>
                          <a:spcPts val="0"/>
                        </a:spcAft>
                        <a:buNone/>
                      </a:pPr>
                      <a:r>
                        <a:rPr lang="en-US"/>
                        <a:t>&lt;GPS_LATITUDE&gt;</a:t>
                      </a:r>
                      <a:endParaRPr/>
                    </a:p>
                  </a:txBody>
                  <a:tcPr marT="91425" marB="91425" marR="91425" marL="91425"/>
                </a:tc>
                <a:tc>
                  <a:txBody>
                    <a:bodyPr/>
                    <a:lstStyle/>
                    <a:p>
                      <a:pPr indent="0" lvl="0" marL="0" rtl="0" algn="ctr">
                        <a:spcBef>
                          <a:spcPts val="0"/>
                        </a:spcBef>
                        <a:spcAft>
                          <a:spcPts val="0"/>
                        </a:spcAft>
                        <a:buNone/>
                      </a:pPr>
                      <a:r>
                        <a:rPr lang="en-US"/>
                        <a:t>25.0458</a:t>
                      </a:r>
                      <a:endParaRPr/>
                    </a:p>
                  </a:txBody>
                  <a:tcPr marT="91425" marB="91425" marR="91425" marL="91425"/>
                </a:tc>
                <a:tc>
                  <a:txBody>
                    <a:bodyPr/>
                    <a:lstStyle/>
                    <a:p>
                      <a:pPr indent="0" lvl="0" marL="0" rtl="0" algn="ctr">
                        <a:spcBef>
                          <a:spcPts val="0"/>
                        </a:spcBef>
                        <a:spcAft>
                          <a:spcPts val="0"/>
                        </a:spcAft>
                        <a:buNone/>
                      </a:pPr>
                      <a:r>
                        <a:rPr lang="en-US"/>
                        <a:t>is the latitude generated by the GPS receiver in decimal degrees with a resolution of 0.0001 degrees.</a:t>
                      </a:r>
                      <a:endParaRPr/>
                    </a:p>
                  </a:txBody>
                  <a:tcPr marT="91425" marB="91425" marR="91425" marL="91425"/>
                </a:tc>
              </a:tr>
              <a:tr h="684625">
                <a:tc>
                  <a:txBody>
                    <a:bodyPr/>
                    <a:lstStyle/>
                    <a:p>
                      <a:pPr indent="0" lvl="0" marL="0" rtl="0" algn="ctr">
                        <a:spcBef>
                          <a:spcPts val="0"/>
                        </a:spcBef>
                        <a:spcAft>
                          <a:spcPts val="0"/>
                        </a:spcAft>
                        <a:buNone/>
                      </a:pPr>
                      <a:r>
                        <a:rPr lang="en-US"/>
                        <a:t>&lt;GPS_LONGITUDE&gt;</a:t>
                      </a:r>
                      <a:endParaRPr/>
                    </a:p>
                  </a:txBody>
                  <a:tcPr marT="91425" marB="91425" marR="91425" marL="91425"/>
                </a:tc>
                <a:tc>
                  <a:txBody>
                    <a:bodyPr/>
                    <a:lstStyle/>
                    <a:p>
                      <a:pPr indent="0" lvl="0" marL="0" rtl="0" algn="ctr">
                        <a:spcBef>
                          <a:spcPts val="0"/>
                        </a:spcBef>
                        <a:spcAft>
                          <a:spcPts val="0"/>
                        </a:spcAft>
                        <a:buNone/>
                      </a:pPr>
                      <a:r>
                        <a:rPr lang="en-US"/>
                        <a:t>-160.5804</a:t>
                      </a:r>
                      <a:endParaRPr/>
                    </a:p>
                  </a:txBody>
                  <a:tcPr marT="91425" marB="91425" marR="91425" marL="91425"/>
                </a:tc>
                <a:tc>
                  <a:txBody>
                    <a:bodyPr/>
                    <a:lstStyle/>
                    <a:p>
                      <a:pPr indent="0" lvl="0" marL="0" rtl="0" algn="ctr">
                        <a:spcBef>
                          <a:spcPts val="0"/>
                        </a:spcBef>
                        <a:spcAft>
                          <a:spcPts val="0"/>
                        </a:spcAft>
                        <a:buNone/>
                      </a:pPr>
                      <a:r>
                        <a:rPr lang="en-US"/>
                        <a:t>is the longitude generated by the GPS receiver in decimal degrees with a resolution of 0.0001 degrees.</a:t>
                      </a:r>
                      <a:endParaRPr/>
                    </a:p>
                  </a:txBody>
                  <a:tcPr marT="91425" marB="91425" marR="91425" marL="91425"/>
                </a:tc>
              </a:tr>
            </a:tbl>
          </a:graphicData>
        </a:graphic>
      </p:graphicFrame>
      <p:pic>
        <p:nvPicPr>
          <p:cNvPr id="1536" name="Google Shape;1536;p123"/>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2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42" name="Google Shape;1542;p12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43" name="Google Shape;1543;p12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Telemetry Format</a:t>
            </a:r>
            <a:endParaRPr/>
          </a:p>
        </p:txBody>
      </p:sp>
      <p:sp>
        <p:nvSpPr>
          <p:cNvPr id="1544" name="Google Shape;1544;p12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545" name="Google Shape;1545;p12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546" name="Google Shape;1546;p124"/>
          <p:cNvGraphicFramePr/>
          <p:nvPr/>
        </p:nvGraphicFramePr>
        <p:xfrm>
          <a:off x="228600" y="1066795"/>
          <a:ext cx="3000000" cy="3000000"/>
        </p:xfrm>
        <a:graphic>
          <a:graphicData uri="http://schemas.openxmlformats.org/drawingml/2006/table">
            <a:tbl>
              <a:tblPr>
                <a:noFill/>
                <a:tableStyleId>{DEA16444-F34E-4804-BBA8-A53AC711FF5E}</a:tableStyleId>
              </a:tblPr>
              <a:tblGrid>
                <a:gridCol w="2418600"/>
                <a:gridCol w="1526725"/>
                <a:gridCol w="4741475"/>
              </a:tblGrid>
              <a:tr h="429800">
                <a:tc>
                  <a:txBody>
                    <a:bodyPr/>
                    <a:lstStyle/>
                    <a:p>
                      <a:pPr indent="0" lvl="0" marL="0" rtl="0" algn="ctr">
                        <a:spcBef>
                          <a:spcPts val="0"/>
                        </a:spcBef>
                        <a:spcAft>
                          <a:spcPts val="0"/>
                        </a:spcAft>
                        <a:buNone/>
                      </a:pPr>
                      <a:r>
                        <a:rPr b="1" lang="en-US"/>
                        <a:t>DATA FORMAT</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SAMPLE DATA</a:t>
                      </a:r>
                      <a:endParaRPr b="1"/>
                    </a:p>
                  </a:txBody>
                  <a:tcPr marT="91425" marB="91425" marR="91425" marL="91425">
                    <a:solidFill>
                      <a:srgbClr val="FFFF00"/>
                    </a:solidFill>
                  </a:tcPr>
                </a:tc>
                <a:tc>
                  <a:txBody>
                    <a:bodyPr/>
                    <a:lstStyle/>
                    <a:p>
                      <a:pPr indent="0" lvl="0" marL="0" rtl="0" algn="ctr">
                        <a:spcBef>
                          <a:spcPts val="0"/>
                        </a:spcBef>
                        <a:spcAft>
                          <a:spcPts val="0"/>
                        </a:spcAft>
                        <a:buNone/>
                      </a:pPr>
                      <a:r>
                        <a:rPr b="1" lang="en-US"/>
                        <a:t>DESCRIPTION</a:t>
                      </a:r>
                      <a:endParaRPr b="1"/>
                    </a:p>
                  </a:txBody>
                  <a:tcPr marT="91425" marB="91425" marR="91425" marL="91425">
                    <a:solidFill>
                      <a:srgbClr val="FFFF00"/>
                    </a:solidFill>
                  </a:tcPr>
                </a:tc>
              </a:tr>
              <a:tr h="661250">
                <a:tc>
                  <a:txBody>
                    <a:bodyPr/>
                    <a:lstStyle/>
                    <a:p>
                      <a:pPr indent="0" lvl="0" marL="0" rtl="0" algn="ctr">
                        <a:spcBef>
                          <a:spcPts val="0"/>
                        </a:spcBef>
                        <a:spcAft>
                          <a:spcPts val="0"/>
                        </a:spcAft>
                        <a:buNone/>
                      </a:pPr>
                      <a:r>
                        <a:rPr lang="en-US"/>
                        <a:t>&lt;GPS_ALTITUDE&gt;</a:t>
                      </a:r>
                      <a:endParaRPr/>
                    </a:p>
                  </a:txBody>
                  <a:tcPr marT="91425" marB="91425" marR="91425" marL="91425"/>
                </a:tc>
                <a:tc>
                  <a:txBody>
                    <a:bodyPr/>
                    <a:lstStyle/>
                    <a:p>
                      <a:pPr indent="0" lvl="0" marL="0" rtl="0" algn="ctr">
                        <a:spcBef>
                          <a:spcPts val="0"/>
                        </a:spcBef>
                        <a:spcAft>
                          <a:spcPts val="0"/>
                        </a:spcAft>
                        <a:buNone/>
                      </a:pPr>
                      <a:r>
                        <a:rPr lang="en-US"/>
                        <a:t>84.2</a:t>
                      </a:r>
                      <a:endParaRPr/>
                    </a:p>
                  </a:txBody>
                  <a:tcPr marT="91425" marB="91425" marR="91425" marL="91425"/>
                </a:tc>
                <a:tc>
                  <a:txBody>
                    <a:bodyPr/>
                    <a:lstStyle/>
                    <a:p>
                      <a:pPr indent="0" lvl="0" marL="0" rtl="0" algn="ctr">
                        <a:spcBef>
                          <a:spcPts val="0"/>
                        </a:spcBef>
                        <a:spcAft>
                          <a:spcPts val="0"/>
                        </a:spcAft>
                        <a:buNone/>
                      </a:pPr>
                      <a:r>
                        <a:rPr lang="en-US"/>
                        <a:t>is the altitude generated by the GPS receiver in meters</a:t>
                      </a:r>
                      <a:endParaRPr/>
                    </a:p>
                    <a:p>
                      <a:pPr indent="0" lvl="0" marL="0" rtl="0" algn="ctr">
                        <a:spcBef>
                          <a:spcPts val="0"/>
                        </a:spcBef>
                        <a:spcAft>
                          <a:spcPts val="0"/>
                        </a:spcAft>
                        <a:buNone/>
                      </a:pPr>
                      <a:r>
                        <a:rPr lang="en-US"/>
                        <a:t>above mean sea level with a resolution of 0.1 meters.</a:t>
                      </a:r>
                      <a:endParaRPr/>
                    </a:p>
                  </a:txBody>
                  <a:tcPr marT="91425" marB="91425" marR="91425" marL="91425"/>
                </a:tc>
              </a:tr>
              <a:tr h="686425">
                <a:tc>
                  <a:txBody>
                    <a:bodyPr/>
                    <a:lstStyle/>
                    <a:p>
                      <a:pPr indent="0" lvl="0" marL="0" rtl="0" algn="ctr">
                        <a:spcBef>
                          <a:spcPts val="0"/>
                        </a:spcBef>
                        <a:spcAft>
                          <a:spcPts val="0"/>
                        </a:spcAft>
                        <a:buNone/>
                      </a:pPr>
                      <a:r>
                        <a:rPr lang="en-US"/>
                        <a:t>&lt;GPS_SATS&gt;</a:t>
                      </a:r>
                      <a:endParaRPr/>
                    </a:p>
                  </a:txBody>
                  <a:tcPr marT="91425" marB="91425" marR="91425" marL="91425"/>
                </a:tc>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l">
                        <a:spcBef>
                          <a:spcPts val="0"/>
                        </a:spcBef>
                        <a:spcAft>
                          <a:spcPts val="0"/>
                        </a:spcAft>
                        <a:buNone/>
                      </a:pPr>
                      <a:r>
                        <a:rPr lang="en-US"/>
                        <a:t>is the number of GPS satellites being tracked by the GPS receiver. This must be an integer number.</a:t>
                      </a:r>
                      <a:endParaRPr/>
                    </a:p>
                  </a:txBody>
                  <a:tcPr marT="91425" marB="91425" marR="91425" marL="91425"/>
                </a:tc>
              </a:tr>
              <a:tr h="1124150">
                <a:tc>
                  <a:txBody>
                    <a:bodyPr/>
                    <a:lstStyle/>
                    <a:p>
                      <a:pPr indent="0" lvl="0" marL="0" rtl="0" algn="ctr">
                        <a:spcBef>
                          <a:spcPts val="0"/>
                        </a:spcBef>
                        <a:spcAft>
                          <a:spcPts val="0"/>
                        </a:spcAft>
                        <a:buNone/>
                      </a:pPr>
                      <a:r>
                        <a:rPr lang="en-US"/>
                        <a:t>&lt;SOFTWARE STATE&gt;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LAUNCH_WAIT</a:t>
                      </a:r>
                      <a:endParaRPr/>
                    </a:p>
                  </a:txBody>
                  <a:tcPr marT="91425" marB="91425" marR="91425" marL="91425"/>
                </a:tc>
                <a:tc>
                  <a:txBody>
                    <a:bodyPr/>
                    <a:lstStyle/>
                    <a:p>
                      <a:pPr indent="0" lvl="0" marL="0" rtl="0" algn="l">
                        <a:spcBef>
                          <a:spcPts val="0"/>
                        </a:spcBef>
                        <a:spcAft>
                          <a:spcPts val="0"/>
                        </a:spcAft>
                        <a:buNone/>
                      </a:pPr>
                      <a:r>
                        <a:rPr lang="en-US"/>
                        <a:t>i</a:t>
                      </a:r>
                      <a:r>
                        <a:rPr lang="en-US"/>
                        <a:t>is the operating state of the software. (e.g., LAUNCH_WAIT, ASCENT, ROCKET_SEPARATION, DESCENT, TP_RELEASE, LANDED, etc.). Teams may define their own states. </a:t>
                      </a:r>
                      <a:endParaRPr/>
                    </a:p>
                  </a:txBody>
                  <a:tcPr marT="91425" marB="91425" marR="91425" marL="91425"/>
                </a:tc>
              </a:tr>
              <a:tr h="892700">
                <a:tc>
                  <a:txBody>
                    <a:bodyPr/>
                    <a:lstStyle/>
                    <a:p>
                      <a:pPr indent="0" lvl="0" marL="0" rtl="0" algn="ctr">
                        <a:spcBef>
                          <a:spcPts val="0"/>
                        </a:spcBef>
                        <a:spcAft>
                          <a:spcPts val="0"/>
                        </a:spcAft>
                        <a:buNone/>
                      </a:pPr>
                      <a:r>
                        <a:rPr lang="en-US"/>
                        <a:t>&lt;CMD_ECHO&gt;</a:t>
                      </a:r>
                      <a:endParaRPr/>
                    </a:p>
                  </a:txBody>
                  <a:tcPr marT="91425" marB="91425" marR="91425" marL="91425"/>
                </a:tc>
                <a:tc>
                  <a:txBody>
                    <a:bodyPr/>
                    <a:lstStyle/>
                    <a:p>
                      <a:pPr indent="0" lvl="0" marL="0" rtl="0" algn="ctr">
                        <a:spcBef>
                          <a:spcPts val="0"/>
                        </a:spcBef>
                        <a:spcAft>
                          <a:spcPts val="0"/>
                        </a:spcAft>
                        <a:buNone/>
                      </a:pPr>
                      <a:r>
                        <a:rPr lang="en-US"/>
                        <a:t>CMD1000SIMP10</a:t>
                      </a:r>
                      <a:endParaRPr/>
                    </a:p>
                    <a:p>
                      <a:pPr indent="0" lvl="0" marL="0" rtl="0" algn="ctr">
                        <a:spcBef>
                          <a:spcPts val="0"/>
                        </a:spcBef>
                        <a:spcAft>
                          <a:spcPts val="0"/>
                        </a:spcAft>
                        <a:buNone/>
                      </a:pPr>
                      <a:r>
                        <a:rPr lang="en-US"/>
                        <a:t>1325</a:t>
                      </a:r>
                      <a:endParaRPr/>
                    </a:p>
                  </a:txBody>
                  <a:tcPr marT="91425" marB="91425" marR="91425" marL="91425"/>
                </a:tc>
                <a:tc>
                  <a:txBody>
                    <a:bodyPr/>
                    <a:lstStyle/>
                    <a:p>
                      <a:pPr indent="0" lvl="0" marL="0" rtl="0" algn="ctr">
                        <a:spcBef>
                          <a:spcPts val="0"/>
                        </a:spcBef>
                        <a:spcAft>
                          <a:spcPts val="0"/>
                        </a:spcAft>
                        <a:buNone/>
                      </a:pPr>
                      <a:r>
                        <a:rPr lang="en-US"/>
                        <a:t>is the fixed text command id and argument of the last</a:t>
                      </a:r>
                      <a:endParaRPr/>
                    </a:p>
                    <a:p>
                      <a:pPr indent="0" lvl="0" marL="0" rtl="0" algn="ctr">
                        <a:spcBef>
                          <a:spcPts val="0"/>
                        </a:spcBef>
                        <a:spcAft>
                          <a:spcPts val="0"/>
                        </a:spcAft>
                        <a:buNone/>
                      </a:pPr>
                      <a:r>
                        <a:rPr lang="en-US"/>
                        <a:t>received command with no commas.</a:t>
                      </a:r>
                      <a:endParaRPr/>
                    </a:p>
                  </a:txBody>
                  <a:tcPr marT="91425" marB="91425" marR="91425" marL="91425"/>
                </a:tc>
              </a:tr>
            </a:tbl>
          </a:graphicData>
        </a:graphic>
      </p:graphicFrame>
      <p:pic>
        <p:nvPicPr>
          <p:cNvPr id="1547" name="Google Shape;1547;p124"/>
          <p:cNvPicPr preferRelativeResize="0"/>
          <p:nvPr/>
        </p:nvPicPr>
        <p:blipFill rotWithShape="1">
          <a:blip r:embed="rId3">
            <a:alphaModFix/>
          </a:blip>
          <a:srcRect b="21313" l="0" r="0" t="18032"/>
          <a:stretch/>
        </p:blipFill>
        <p:spPr>
          <a:xfrm>
            <a:off x="0" y="0"/>
            <a:ext cx="1582451" cy="9314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2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t>CanSat 2022 PDR:</a:t>
            </a:r>
            <a:r>
              <a:rPr b="0" i="0" lang="en-US" sz="1000" u="none" cap="none" strike="noStrike">
                <a:solidFill>
                  <a:schemeClr val="dk1"/>
                </a:solidFill>
                <a:latin typeface="Arial"/>
                <a:ea typeface="Arial"/>
                <a:cs typeface="Arial"/>
                <a:sym typeface="Arial"/>
              </a:rPr>
              <a:t> </a:t>
            </a:r>
            <a:r>
              <a:rPr lang="en-US"/>
              <a:t>Team 1064 UCASAL</a:t>
            </a:r>
            <a:endParaRPr/>
          </a:p>
        </p:txBody>
      </p:sp>
      <p:sp>
        <p:nvSpPr>
          <p:cNvPr id="1553" name="Google Shape;1553;p12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54" name="Google Shape;1554;p12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Telemetry Format</a:t>
            </a:r>
            <a:endParaRPr/>
          </a:p>
        </p:txBody>
      </p:sp>
      <p:sp>
        <p:nvSpPr>
          <p:cNvPr id="1555" name="Google Shape;1555;p12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Juan Esteban Yurquina</a:t>
            </a:r>
            <a:endParaRPr b="0" i="0" sz="1400" u="none" cap="none" strike="noStrike">
              <a:solidFill>
                <a:srgbClr val="000000"/>
              </a:solidFill>
              <a:latin typeface="Arial"/>
              <a:ea typeface="Arial"/>
              <a:cs typeface="Arial"/>
              <a:sym typeface="Arial"/>
            </a:endParaRPr>
          </a:p>
        </p:txBody>
      </p:sp>
      <p:sp>
        <p:nvSpPr>
          <p:cNvPr id="1556" name="Google Shape;1556;p12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7" name="Google Shape;1557;p125"/>
          <p:cNvSpPr txBox="1"/>
          <p:nvPr/>
        </p:nvSpPr>
        <p:spPr>
          <a:xfrm>
            <a:off x="288750" y="1366825"/>
            <a:ext cx="8582100" cy="3786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en-US" sz="2000"/>
              <a:t>Data format</a:t>
            </a:r>
            <a:endParaRPr b="1" sz="2000"/>
          </a:p>
          <a:p>
            <a:pPr indent="0" lvl="0" marL="457200" rtl="0" algn="l">
              <a:spcBef>
                <a:spcPts val="0"/>
              </a:spcBef>
              <a:spcAft>
                <a:spcPts val="0"/>
              </a:spcAft>
              <a:buNone/>
            </a:pPr>
            <a:r>
              <a:rPr lang="en-US" sz="2000"/>
              <a:t>&lt;TEAM_ID&gt;, </a:t>
            </a:r>
            <a:r>
              <a:rPr lang="en-US" sz="2000">
                <a:solidFill>
                  <a:schemeClr val="dk1"/>
                </a:solidFill>
              </a:rPr>
              <a:t>&lt;</a:t>
            </a:r>
            <a:r>
              <a:rPr lang="en-US" sz="2000"/>
              <a:t>MISSION_TIME</a:t>
            </a:r>
            <a:r>
              <a:rPr lang="en-US" sz="2000">
                <a:solidFill>
                  <a:schemeClr val="dk1"/>
                </a:solidFill>
              </a:rPr>
              <a:t>&gt;</a:t>
            </a:r>
            <a:r>
              <a:rPr lang="en-US" sz="2000"/>
              <a:t>, </a:t>
            </a:r>
            <a:r>
              <a:rPr lang="en-US" sz="2000">
                <a:solidFill>
                  <a:schemeClr val="dk1"/>
                </a:solidFill>
              </a:rPr>
              <a:t>&lt;</a:t>
            </a:r>
            <a:r>
              <a:rPr lang="en-US" sz="2000"/>
              <a:t>PACKET_COUNT</a:t>
            </a:r>
            <a:r>
              <a:rPr lang="en-US" sz="2000">
                <a:solidFill>
                  <a:schemeClr val="dk1"/>
                </a:solidFill>
              </a:rPr>
              <a:t>&gt;</a:t>
            </a:r>
            <a:r>
              <a:rPr lang="en-US" sz="2000"/>
              <a:t>, </a:t>
            </a:r>
            <a:r>
              <a:rPr lang="en-US" sz="2000">
                <a:solidFill>
                  <a:schemeClr val="dk1"/>
                </a:solidFill>
              </a:rPr>
              <a:t>&lt;</a:t>
            </a:r>
            <a:r>
              <a:rPr lang="en-US" sz="2000"/>
              <a:t>PACKET_TYPE</a:t>
            </a:r>
            <a:r>
              <a:rPr lang="en-US" sz="2000">
                <a:solidFill>
                  <a:schemeClr val="dk1"/>
                </a:solidFill>
              </a:rPr>
              <a:t>&gt;</a:t>
            </a:r>
            <a:r>
              <a:rPr lang="en-US" sz="2000"/>
              <a:t>, </a:t>
            </a:r>
            <a:r>
              <a:rPr lang="en-US" sz="2000">
                <a:solidFill>
                  <a:schemeClr val="dk1"/>
                </a:solidFill>
              </a:rPr>
              <a:t>&lt;</a:t>
            </a:r>
            <a:r>
              <a:rPr lang="en-US" sz="2000"/>
              <a:t>MODE</a:t>
            </a:r>
            <a:r>
              <a:rPr lang="en-US" sz="2000">
                <a:solidFill>
                  <a:schemeClr val="dk1"/>
                </a:solidFill>
              </a:rPr>
              <a:t>&gt;</a:t>
            </a:r>
            <a:r>
              <a:rPr lang="en-US" sz="2000"/>
              <a:t>, </a:t>
            </a:r>
            <a:r>
              <a:rPr lang="en-US" sz="2000">
                <a:solidFill>
                  <a:schemeClr val="dk1"/>
                </a:solidFill>
              </a:rPr>
              <a:t>&lt;</a:t>
            </a:r>
            <a:r>
              <a:rPr lang="en-US" sz="2000"/>
              <a:t>TP_RELEASED</a:t>
            </a:r>
            <a:r>
              <a:rPr lang="en-US" sz="2000">
                <a:solidFill>
                  <a:schemeClr val="dk1"/>
                </a:solidFill>
              </a:rPr>
              <a:t>&gt;</a:t>
            </a:r>
            <a:r>
              <a:rPr lang="en-US" sz="2000"/>
              <a:t>, </a:t>
            </a:r>
            <a:r>
              <a:rPr lang="en-US" sz="2000">
                <a:solidFill>
                  <a:schemeClr val="dk1"/>
                </a:solidFill>
              </a:rPr>
              <a:t>&lt;</a:t>
            </a:r>
            <a:r>
              <a:rPr lang="en-US" sz="2000"/>
              <a:t>ALTITUDE</a:t>
            </a:r>
            <a:r>
              <a:rPr lang="en-US" sz="2000">
                <a:solidFill>
                  <a:schemeClr val="dk1"/>
                </a:solidFill>
              </a:rPr>
              <a:t>&gt;</a:t>
            </a:r>
            <a:r>
              <a:rPr lang="en-US" sz="2000"/>
              <a:t>, </a:t>
            </a:r>
            <a:r>
              <a:rPr lang="en-US" sz="2000">
                <a:solidFill>
                  <a:schemeClr val="dk1"/>
                </a:solidFill>
              </a:rPr>
              <a:t>&lt;</a:t>
            </a:r>
            <a:r>
              <a:rPr lang="en-US" sz="2000"/>
              <a:t>TEMP</a:t>
            </a:r>
            <a:r>
              <a:rPr lang="en-US" sz="2000">
                <a:solidFill>
                  <a:schemeClr val="dk1"/>
                </a:solidFill>
              </a:rPr>
              <a:t>&gt;</a:t>
            </a:r>
            <a:r>
              <a:rPr lang="en-US" sz="2000"/>
              <a:t>, </a:t>
            </a:r>
            <a:r>
              <a:rPr lang="en-US" sz="2000">
                <a:solidFill>
                  <a:schemeClr val="dk1"/>
                </a:solidFill>
              </a:rPr>
              <a:t>&lt;</a:t>
            </a:r>
            <a:r>
              <a:rPr lang="en-US" sz="2000"/>
              <a:t>VOLTAGE</a:t>
            </a:r>
            <a:r>
              <a:rPr lang="en-US" sz="2000">
                <a:solidFill>
                  <a:schemeClr val="dk1"/>
                </a:solidFill>
              </a:rPr>
              <a:t>&gt;</a:t>
            </a:r>
            <a:r>
              <a:rPr lang="en-US" sz="2000"/>
              <a:t>, </a:t>
            </a:r>
            <a:r>
              <a:rPr lang="en-US" sz="2000">
                <a:solidFill>
                  <a:schemeClr val="dk1"/>
                </a:solidFill>
              </a:rPr>
              <a:t>&lt;</a:t>
            </a:r>
            <a:r>
              <a:rPr lang="en-US" sz="2000"/>
              <a:t>GPS_TIME</a:t>
            </a:r>
            <a:r>
              <a:rPr lang="en-US" sz="2000">
                <a:solidFill>
                  <a:schemeClr val="dk1"/>
                </a:solidFill>
              </a:rPr>
              <a:t>&gt;</a:t>
            </a:r>
            <a:r>
              <a:rPr lang="en-US" sz="2000"/>
              <a:t>, </a:t>
            </a:r>
            <a:r>
              <a:rPr lang="en-US" sz="2000">
                <a:solidFill>
                  <a:schemeClr val="dk1"/>
                </a:solidFill>
              </a:rPr>
              <a:t>&lt;</a:t>
            </a:r>
            <a:r>
              <a:rPr lang="en-US" sz="2000"/>
              <a:t>GPS_LATITUDE</a:t>
            </a:r>
            <a:r>
              <a:rPr lang="en-US" sz="2000">
                <a:solidFill>
                  <a:schemeClr val="dk1"/>
                </a:solidFill>
              </a:rPr>
              <a:t>&gt;</a:t>
            </a:r>
            <a:r>
              <a:rPr lang="en-US" sz="2000"/>
              <a:t>, </a:t>
            </a:r>
            <a:r>
              <a:rPr lang="en-US" sz="2000">
                <a:solidFill>
                  <a:schemeClr val="dk1"/>
                </a:solidFill>
              </a:rPr>
              <a:t>&lt;</a:t>
            </a:r>
            <a:r>
              <a:rPr lang="en-US" sz="2000"/>
              <a:t>GPS_LONGITUDE</a:t>
            </a:r>
            <a:r>
              <a:rPr lang="en-US" sz="2000">
                <a:solidFill>
                  <a:schemeClr val="dk1"/>
                </a:solidFill>
              </a:rPr>
              <a:t>&gt;</a:t>
            </a:r>
            <a:r>
              <a:rPr lang="en-US" sz="2000"/>
              <a:t>, </a:t>
            </a:r>
            <a:r>
              <a:rPr lang="en-US" sz="2000">
                <a:solidFill>
                  <a:schemeClr val="dk1"/>
                </a:solidFill>
              </a:rPr>
              <a:t>&lt;</a:t>
            </a:r>
            <a:r>
              <a:rPr lang="en-US" sz="2000"/>
              <a:t>GPS_ALTITUDE</a:t>
            </a:r>
            <a:r>
              <a:rPr lang="en-US" sz="2000">
                <a:solidFill>
                  <a:schemeClr val="dk1"/>
                </a:solidFill>
              </a:rPr>
              <a:t>&gt;</a:t>
            </a:r>
            <a:r>
              <a:rPr lang="en-US" sz="2000"/>
              <a:t>, </a:t>
            </a:r>
            <a:r>
              <a:rPr lang="en-US" sz="2000">
                <a:solidFill>
                  <a:schemeClr val="dk1"/>
                </a:solidFill>
              </a:rPr>
              <a:t>&lt;</a:t>
            </a:r>
            <a:r>
              <a:rPr lang="en-US" sz="2000"/>
              <a:t>GPS_SATS</a:t>
            </a:r>
            <a:r>
              <a:rPr lang="en-US" sz="2000">
                <a:solidFill>
                  <a:schemeClr val="dk1"/>
                </a:solidFill>
              </a:rPr>
              <a:t>&gt;</a:t>
            </a:r>
            <a:r>
              <a:rPr lang="en-US" sz="2000"/>
              <a:t>, </a:t>
            </a:r>
            <a:r>
              <a:rPr lang="en-US" sz="2000">
                <a:solidFill>
                  <a:schemeClr val="dk1"/>
                </a:solidFill>
              </a:rPr>
              <a:t>&lt;</a:t>
            </a:r>
            <a:r>
              <a:rPr lang="en-US" sz="2000"/>
              <a:t>SOFTWARE_STATE</a:t>
            </a:r>
            <a:r>
              <a:rPr lang="en-US" sz="2000">
                <a:solidFill>
                  <a:schemeClr val="dk1"/>
                </a:solidFill>
              </a:rPr>
              <a:t>&gt;</a:t>
            </a:r>
            <a:r>
              <a:rPr lang="en-US" sz="2000"/>
              <a:t>, </a:t>
            </a:r>
            <a:r>
              <a:rPr lang="en-US" sz="2000">
                <a:solidFill>
                  <a:schemeClr val="dk1"/>
                </a:solidFill>
              </a:rPr>
              <a:t>&lt;</a:t>
            </a:r>
            <a:r>
              <a:rPr lang="en-US" sz="2000"/>
              <a:t>CMD_ECHO</a:t>
            </a:r>
            <a:r>
              <a:rPr lang="en-US" sz="2000">
                <a:solidFill>
                  <a:schemeClr val="dk1"/>
                </a:solidFill>
              </a:rPr>
              <a:t>&gt;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b="1" lang="en-US" sz="2000"/>
              <a:t>Telemetry data file name for the Container:</a:t>
            </a:r>
            <a:endParaRPr b="1" sz="2000"/>
          </a:p>
          <a:p>
            <a:pPr indent="-355600" lvl="1" marL="914400" rtl="0" algn="l">
              <a:spcBef>
                <a:spcPts val="0"/>
              </a:spcBef>
              <a:spcAft>
                <a:spcPts val="0"/>
              </a:spcAft>
              <a:buSzPts val="2000"/>
              <a:buChar char="○"/>
            </a:pPr>
            <a:r>
              <a:rPr lang="en-US" sz="2000"/>
              <a:t>for Container: Fligth_1064_C.csv</a:t>
            </a:r>
            <a:endParaRPr sz="2000"/>
          </a:p>
          <a:p>
            <a:pPr indent="0" lvl="0" marL="91440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Data from payload shall transmit continuously at 4Hz sample rate</a:t>
            </a:r>
            <a:endParaRPr sz="2000"/>
          </a:p>
          <a:p>
            <a:pPr indent="0" lvl="0" marL="0" rtl="0" algn="l">
              <a:spcBef>
                <a:spcPts val="0"/>
              </a:spcBef>
              <a:spcAft>
                <a:spcPts val="0"/>
              </a:spcAft>
              <a:buNone/>
            </a:pPr>
            <a:r>
              <a:t/>
            </a:r>
            <a:endParaRPr/>
          </a:p>
        </p:txBody>
      </p:sp>
      <p:pic>
        <p:nvPicPr>
          <p:cNvPr id="1558" name="Google Shape;1558;p125"/>
          <p:cNvPicPr preferRelativeResize="0"/>
          <p:nvPr/>
        </p:nvPicPr>
        <p:blipFill rotWithShape="1">
          <a:blip r:embed="rId4">
            <a:alphaModFix/>
          </a:blip>
          <a:srcRect b="21313" l="0" r="0" t="18032"/>
          <a:stretch/>
        </p:blipFill>
        <p:spPr>
          <a:xfrm>
            <a:off x="0" y="0"/>
            <a:ext cx="1582451" cy="93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